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mov" ContentType="video/quicktime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60" r:id="rId1"/>
  </p:sldMasterIdLst>
  <p:notesMasterIdLst>
    <p:notesMasterId r:id="rId46"/>
  </p:notesMasterIdLst>
  <p:sldIdLst>
    <p:sldId id="322" r:id="rId2"/>
    <p:sldId id="327" r:id="rId3"/>
    <p:sldId id="262" r:id="rId4"/>
    <p:sldId id="259" r:id="rId5"/>
    <p:sldId id="543" r:id="rId6"/>
    <p:sldId id="269" r:id="rId7"/>
    <p:sldId id="299" r:id="rId8"/>
    <p:sldId id="268" r:id="rId9"/>
    <p:sldId id="525" r:id="rId10"/>
    <p:sldId id="524" r:id="rId11"/>
    <p:sldId id="261" r:id="rId12"/>
    <p:sldId id="325" r:id="rId13"/>
    <p:sldId id="300" r:id="rId14"/>
    <p:sldId id="302" r:id="rId15"/>
    <p:sldId id="540" r:id="rId16"/>
    <p:sldId id="303" r:id="rId17"/>
    <p:sldId id="535" r:id="rId18"/>
    <p:sldId id="304" r:id="rId19"/>
    <p:sldId id="305" r:id="rId20"/>
    <p:sldId id="531" r:id="rId21"/>
    <p:sldId id="307" r:id="rId22"/>
    <p:sldId id="513" r:id="rId23"/>
    <p:sldId id="287" r:id="rId24"/>
    <p:sldId id="288" r:id="rId25"/>
    <p:sldId id="532" r:id="rId26"/>
    <p:sldId id="544" r:id="rId27"/>
    <p:sldId id="290" r:id="rId28"/>
    <p:sldId id="279" r:id="rId29"/>
    <p:sldId id="280" r:id="rId30"/>
    <p:sldId id="526" r:id="rId31"/>
    <p:sldId id="527" r:id="rId32"/>
    <p:sldId id="528" r:id="rId33"/>
    <p:sldId id="530" r:id="rId34"/>
    <p:sldId id="542" r:id="rId35"/>
    <p:sldId id="529" r:id="rId36"/>
    <p:sldId id="297" r:id="rId37"/>
    <p:sldId id="323" r:id="rId38"/>
    <p:sldId id="512" r:id="rId39"/>
    <p:sldId id="533" r:id="rId40"/>
    <p:sldId id="270" r:id="rId41"/>
    <p:sldId id="273" r:id="rId42"/>
    <p:sldId id="317" r:id="rId43"/>
    <p:sldId id="534" r:id="rId44"/>
    <p:sldId id="536" r:id="rId45"/>
  </p:sldIdLst>
  <p:sldSz cx="12192000" cy="6858000"/>
  <p:notesSz cx="6858000" cy="9144000"/>
  <p:embeddedFontLst>
    <p:embeddedFont>
      <p:font typeface="Arial Narrow" panose="020B0604020202020204" pitchFamily="34" charset="0"/>
      <p:regular r:id="rId47"/>
      <p:bold r:id="rId48"/>
      <p:italic r:id="rId49"/>
      <p:boldItalic r:id="rId50"/>
    </p:embeddedFont>
    <p:embeddedFont>
      <p:font typeface="Calibri" panose="020F0502020204030204" pitchFamily="34" charset="0"/>
      <p:regular r:id="rId51"/>
      <p:bold r:id="rId52"/>
      <p:italic r:id="rId53"/>
      <p:boldItalic r:id="rId54"/>
    </p:embeddedFont>
    <p:embeddedFont>
      <p:font typeface="Lato" panose="020F0502020204030203" pitchFamily="34" charset="0"/>
      <p:regular r:id="rId55"/>
      <p:bold r:id="rId56"/>
      <p:italic r:id="rId57"/>
      <p:boldItalic r:id="rId58"/>
    </p:embeddedFont>
    <p:embeddedFont>
      <p:font typeface="Lato Medium" panose="020F0502020204030203" pitchFamily="34" charset="0"/>
      <p:regular r:id="rId59"/>
      <p:italic r:id="rId60"/>
    </p:embeddedFont>
    <p:embeddedFont>
      <p:font typeface="Lato Semibold" panose="020F0502020204030203" pitchFamily="34" charset="0"/>
      <p:regular r:id="rId61"/>
      <p:bold r:id="rId62"/>
      <p:italic r:id="rId63"/>
      <p:boldItalic r:id="rId64"/>
    </p:embeddedFont>
    <p:embeddedFont>
      <p:font typeface="Neo Sans Std Medium TR" panose="020B0704030504040204" pitchFamily="34" charset="77"/>
      <p:regular r:id="rId65"/>
      <p:italic r:id="rId66"/>
    </p:embeddedFont>
  </p:embeddedFontLst>
  <p:defaultTextStyle>
    <a:defPPr>
      <a:defRPr lang="en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C00"/>
    <a:srgbClr val="FF9102"/>
    <a:srgbClr val="E5EBFF"/>
    <a:srgbClr val="CAD4FF"/>
    <a:srgbClr val="FF9400"/>
    <a:srgbClr val="E87A00"/>
    <a:srgbClr val="E88703"/>
    <a:srgbClr val="4576B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27614"/>
    <p:restoredTop sz="94694"/>
  </p:normalViewPr>
  <p:slideViewPr>
    <p:cSldViewPr snapToGrid="0" snapToObjects="1">
      <p:cViewPr varScale="1">
        <p:scale>
          <a:sx n="90" d="100"/>
          <a:sy n="90" d="100"/>
        </p:scale>
        <p:origin x="216" y="288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font" Target="fonts/font1.fntdata"/><Relationship Id="rId63" Type="http://schemas.openxmlformats.org/officeDocument/2006/relationships/font" Target="fonts/font17.fntdata"/><Relationship Id="rId68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font" Target="fonts/font7.fntdata"/><Relationship Id="rId58" Type="http://schemas.openxmlformats.org/officeDocument/2006/relationships/font" Target="fonts/font12.fntdata"/><Relationship Id="rId66" Type="http://schemas.openxmlformats.org/officeDocument/2006/relationships/font" Target="fonts/font20.fntdata"/><Relationship Id="rId5" Type="http://schemas.openxmlformats.org/officeDocument/2006/relationships/slide" Target="slides/slide4.xml"/><Relationship Id="rId61" Type="http://schemas.openxmlformats.org/officeDocument/2006/relationships/font" Target="fonts/font15.fntdata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font" Target="fonts/font2.fntdata"/><Relationship Id="rId56" Type="http://schemas.openxmlformats.org/officeDocument/2006/relationships/font" Target="fonts/font10.fntdata"/><Relationship Id="rId64" Type="http://schemas.openxmlformats.org/officeDocument/2006/relationships/font" Target="fonts/font18.fntdata"/><Relationship Id="rId69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font" Target="fonts/font5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59" Type="http://schemas.openxmlformats.org/officeDocument/2006/relationships/font" Target="fonts/font13.fntdata"/><Relationship Id="rId67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font" Target="fonts/font8.fntdata"/><Relationship Id="rId62" Type="http://schemas.openxmlformats.org/officeDocument/2006/relationships/font" Target="fonts/font16.fntdata"/><Relationship Id="rId7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3.fntdata"/><Relationship Id="rId57" Type="http://schemas.openxmlformats.org/officeDocument/2006/relationships/font" Target="fonts/font11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font" Target="fonts/font6.fntdata"/><Relationship Id="rId60" Type="http://schemas.openxmlformats.org/officeDocument/2006/relationships/font" Target="fonts/font14.fntdata"/><Relationship Id="rId65" Type="http://schemas.openxmlformats.org/officeDocument/2006/relationships/font" Target="fonts/font19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font" Target="fonts/font4.fntdata"/><Relationship Id="rId55" Type="http://schemas.openxmlformats.org/officeDocument/2006/relationships/font" Target="fonts/font9.fntdata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E4B351A-0963-43A2-A1B6-292BFED1A07F}" type="doc">
      <dgm:prSet loTypeId="urn:microsoft.com/office/officeart/2005/8/layout/process1" loCatId="process" qsTypeId="urn:microsoft.com/office/officeart/2005/8/quickstyle/simple4" qsCatId="simple" csTypeId="urn:microsoft.com/office/officeart/2005/8/colors/accent2_2" csCatId="accent2" phldr="1"/>
      <dgm:spPr/>
    </dgm:pt>
    <dgm:pt modelId="{453673C6-ED2A-4A9F-BC4C-B4504D807DCF}">
      <dgm:prSet phldrT="[Text]"/>
      <dgm:spPr>
        <a:gradFill rotWithShape="0">
          <a:gsLst>
            <a:gs pos="0">
              <a:schemeClr val="tx1">
                <a:lumMod val="75000"/>
                <a:lumOff val="25000"/>
              </a:schemeClr>
            </a:gs>
            <a:gs pos="100000">
              <a:schemeClr val="bg1">
                <a:lumMod val="75000"/>
              </a:schemeClr>
            </a:gs>
          </a:gsLst>
          <a:lin ang="5400000" scaled="0"/>
        </a:gradFill>
      </dgm:spPr>
      <dgm:t>
        <a:bodyPr/>
        <a:lstStyle/>
        <a:p>
          <a:r>
            <a:rPr lang="en-US" dirty="0"/>
            <a:t>Molding</a:t>
          </a:r>
        </a:p>
      </dgm:t>
    </dgm:pt>
    <dgm:pt modelId="{82AF54D9-77E4-4CDA-B805-2B7305BE42DC}" type="parTrans" cxnId="{F11286F2-194A-4A6E-9EBF-790090AA61CA}">
      <dgm:prSet/>
      <dgm:spPr/>
      <dgm:t>
        <a:bodyPr/>
        <a:lstStyle/>
        <a:p>
          <a:endParaRPr lang="en-US"/>
        </a:p>
      </dgm:t>
    </dgm:pt>
    <dgm:pt modelId="{11659340-87F1-4524-958D-16E8E03A54AC}" type="sibTrans" cxnId="{F11286F2-194A-4A6E-9EBF-790090AA61CA}">
      <dgm:prSet/>
      <dgm:spPr>
        <a:gradFill rotWithShape="0">
          <a:gsLst>
            <a:gs pos="0">
              <a:schemeClr val="tx1"/>
            </a:gs>
            <a:gs pos="100000">
              <a:schemeClr val="bg1">
                <a:lumMod val="50000"/>
              </a:schemeClr>
            </a:gs>
          </a:gsLst>
          <a:lin ang="0" scaled="0"/>
        </a:gradFill>
      </dgm:spPr>
      <dgm:t>
        <a:bodyPr/>
        <a:lstStyle/>
        <a:p>
          <a:endParaRPr lang="en-US"/>
        </a:p>
      </dgm:t>
    </dgm:pt>
    <dgm:pt modelId="{CDA2484B-8354-4350-849E-637D4C74A6DF}">
      <dgm:prSet phldrT="[Text]"/>
      <dgm:spPr>
        <a:gradFill rotWithShape="0">
          <a:gsLst>
            <a:gs pos="0">
              <a:srgbClr val="399351"/>
            </a:gs>
            <a:gs pos="80000">
              <a:srgbClr val="80CE94"/>
            </a:gs>
          </a:gsLst>
          <a:lin ang="5400000" scaled="0"/>
        </a:gradFill>
      </dgm:spPr>
      <dgm:t>
        <a:bodyPr/>
        <a:lstStyle/>
        <a:p>
          <a:r>
            <a:rPr lang="en-US" dirty="0"/>
            <a:t>Laser Structuring</a:t>
          </a:r>
        </a:p>
      </dgm:t>
    </dgm:pt>
    <dgm:pt modelId="{4DC85558-C98B-4842-BDD4-520CC1FA34FE}" type="parTrans" cxnId="{0957703A-2FAF-42A9-9EFF-ADD866478081}">
      <dgm:prSet/>
      <dgm:spPr/>
      <dgm:t>
        <a:bodyPr/>
        <a:lstStyle/>
        <a:p>
          <a:endParaRPr lang="en-US"/>
        </a:p>
      </dgm:t>
    </dgm:pt>
    <dgm:pt modelId="{1C91533E-BDCB-43D3-B7A2-69CEB8A06D68}" type="sibTrans" cxnId="{0957703A-2FAF-42A9-9EFF-ADD866478081}">
      <dgm:prSet/>
      <dgm:spPr>
        <a:gradFill rotWithShape="0">
          <a:gsLst>
            <a:gs pos="0">
              <a:schemeClr val="tx1"/>
            </a:gs>
            <a:gs pos="100000">
              <a:schemeClr val="bg1">
                <a:lumMod val="50000"/>
              </a:schemeClr>
            </a:gs>
          </a:gsLst>
          <a:lin ang="0" scaled="0"/>
        </a:gradFill>
      </dgm:spPr>
      <dgm:t>
        <a:bodyPr/>
        <a:lstStyle/>
        <a:p>
          <a:endParaRPr lang="en-US"/>
        </a:p>
      </dgm:t>
    </dgm:pt>
    <dgm:pt modelId="{EDA22009-A33A-487F-9CD8-98F9A2CD291D}">
      <dgm:prSet phldrT="[Text]"/>
      <dgm:spPr>
        <a:gradFill rotWithShape="0">
          <a:gsLst>
            <a:gs pos="0">
              <a:schemeClr val="tx1">
                <a:lumMod val="75000"/>
                <a:lumOff val="25000"/>
              </a:schemeClr>
            </a:gs>
            <a:gs pos="100000">
              <a:schemeClr val="bg1">
                <a:lumMod val="75000"/>
              </a:schemeClr>
            </a:gs>
          </a:gsLst>
          <a:lin ang="5400000" scaled="0"/>
        </a:gradFill>
      </dgm:spPr>
      <dgm:t>
        <a:bodyPr/>
        <a:lstStyle/>
        <a:p>
          <a:r>
            <a:rPr lang="en-US" dirty="0"/>
            <a:t>Plating</a:t>
          </a:r>
        </a:p>
      </dgm:t>
    </dgm:pt>
    <dgm:pt modelId="{1E06A031-9A0A-4ED8-9264-9C8BE5DB20B0}" type="parTrans" cxnId="{8F355B83-38E7-400B-A9DD-FB3765555514}">
      <dgm:prSet/>
      <dgm:spPr/>
      <dgm:t>
        <a:bodyPr/>
        <a:lstStyle/>
        <a:p>
          <a:endParaRPr lang="en-US"/>
        </a:p>
      </dgm:t>
    </dgm:pt>
    <dgm:pt modelId="{00E33C40-80E1-49F6-B219-67E91F4A2A6E}" type="sibTrans" cxnId="{8F355B83-38E7-400B-A9DD-FB3765555514}">
      <dgm:prSet/>
      <dgm:spPr/>
      <dgm:t>
        <a:bodyPr/>
        <a:lstStyle/>
        <a:p>
          <a:endParaRPr lang="en-US"/>
        </a:p>
      </dgm:t>
    </dgm:pt>
    <dgm:pt modelId="{D0E0012A-97DC-4FA4-AEF2-B95E8EF44F6B}" type="pres">
      <dgm:prSet presAssocID="{9E4B351A-0963-43A2-A1B6-292BFED1A07F}" presName="Name0" presStyleCnt="0">
        <dgm:presLayoutVars>
          <dgm:dir/>
          <dgm:resizeHandles val="exact"/>
        </dgm:presLayoutVars>
      </dgm:prSet>
      <dgm:spPr/>
    </dgm:pt>
    <dgm:pt modelId="{20F0C716-EF52-437F-9637-3A85ADC6D5A1}" type="pres">
      <dgm:prSet presAssocID="{453673C6-ED2A-4A9F-BC4C-B4504D807DCF}" presName="node" presStyleLbl="node1" presStyleIdx="0" presStyleCnt="3">
        <dgm:presLayoutVars>
          <dgm:bulletEnabled val="1"/>
        </dgm:presLayoutVars>
      </dgm:prSet>
      <dgm:spPr/>
    </dgm:pt>
    <dgm:pt modelId="{2EBFA6A9-B42D-4DDB-83D9-A89B9689A13F}" type="pres">
      <dgm:prSet presAssocID="{11659340-87F1-4524-958D-16E8E03A54AC}" presName="sibTrans" presStyleLbl="sibTrans2D1" presStyleIdx="0" presStyleCnt="2"/>
      <dgm:spPr/>
    </dgm:pt>
    <dgm:pt modelId="{1F26550C-D713-43E2-8661-653CC61B772E}" type="pres">
      <dgm:prSet presAssocID="{11659340-87F1-4524-958D-16E8E03A54AC}" presName="connectorText" presStyleLbl="sibTrans2D1" presStyleIdx="0" presStyleCnt="2"/>
      <dgm:spPr/>
    </dgm:pt>
    <dgm:pt modelId="{8BC5A571-8A61-4FD3-8D8D-A07242C7CE49}" type="pres">
      <dgm:prSet presAssocID="{CDA2484B-8354-4350-849E-637D4C74A6DF}" presName="node" presStyleLbl="node1" presStyleIdx="1" presStyleCnt="3">
        <dgm:presLayoutVars>
          <dgm:bulletEnabled val="1"/>
        </dgm:presLayoutVars>
      </dgm:prSet>
      <dgm:spPr/>
    </dgm:pt>
    <dgm:pt modelId="{15692F0F-09F7-4736-85EA-7DDB531A1C37}" type="pres">
      <dgm:prSet presAssocID="{1C91533E-BDCB-43D3-B7A2-69CEB8A06D68}" presName="sibTrans" presStyleLbl="sibTrans2D1" presStyleIdx="1" presStyleCnt="2"/>
      <dgm:spPr/>
    </dgm:pt>
    <dgm:pt modelId="{69A6C597-D31F-4CFA-AF93-8D424B93FCD2}" type="pres">
      <dgm:prSet presAssocID="{1C91533E-BDCB-43D3-B7A2-69CEB8A06D68}" presName="connectorText" presStyleLbl="sibTrans2D1" presStyleIdx="1" presStyleCnt="2"/>
      <dgm:spPr/>
    </dgm:pt>
    <dgm:pt modelId="{05556071-636E-4549-97E8-1B13C255B5EE}" type="pres">
      <dgm:prSet presAssocID="{EDA22009-A33A-487F-9CD8-98F9A2CD291D}" presName="node" presStyleLbl="node1" presStyleIdx="2" presStyleCnt="3">
        <dgm:presLayoutVars>
          <dgm:bulletEnabled val="1"/>
        </dgm:presLayoutVars>
      </dgm:prSet>
      <dgm:spPr/>
    </dgm:pt>
  </dgm:ptLst>
  <dgm:cxnLst>
    <dgm:cxn modelId="{F59CF71E-1C79-2849-BEEF-3ADF68BA4A1B}" type="presOf" srcId="{EDA22009-A33A-487F-9CD8-98F9A2CD291D}" destId="{05556071-636E-4549-97E8-1B13C255B5EE}" srcOrd="0" destOrd="0" presId="urn:microsoft.com/office/officeart/2005/8/layout/process1"/>
    <dgm:cxn modelId="{0957703A-2FAF-42A9-9EFF-ADD866478081}" srcId="{9E4B351A-0963-43A2-A1B6-292BFED1A07F}" destId="{CDA2484B-8354-4350-849E-637D4C74A6DF}" srcOrd="1" destOrd="0" parTransId="{4DC85558-C98B-4842-BDD4-520CC1FA34FE}" sibTransId="{1C91533E-BDCB-43D3-B7A2-69CEB8A06D68}"/>
    <dgm:cxn modelId="{AC2D1A68-C25F-4B47-A571-55562BB841F9}" type="presOf" srcId="{9E4B351A-0963-43A2-A1B6-292BFED1A07F}" destId="{D0E0012A-97DC-4FA4-AEF2-B95E8EF44F6B}" srcOrd="0" destOrd="0" presId="urn:microsoft.com/office/officeart/2005/8/layout/process1"/>
    <dgm:cxn modelId="{8F355B83-38E7-400B-A9DD-FB3765555514}" srcId="{9E4B351A-0963-43A2-A1B6-292BFED1A07F}" destId="{EDA22009-A33A-487F-9CD8-98F9A2CD291D}" srcOrd="2" destOrd="0" parTransId="{1E06A031-9A0A-4ED8-9264-9C8BE5DB20B0}" sibTransId="{00E33C40-80E1-49F6-B219-67E91F4A2A6E}"/>
    <dgm:cxn modelId="{08E5B885-8640-3940-BCFF-6BA3C67C269E}" type="presOf" srcId="{11659340-87F1-4524-958D-16E8E03A54AC}" destId="{1F26550C-D713-43E2-8661-653CC61B772E}" srcOrd="1" destOrd="0" presId="urn:microsoft.com/office/officeart/2005/8/layout/process1"/>
    <dgm:cxn modelId="{1BFD13AD-4960-3445-AA76-7A709C6C731A}" type="presOf" srcId="{CDA2484B-8354-4350-849E-637D4C74A6DF}" destId="{8BC5A571-8A61-4FD3-8D8D-A07242C7CE49}" srcOrd="0" destOrd="0" presId="urn:microsoft.com/office/officeart/2005/8/layout/process1"/>
    <dgm:cxn modelId="{CCA9A0B0-4CE6-1141-969D-12D9CF6FE445}" type="presOf" srcId="{1C91533E-BDCB-43D3-B7A2-69CEB8A06D68}" destId="{15692F0F-09F7-4736-85EA-7DDB531A1C37}" srcOrd="0" destOrd="0" presId="urn:microsoft.com/office/officeart/2005/8/layout/process1"/>
    <dgm:cxn modelId="{77BA9EB2-424E-4948-B43F-50087D6B0DF4}" type="presOf" srcId="{1C91533E-BDCB-43D3-B7A2-69CEB8A06D68}" destId="{69A6C597-D31F-4CFA-AF93-8D424B93FCD2}" srcOrd="1" destOrd="0" presId="urn:microsoft.com/office/officeart/2005/8/layout/process1"/>
    <dgm:cxn modelId="{AB89DDCB-1406-5042-9E24-92B285075F55}" type="presOf" srcId="{11659340-87F1-4524-958D-16E8E03A54AC}" destId="{2EBFA6A9-B42D-4DDB-83D9-A89B9689A13F}" srcOrd="0" destOrd="0" presId="urn:microsoft.com/office/officeart/2005/8/layout/process1"/>
    <dgm:cxn modelId="{9DEE17CF-4205-B74D-814B-B202263D395F}" type="presOf" srcId="{453673C6-ED2A-4A9F-BC4C-B4504D807DCF}" destId="{20F0C716-EF52-437F-9637-3A85ADC6D5A1}" srcOrd="0" destOrd="0" presId="urn:microsoft.com/office/officeart/2005/8/layout/process1"/>
    <dgm:cxn modelId="{F11286F2-194A-4A6E-9EBF-790090AA61CA}" srcId="{9E4B351A-0963-43A2-A1B6-292BFED1A07F}" destId="{453673C6-ED2A-4A9F-BC4C-B4504D807DCF}" srcOrd="0" destOrd="0" parTransId="{82AF54D9-77E4-4CDA-B805-2B7305BE42DC}" sibTransId="{11659340-87F1-4524-958D-16E8E03A54AC}"/>
    <dgm:cxn modelId="{0F50AEBC-8980-E446-91C5-248B3C1CA8A8}" type="presParOf" srcId="{D0E0012A-97DC-4FA4-AEF2-B95E8EF44F6B}" destId="{20F0C716-EF52-437F-9637-3A85ADC6D5A1}" srcOrd="0" destOrd="0" presId="urn:microsoft.com/office/officeart/2005/8/layout/process1"/>
    <dgm:cxn modelId="{B0623D87-0A70-9241-B782-0EC943302275}" type="presParOf" srcId="{D0E0012A-97DC-4FA4-AEF2-B95E8EF44F6B}" destId="{2EBFA6A9-B42D-4DDB-83D9-A89B9689A13F}" srcOrd="1" destOrd="0" presId="urn:microsoft.com/office/officeart/2005/8/layout/process1"/>
    <dgm:cxn modelId="{8B14D2AE-0C72-E845-853F-13FBEDBB5F0B}" type="presParOf" srcId="{2EBFA6A9-B42D-4DDB-83D9-A89B9689A13F}" destId="{1F26550C-D713-43E2-8661-653CC61B772E}" srcOrd="0" destOrd="0" presId="urn:microsoft.com/office/officeart/2005/8/layout/process1"/>
    <dgm:cxn modelId="{152B1DF6-9EFE-FC46-AD48-4F51E040C509}" type="presParOf" srcId="{D0E0012A-97DC-4FA4-AEF2-B95E8EF44F6B}" destId="{8BC5A571-8A61-4FD3-8D8D-A07242C7CE49}" srcOrd="2" destOrd="0" presId="urn:microsoft.com/office/officeart/2005/8/layout/process1"/>
    <dgm:cxn modelId="{30429915-6970-7042-AFAA-38B8318993E7}" type="presParOf" srcId="{D0E0012A-97DC-4FA4-AEF2-B95E8EF44F6B}" destId="{15692F0F-09F7-4736-85EA-7DDB531A1C37}" srcOrd="3" destOrd="0" presId="urn:microsoft.com/office/officeart/2005/8/layout/process1"/>
    <dgm:cxn modelId="{3FDD5FF1-8415-DF46-AA66-776F626D95B7}" type="presParOf" srcId="{15692F0F-09F7-4736-85EA-7DDB531A1C37}" destId="{69A6C597-D31F-4CFA-AF93-8D424B93FCD2}" srcOrd="0" destOrd="0" presId="urn:microsoft.com/office/officeart/2005/8/layout/process1"/>
    <dgm:cxn modelId="{39970EB8-6DAF-A740-948F-3B8545814795}" type="presParOf" srcId="{D0E0012A-97DC-4FA4-AEF2-B95E8EF44F6B}" destId="{05556071-636E-4549-97E8-1B13C255B5EE}" srcOrd="4" destOrd="0" presId="urn:microsoft.com/office/officeart/2005/8/layout/process1"/>
  </dgm:cxnLst>
  <dgm:bg>
    <a:effectLst>
      <a:outerShdw blurRad="50800" dist="38100" dir="2700000" algn="tl" rotWithShape="0">
        <a:prstClr val="black">
          <a:alpha val="40000"/>
        </a:prstClr>
      </a:outerShdw>
    </a:effectLst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0F0C716-EF52-437F-9637-3A85ADC6D5A1}">
      <dsp:nvSpPr>
        <dsp:cNvPr id="0" name=""/>
        <dsp:cNvSpPr/>
      </dsp:nvSpPr>
      <dsp:spPr>
        <a:xfrm>
          <a:off x="5943" y="0"/>
          <a:ext cx="1776549" cy="38892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tx1">
                <a:lumMod val="75000"/>
                <a:lumOff val="25000"/>
              </a:schemeClr>
            </a:gs>
            <a:gs pos="100000">
              <a:schemeClr val="bg1">
                <a:lumMod val="75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Molding</a:t>
          </a:r>
        </a:p>
      </dsp:txBody>
      <dsp:txXfrm>
        <a:off x="17334" y="11391"/>
        <a:ext cx="1753767" cy="366144"/>
      </dsp:txXfrm>
    </dsp:sp>
    <dsp:sp modelId="{2EBFA6A9-B42D-4DDB-83D9-A89B9689A13F}">
      <dsp:nvSpPr>
        <dsp:cNvPr id="0" name=""/>
        <dsp:cNvSpPr/>
      </dsp:nvSpPr>
      <dsp:spPr>
        <a:xfrm>
          <a:off x="1960148" y="0"/>
          <a:ext cx="376628" cy="388926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tx1"/>
            </a:gs>
            <a:gs pos="100000">
              <a:schemeClr val="bg1">
                <a:lumMod val="50000"/>
              </a:schemeClr>
            </a:gs>
          </a:gsLst>
          <a:lin ang="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300" kern="1200"/>
        </a:p>
      </dsp:txBody>
      <dsp:txXfrm>
        <a:off x="1960148" y="77785"/>
        <a:ext cx="263640" cy="233356"/>
      </dsp:txXfrm>
    </dsp:sp>
    <dsp:sp modelId="{8BC5A571-8A61-4FD3-8D8D-A07242C7CE49}">
      <dsp:nvSpPr>
        <dsp:cNvPr id="0" name=""/>
        <dsp:cNvSpPr/>
      </dsp:nvSpPr>
      <dsp:spPr>
        <a:xfrm>
          <a:off x="2493113" y="0"/>
          <a:ext cx="1776549" cy="388926"/>
        </a:xfrm>
        <a:prstGeom prst="roundRect">
          <a:avLst>
            <a:gd name="adj" fmla="val 10000"/>
          </a:avLst>
        </a:prstGeom>
        <a:gradFill rotWithShape="0">
          <a:gsLst>
            <a:gs pos="0">
              <a:srgbClr val="399351"/>
            </a:gs>
            <a:gs pos="80000">
              <a:srgbClr val="80CE94"/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Laser Structuring</a:t>
          </a:r>
        </a:p>
      </dsp:txBody>
      <dsp:txXfrm>
        <a:off x="2504504" y="11391"/>
        <a:ext cx="1753767" cy="366144"/>
      </dsp:txXfrm>
    </dsp:sp>
    <dsp:sp modelId="{15692F0F-09F7-4736-85EA-7DDB531A1C37}">
      <dsp:nvSpPr>
        <dsp:cNvPr id="0" name=""/>
        <dsp:cNvSpPr/>
      </dsp:nvSpPr>
      <dsp:spPr>
        <a:xfrm>
          <a:off x="4447317" y="0"/>
          <a:ext cx="376628" cy="388926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tx1"/>
            </a:gs>
            <a:gs pos="100000">
              <a:schemeClr val="bg1">
                <a:lumMod val="50000"/>
              </a:schemeClr>
            </a:gs>
          </a:gsLst>
          <a:lin ang="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300" kern="1200"/>
        </a:p>
      </dsp:txBody>
      <dsp:txXfrm>
        <a:off x="4447317" y="77785"/>
        <a:ext cx="263640" cy="233356"/>
      </dsp:txXfrm>
    </dsp:sp>
    <dsp:sp modelId="{05556071-636E-4549-97E8-1B13C255B5EE}">
      <dsp:nvSpPr>
        <dsp:cNvPr id="0" name=""/>
        <dsp:cNvSpPr/>
      </dsp:nvSpPr>
      <dsp:spPr>
        <a:xfrm>
          <a:off x="4980282" y="0"/>
          <a:ext cx="1776549" cy="38892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tx1">
                <a:lumMod val="75000"/>
                <a:lumOff val="25000"/>
              </a:schemeClr>
            </a:gs>
            <a:gs pos="100000">
              <a:schemeClr val="bg1">
                <a:lumMod val="75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Plating</a:t>
          </a:r>
        </a:p>
      </dsp:txBody>
      <dsp:txXfrm>
        <a:off x="4991673" y="11391"/>
        <a:ext cx="1753767" cy="36614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S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5009BC3-F075-0B43-926B-B40B04A7A7BB}" type="datetimeFigureOut">
              <a:rPr lang="en-SE" smtClean="0"/>
              <a:t>10/10/23</a:t>
            </a:fld>
            <a:endParaRPr lang="en-S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S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S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S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E40F3D6-7BEF-C94A-8535-20A2DB49D0B5}" type="slidenum">
              <a:rPr lang="en-SE" smtClean="0"/>
              <a:t>‹#›</a:t>
            </a:fld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5879129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800" dirty="0"/>
              <a:t>My name is Peter Sjobeck and I come from a Swedish company called Cuptronic Technology.</a:t>
            </a:r>
          </a:p>
          <a:p>
            <a:endParaRPr lang="en-GB" sz="1800" dirty="0"/>
          </a:p>
          <a:p>
            <a:r>
              <a:rPr lang="en-GB" sz="1800" dirty="0"/>
              <a:t>Thank you for inviting me to give this presentation.</a:t>
            </a:r>
          </a:p>
          <a:p>
            <a:endParaRPr lang="en-GB" sz="1800" dirty="0"/>
          </a:p>
          <a:p>
            <a:r>
              <a:rPr lang="en-GB" sz="1800" dirty="0"/>
              <a:t> 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40F3D6-7BEF-C94A-8535-20A2DB49D0B5}" type="slidenum">
              <a:rPr lang="en-SE" smtClean="0"/>
              <a:t>1</a:t>
            </a:fld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339020776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40F3D6-7BEF-C94A-8535-20A2DB49D0B5}" type="slidenum">
              <a:rPr lang="en-SE" smtClean="0"/>
              <a:t>29</a:t>
            </a:fld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391482765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40F3D6-7BEF-C94A-8535-20A2DB49D0B5}" type="slidenum">
              <a:rPr lang="en-SE" smtClean="0"/>
              <a:t>30</a:t>
            </a:fld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133742858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40F3D6-7BEF-C94A-8535-20A2DB49D0B5}" type="slidenum">
              <a:rPr lang="en-SE" smtClean="0"/>
              <a:t>31</a:t>
            </a:fld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8554689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40F3D6-7BEF-C94A-8535-20A2DB49D0B5}" type="slidenum">
              <a:rPr lang="en-SE" smtClean="0"/>
              <a:t>32</a:t>
            </a:fld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313735088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40F3D6-7BEF-C94A-8535-20A2DB49D0B5}" type="slidenum">
              <a:rPr lang="en-SE" smtClean="0"/>
              <a:t>33</a:t>
            </a:fld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173633580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40F3D6-7BEF-C94A-8535-20A2DB49D0B5}" type="slidenum">
              <a:rPr lang="en-SE" smtClean="0"/>
              <a:t>34</a:t>
            </a:fld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23411700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40F3D6-7BEF-C94A-8535-20A2DB49D0B5}" type="slidenum">
              <a:rPr lang="en-SE" smtClean="0"/>
              <a:t>35</a:t>
            </a:fld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140520898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The company is owned by interesting private individuals.</a:t>
            </a:r>
          </a:p>
          <a:p>
            <a:endParaRPr lang="en-GB" dirty="0"/>
          </a:p>
          <a:p>
            <a:endParaRPr lang="en-GB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40F3D6-7BEF-C94A-8535-20A2DB49D0B5}" type="slidenum">
              <a:rPr lang="en-SE" smtClean="0"/>
              <a:t>36</a:t>
            </a:fld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4180214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800" noProof="0" dirty="0"/>
              <a:t>The CBM process (Covalent Bonded Metallization) is a revolutionary new way of attaching metals like Copper, Nickel, Silver and Gold to a variety of surfaces.</a:t>
            </a:r>
          </a:p>
          <a:p>
            <a:endParaRPr lang="en-GB" sz="1800" noProof="0" dirty="0"/>
          </a:p>
          <a:p>
            <a:r>
              <a:rPr lang="en-GB" sz="1800" noProof="0" dirty="0"/>
              <a:t>It is easy to implement, and enhances performance. </a:t>
            </a:r>
          </a:p>
          <a:p>
            <a:endParaRPr lang="en-GB" sz="1800" noProof="0" dirty="0"/>
          </a:p>
          <a:p>
            <a:r>
              <a:rPr lang="en-GB" sz="1800" noProof="0" dirty="0"/>
              <a:t>Today’s technologies for metal-adhesion to non-metallic surfaces rely mainly on mechanical adhesion by first creating a rough surface (down into the surface).</a:t>
            </a:r>
          </a:p>
          <a:p>
            <a:endParaRPr lang="en-GB" sz="1800" noProof="0" dirty="0"/>
          </a:p>
          <a:p>
            <a:r>
              <a:rPr lang="en-GB" sz="1800" noProof="0" dirty="0"/>
              <a:t>Current technologies have several issues, three of which being choice of materials, production cost and the use of Chrome+6 for etching. </a:t>
            </a:r>
          </a:p>
          <a:p>
            <a:endParaRPr lang="en-GB" sz="1800" noProof="0" dirty="0"/>
          </a:p>
          <a:p>
            <a:r>
              <a:rPr lang="en-GB" sz="1800" noProof="0" dirty="0"/>
              <a:t>The CBM process solves there problems.</a:t>
            </a:r>
          </a:p>
          <a:p>
            <a:endParaRPr lang="en-GB" sz="2000" noProof="0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40F3D6-7BEF-C94A-8535-20A2DB49D0B5}" type="slidenum">
              <a:rPr lang="en-SE" smtClean="0"/>
              <a:t>2</a:t>
            </a:fld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16033538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The CBM process is very simple.</a:t>
            </a:r>
          </a:p>
          <a:p>
            <a:endParaRPr lang="en-GB" dirty="0"/>
          </a:p>
          <a:p>
            <a:r>
              <a:rPr lang="en-GB" dirty="0"/>
              <a:t>You apply the CBM chemical by spray or dip, and thereafter you expose it to UV light.</a:t>
            </a:r>
          </a:p>
          <a:p>
            <a:endParaRPr lang="en-GB" dirty="0"/>
          </a:p>
          <a:p>
            <a:r>
              <a:rPr lang="en-GB" dirty="0"/>
              <a:t>That is it.</a:t>
            </a:r>
          </a:p>
          <a:p>
            <a:endParaRPr lang="en-GB" dirty="0"/>
          </a:p>
          <a:p>
            <a:r>
              <a:rPr lang="en-GB" dirty="0"/>
              <a:t>Before you continue to standard Electroless Cu or Ni, you wash the pieces with cold water.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40F3D6-7BEF-C94A-8535-20A2DB49D0B5}" type="slidenum">
              <a:rPr lang="en-SE" smtClean="0"/>
              <a:t>3</a:t>
            </a:fld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9352549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40F3D6-7BEF-C94A-8535-20A2DB49D0B5}" type="slidenum">
              <a:rPr lang="en-SE" smtClean="0"/>
              <a:t>5</a:t>
            </a:fld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173471944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These are a few of the materials we have tested for different customers.</a:t>
            </a:r>
          </a:p>
          <a:p>
            <a:endParaRPr lang="en-GB" dirty="0"/>
          </a:p>
          <a:p>
            <a:r>
              <a:rPr lang="en-GB" dirty="0"/>
              <a:t>The list increases for every month.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40F3D6-7BEF-C94A-8535-20A2DB49D0B5}" type="slidenum">
              <a:rPr lang="en-SE" smtClean="0"/>
              <a:t>8</a:t>
            </a:fld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114618218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40F3D6-7BEF-C94A-8535-20A2DB49D0B5}" type="slidenum">
              <a:rPr lang="en-SE" smtClean="0"/>
              <a:t>12</a:t>
            </a:fld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130378541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I will now show four different projects utilising our CBM process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40F3D6-7BEF-C94A-8535-20A2DB49D0B5}" type="slidenum">
              <a:rPr lang="en-SE" smtClean="0"/>
              <a:t>22</a:t>
            </a:fld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80154024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RFS wanted to create a transparent antenna because 85% of the property owners in France did not want to continue to lease their properties to telecom companies for their mobile antennas because of visual pollution.</a:t>
            </a:r>
          </a:p>
          <a:p>
            <a:endParaRPr lang="en-GB" dirty="0"/>
          </a:p>
          <a:p>
            <a:r>
              <a:rPr lang="en-GB" dirty="0"/>
              <a:t>We help them find a transparent plastic which works very good with our CBM process.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40F3D6-7BEF-C94A-8535-20A2DB49D0B5}" type="slidenum">
              <a:rPr lang="en-SE" smtClean="0"/>
              <a:t>25</a:t>
            </a:fld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255629773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40F3D6-7BEF-C94A-8535-20A2DB49D0B5}" type="slidenum">
              <a:rPr lang="en-SE" smtClean="0"/>
              <a:t>26</a:t>
            </a:fld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18947787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Title template" hidden="1">
            <a:extLst>
              <a:ext uri="{FF2B5EF4-FFF2-40B4-BE49-F238E27FC236}">
                <a16:creationId xmlns:a16="http://schemas.microsoft.com/office/drawing/2014/main" id="{A290EC7D-3AA8-584A-B339-FCD90105EE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"/>
            <a:ext cx="12191998" cy="6857999"/>
          </a:xfrm>
          <a:prstGeom prst="rect">
            <a:avLst/>
          </a:prstGeom>
        </p:spPr>
      </p:pic>
      <p:pic>
        <p:nvPicPr>
          <p:cNvPr id="10" name="Title background">
            <a:extLst>
              <a:ext uri="{FF2B5EF4-FFF2-40B4-BE49-F238E27FC236}">
                <a16:creationId xmlns:a16="http://schemas.microsoft.com/office/drawing/2014/main" id="{BD11EBCB-9424-D047-A805-1E23C3DB078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Subtitle">
            <a:extLst>
              <a:ext uri="{FF2B5EF4-FFF2-40B4-BE49-F238E27FC236}">
                <a16:creationId xmlns:a16="http://schemas.microsoft.com/office/drawing/2014/main" id="{D6D76BC1-2EDD-804B-9B69-9C08BDCAACB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26720" y="5707380"/>
            <a:ext cx="9144000" cy="612140"/>
          </a:xfrm>
        </p:spPr>
        <p:txBody>
          <a:bodyPr lIns="0"/>
          <a:lstStyle>
            <a:lvl1pPr marL="0" indent="0" algn="l">
              <a:buNone/>
              <a:defRPr sz="3400" baseline="0">
                <a:solidFill>
                  <a:schemeClr val="bg1">
                    <a:lumMod val="85000"/>
                  </a:schemeClr>
                </a:solidFill>
                <a:latin typeface="Neo Sans Std Medium TR" panose="020B0704030504040204" pitchFamily="34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SE"/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C16ADBB6-2EB8-F64B-881B-3AB7FBD412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26720" y="4033520"/>
            <a:ext cx="11186160" cy="1673860"/>
          </a:xfrm>
        </p:spPr>
        <p:txBody>
          <a:bodyPr lIns="0" anchor="b"/>
          <a:lstStyle>
            <a:lvl1pPr algn="l">
              <a:defRPr sz="6000" baseline="0">
                <a:solidFill>
                  <a:schemeClr val="bg1"/>
                </a:solidFill>
                <a:latin typeface="Neo Sans Std Medium TR" panose="020B0704030504040204" pitchFamily="34" charset="77"/>
              </a:defRPr>
            </a:lvl1pPr>
          </a:lstStyle>
          <a:p>
            <a:r>
              <a:rPr lang="en-GB" dirty="0"/>
              <a:t>Click to edit Master title style</a:t>
            </a:r>
            <a:endParaRPr lang="en-SE" dirty="0"/>
          </a:p>
        </p:txBody>
      </p:sp>
      <p:sp>
        <p:nvSpPr>
          <p:cNvPr id="14" name="Names">
            <a:extLst>
              <a:ext uri="{FF2B5EF4-FFF2-40B4-BE49-F238E27FC236}">
                <a16:creationId xmlns:a16="http://schemas.microsoft.com/office/drawing/2014/main" id="{CDAFA7DB-9B9D-2648-9F0B-DA7021ACAD5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26720" y="1636236"/>
            <a:ext cx="4297362" cy="2275364"/>
          </a:xfrm>
        </p:spPr>
        <p:txBody>
          <a:bodyPr lIns="0" anchor="ctr" anchorCtr="0">
            <a:normAutofit/>
          </a:bodyPr>
          <a:lstStyle>
            <a:lvl1pPr>
              <a:buFontTx/>
              <a:buNone/>
              <a:defRPr sz="2000" baseline="0">
                <a:solidFill>
                  <a:schemeClr val="bg1"/>
                </a:solidFill>
              </a:defRPr>
            </a:lvl1pPr>
            <a:lvl2pPr>
              <a:buFontTx/>
              <a:buNone/>
              <a:defRPr>
                <a:solidFill>
                  <a:schemeClr val="bg1"/>
                </a:solidFill>
              </a:defRPr>
            </a:lvl2pPr>
            <a:lvl3pPr>
              <a:buFontTx/>
              <a:buNone/>
              <a:defRPr>
                <a:solidFill>
                  <a:schemeClr val="bg1"/>
                </a:solidFill>
              </a:defRPr>
            </a:lvl3pPr>
            <a:lvl4pPr>
              <a:buFontTx/>
              <a:buNone/>
              <a:defRPr>
                <a:solidFill>
                  <a:schemeClr val="bg1"/>
                </a:solidFill>
              </a:defRPr>
            </a:lvl4pPr>
            <a:lvl5pPr>
              <a:buFontTx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Click to edit Master text</a:t>
            </a:r>
            <a:endParaRPr lang="en-SE" dirty="0"/>
          </a:p>
        </p:txBody>
      </p:sp>
    </p:spTree>
    <p:extLst>
      <p:ext uri="{BB962C8B-B14F-4D97-AF65-F5344CB8AC3E}">
        <p14:creationId xmlns:p14="http://schemas.microsoft.com/office/powerpoint/2010/main" val="12074120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9DDC54A8-9A58-D842-9924-2A8D777C956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915" y="1993473"/>
            <a:ext cx="12188085" cy="228526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C8398A4-70F7-934D-930F-8FEC7A8636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2275" y="1993473"/>
            <a:ext cx="11347450" cy="2285266"/>
          </a:xfrm>
        </p:spPr>
        <p:txBody>
          <a:bodyPr anchor="ctr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SE" dirty="0"/>
          </a:p>
        </p:txBody>
      </p:sp>
      <p:sp>
        <p:nvSpPr>
          <p:cNvPr id="9" name="Triangle 8">
            <a:extLst>
              <a:ext uri="{FF2B5EF4-FFF2-40B4-BE49-F238E27FC236}">
                <a16:creationId xmlns:a16="http://schemas.microsoft.com/office/drawing/2014/main" id="{0A19D847-FE7F-7B4B-916D-BAE3E508F17E}"/>
              </a:ext>
            </a:extLst>
          </p:cNvPr>
          <p:cNvSpPr/>
          <p:nvPr userDrawn="1"/>
        </p:nvSpPr>
        <p:spPr>
          <a:xfrm rot="10800000">
            <a:off x="5879365" y="0"/>
            <a:ext cx="433269" cy="219075"/>
          </a:xfrm>
          <a:prstGeom prst="triangle">
            <a:avLst>
              <a:gd name="adj" fmla="val 50733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40423122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+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Footer graphic dark">
            <a:extLst>
              <a:ext uri="{FF2B5EF4-FFF2-40B4-BE49-F238E27FC236}">
                <a16:creationId xmlns:a16="http://schemas.microsoft.com/office/drawing/2014/main" id="{529E5891-C78A-E043-8239-784C5095F89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6197600"/>
            <a:ext cx="12192000" cy="6604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2346397-F63A-E24E-9C7B-D9B468EEEE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988" y="365125"/>
            <a:ext cx="10945812" cy="727075"/>
          </a:xfrm>
        </p:spPr>
        <p:txBody>
          <a:bodyPr lIns="0" tIns="0" rIns="0" bIns="0" anchor="t" anchorCtr="0"/>
          <a:lstStyle/>
          <a:p>
            <a:r>
              <a:rPr lang="en-GB" dirty="0"/>
              <a:t>Click to edit Master title style</a:t>
            </a:r>
            <a:endParaRPr lang="en-SE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2A26195-5DC4-5742-A78E-53177F41B6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Copyright Cuptronic Technology AB 2020. All rights reserved.</a:t>
            </a:r>
            <a:endParaRPr lang="en-S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FFDBB58-3BA0-F642-9863-5467F44D4C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07988" y="6322607"/>
            <a:ext cx="2743200" cy="444190"/>
          </a:xfrm>
        </p:spPr>
        <p:txBody>
          <a:bodyPr/>
          <a:lstStyle>
            <a:lvl1pPr>
              <a:defRPr sz="1200" baseline="0">
                <a:latin typeface="Lato Semibold" panose="020F0502020204030203" pitchFamily="34" charset="77"/>
              </a:defRPr>
            </a:lvl1pPr>
          </a:lstStyle>
          <a:p>
            <a:fld id="{69F60066-6F48-5A42-B592-F11F9179712D}" type="slidenum">
              <a:rPr lang="en-SE" smtClean="0"/>
              <a:pPr/>
              <a:t>‹#›</a:t>
            </a:fld>
            <a:endParaRPr lang="en-SE" sz="1200" dirty="0">
              <a:latin typeface="Lato Semibold" panose="020F0502020204030203" pitchFamily="34" charset="77"/>
            </a:endParaRPr>
          </a:p>
        </p:txBody>
      </p:sp>
      <p:sp>
        <p:nvSpPr>
          <p:cNvPr id="9" name="Triangle 8">
            <a:extLst>
              <a:ext uri="{FF2B5EF4-FFF2-40B4-BE49-F238E27FC236}">
                <a16:creationId xmlns:a16="http://schemas.microsoft.com/office/drawing/2014/main" id="{A4F647DB-4A79-B843-917F-434E200BAF6E}"/>
              </a:ext>
            </a:extLst>
          </p:cNvPr>
          <p:cNvSpPr/>
          <p:nvPr userDrawn="1"/>
        </p:nvSpPr>
        <p:spPr>
          <a:xfrm rot="5400000">
            <a:off x="-107097" y="532552"/>
            <a:ext cx="433269" cy="219075"/>
          </a:xfrm>
          <a:prstGeom prst="triangle">
            <a:avLst>
              <a:gd name="adj" fmla="val 50733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413559908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867" userDrawn="1">
          <p15:clr>
            <a:srgbClr val="FBAE40"/>
          </p15:clr>
        </p15:guide>
        <p15:guide id="2" pos="257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346397-F63A-E24E-9C7B-D9B468EEEE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988" y="365125"/>
            <a:ext cx="10945812" cy="727075"/>
          </a:xfrm>
        </p:spPr>
        <p:txBody>
          <a:bodyPr lIns="0" tIns="0" rIns="0" bIns="0" anchor="t" anchorCtr="0"/>
          <a:lstStyle/>
          <a:p>
            <a:r>
              <a:rPr lang="en-GB" dirty="0"/>
              <a:t>Click to edit Master title style</a:t>
            </a:r>
            <a:endParaRPr lang="en-SE" dirty="0"/>
          </a:p>
        </p:txBody>
      </p:sp>
      <p:sp>
        <p:nvSpPr>
          <p:cNvPr id="9" name="Triangle 8">
            <a:extLst>
              <a:ext uri="{FF2B5EF4-FFF2-40B4-BE49-F238E27FC236}">
                <a16:creationId xmlns:a16="http://schemas.microsoft.com/office/drawing/2014/main" id="{A4F647DB-4A79-B843-917F-434E200BAF6E}"/>
              </a:ext>
            </a:extLst>
          </p:cNvPr>
          <p:cNvSpPr/>
          <p:nvPr userDrawn="1"/>
        </p:nvSpPr>
        <p:spPr>
          <a:xfrm rot="5400000">
            <a:off x="-107097" y="532552"/>
            <a:ext cx="433269" cy="219075"/>
          </a:xfrm>
          <a:prstGeom prst="triangle">
            <a:avLst>
              <a:gd name="adj" fmla="val 50733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217803211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867">
          <p15:clr>
            <a:srgbClr val="FBAE40"/>
          </p15:clr>
        </p15:guide>
        <p15:guide id="2" pos="257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oter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Footer graphic dark">
            <a:extLst>
              <a:ext uri="{FF2B5EF4-FFF2-40B4-BE49-F238E27FC236}">
                <a16:creationId xmlns:a16="http://schemas.microsoft.com/office/drawing/2014/main" id="{529E5891-C78A-E043-8239-784C5095F89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6197600"/>
            <a:ext cx="12192000" cy="660400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2A26195-5DC4-5742-A78E-53177F41B6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Copyright Cuptronic Technology AB 2020. All rights reserved.</a:t>
            </a:r>
            <a:endParaRPr lang="en-S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FFDBB58-3BA0-F642-9863-5467F44D4C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07988" y="6322607"/>
            <a:ext cx="2743200" cy="444190"/>
          </a:xfrm>
        </p:spPr>
        <p:txBody>
          <a:bodyPr/>
          <a:lstStyle>
            <a:lvl1pPr>
              <a:defRPr sz="1200" baseline="0">
                <a:latin typeface="Lato Semibold" panose="020F0502020204030203" pitchFamily="34" charset="77"/>
              </a:defRPr>
            </a:lvl1pPr>
          </a:lstStyle>
          <a:p>
            <a:fld id="{69F60066-6F48-5A42-B592-F11F9179712D}" type="slidenum">
              <a:rPr lang="en-SE" smtClean="0"/>
              <a:pPr/>
              <a:t>‹#›</a:t>
            </a:fld>
            <a:endParaRPr lang="en-SE" sz="1200" dirty="0">
              <a:latin typeface="Lato Semibold" panose="020F05020202040302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63780488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867">
          <p15:clr>
            <a:srgbClr val="FBAE40"/>
          </p15:clr>
        </p15:guide>
        <p15:guide id="2" pos="257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477308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Bullets +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Footer graphic dark">
            <a:extLst>
              <a:ext uri="{FF2B5EF4-FFF2-40B4-BE49-F238E27FC236}">
                <a16:creationId xmlns:a16="http://schemas.microsoft.com/office/drawing/2014/main" id="{529E5891-C78A-E043-8239-784C5095F89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6197600"/>
            <a:ext cx="12192000" cy="6604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2346397-F63A-E24E-9C7B-D9B468EEEE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988" y="365125"/>
            <a:ext cx="10945812" cy="727075"/>
          </a:xfrm>
        </p:spPr>
        <p:txBody>
          <a:bodyPr lIns="0" tIns="0" rIns="0" bIns="0" anchor="t" anchorCtr="0"/>
          <a:lstStyle/>
          <a:p>
            <a:r>
              <a:rPr lang="en-GB" dirty="0"/>
              <a:t>Click to edit Master title style</a:t>
            </a:r>
            <a:endParaRPr lang="en-SE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2A26195-5DC4-5742-A78E-53177F41B6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Copyright Cuptronic Technology AB 2020. All rights reserved.</a:t>
            </a:r>
            <a:endParaRPr lang="en-S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FFDBB58-3BA0-F642-9863-5467F44D4C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07988" y="6322607"/>
            <a:ext cx="2743200" cy="444190"/>
          </a:xfrm>
        </p:spPr>
        <p:txBody>
          <a:bodyPr/>
          <a:lstStyle>
            <a:lvl1pPr>
              <a:defRPr sz="1200" baseline="0">
                <a:latin typeface="Lato Semibold" panose="020F0502020204030203" pitchFamily="34" charset="77"/>
              </a:defRPr>
            </a:lvl1pPr>
          </a:lstStyle>
          <a:p>
            <a:fld id="{69F60066-6F48-5A42-B592-F11F9179712D}" type="slidenum">
              <a:rPr lang="en-SE" smtClean="0"/>
              <a:pPr/>
              <a:t>‹#›</a:t>
            </a:fld>
            <a:endParaRPr lang="en-SE" sz="1200" dirty="0">
              <a:latin typeface="Lato Semibold" panose="020F0502020204030203" pitchFamily="34" charset="77"/>
            </a:endParaRPr>
          </a:p>
        </p:txBody>
      </p:sp>
      <p:sp>
        <p:nvSpPr>
          <p:cNvPr id="9" name="Triangle 8">
            <a:extLst>
              <a:ext uri="{FF2B5EF4-FFF2-40B4-BE49-F238E27FC236}">
                <a16:creationId xmlns:a16="http://schemas.microsoft.com/office/drawing/2014/main" id="{A4F647DB-4A79-B843-917F-434E200BAF6E}"/>
              </a:ext>
            </a:extLst>
          </p:cNvPr>
          <p:cNvSpPr/>
          <p:nvPr userDrawn="1"/>
        </p:nvSpPr>
        <p:spPr>
          <a:xfrm rot="5400000">
            <a:off x="-107097" y="532552"/>
            <a:ext cx="433269" cy="219075"/>
          </a:xfrm>
          <a:prstGeom prst="triangle">
            <a:avLst>
              <a:gd name="adj" fmla="val 50733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9DA80D00-544D-6C4D-86D3-274498DD71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69231"/>
            <a:ext cx="10515600" cy="4351338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SE" dirty="0"/>
          </a:p>
        </p:txBody>
      </p:sp>
    </p:spTree>
    <p:extLst>
      <p:ext uri="{BB962C8B-B14F-4D97-AF65-F5344CB8AC3E}">
        <p14:creationId xmlns:p14="http://schemas.microsoft.com/office/powerpoint/2010/main" val="9202040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867">
          <p15:clr>
            <a:srgbClr val="FBAE40"/>
          </p15:clr>
        </p15:guide>
        <p15:guide id="2" pos="257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Subtitle +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Footer graphic light">
            <a:extLst>
              <a:ext uri="{FF2B5EF4-FFF2-40B4-BE49-F238E27FC236}">
                <a16:creationId xmlns:a16="http://schemas.microsoft.com/office/drawing/2014/main" id="{B351BCE2-CC74-4D44-A828-8BCC356E66C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6231405"/>
            <a:ext cx="12193200" cy="626595"/>
          </a:xfrm>
          <a:prstGeom prst="rect">
            <a:avLst/>
          </a:prstGeom>
        </p:spPr>
      </p:pic>
      <p:pic>
        <p:nvPicPr>
          <p:cNvPr id="11" name="Footer graphic dark">
            <a:extLst>
              <a:ext uri="{FF2B5EF4-FFF2-40B4-BE49-F238E27FC236}">
                <a16:creationId xmlns:a16="http://schemas.microsoft.com/office/drawing/2014/main" id="{EB0985D0-0C36-5143-B48C-BDE7DCC0E15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6197600"/>
            <a:ext cx="12192000" cy="660400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2A26195-5DC4-5742-A78E-53177F41B6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Copyright Cuptronic Technology AB 2020. All rights reserved.</a:t>
            </a:r>
            <a:endParaRPr lang="en-S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FFDBB58-3BA0-F642-9863-5467F44D4C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07988" y="6322607"/>
            <a:ext cx="2743200" cy="444190"/>
          </a:xfrm>
        </p:spPr>
        <p:txBody>
          <a:bodyPr/>
          <a:lstStyle>
            <a:lvl1pPr>
              <a:defRPr sz="1200" baseline="0">
                <a:latin typeface="Lato Semibold" panose="020F0502020204030203" pitchFamily="34" charset="77"/>
              </a:defRPr>
            </a:lvl1pPr>
          </a:lstStyle>
          <a:p>
            <a:fld id="{69F60066-6F48-5A42-B592-F11F9179712D}" type="slidenum">
              <a:rPr lang="en-SE" smtClean="0"/>
              <a:pPr/>
              <a:t>‹#›</a:t>
            </a:fld>
            <a:endParaRPr lang="en-SE" sz="1200" dirty="0">
              <a:latin typeface="Lato Semibold" panose="020F0502020204030203" pitchFamily="34" charset="77"/>
            </a:endParaRPr>
          </a:p>
        </p:txBody>
      </p:sp>
      <p:sp>
        <p:nvSpPr>
          <p:cNvPr id="6" name="Subtitle">
            <a:extLst>
              <a:ext uri="{FF2B5EF4-FFF2-40B4-BE49-F238E27FC236}">
                <a16:creationId xmlns:a16="http://schemas.microsoft.com/office/drawing/2014/main" id="{F5CA8F5A-4928-464A-B7EE-B7C33E88493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07988" y="1092200"/>
            <a:ext cx="10945812" cy="512646"/>
          </a:xfrm>
        </p:spPr>
        <p:txBody>
          <a:bodyPr lIns="0" tIns="0" bIns="0"/>
          <a:lstStyle>
            <a:lvl1pPr>
              <a:buFontTx/>
              <a:buNone/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Neo Sans Std Medium TR" panose="020B0704030504040204" pitchFamily="34" charset="77"/>
              </a:defRPr>
            </a:lvl1pPr>
            <a:lvl2pPr>
              <a:buFontTx/>
              <a:buNone/>
              <a:defRPr/>
            </a:lvl2pPr>
            <a:lvl3pPr>
              <a:buFontTx/>
              <a:buNone/>
              <a:defRPr/>
            </a:lvl3pPr>
            <a:lvl4pPr>
              <a:buFontTx/>
              <a:buNone/>
              <a:defRPr/>
            </a:lvl4pPr>
            <a:lvl5pPr>
              <a:buFontTx/>
              <a:buNone/>
              <a:defRPr/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72346397-F63A-E24E-9C7B-D9B468EEEE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988" y="365125"/>
            <a:ext cx="10945812" cy="727075"/>
          </a:xfrm>
        </p:spPr>
        <p:txBody>
          <a:bodyPr lIns="0" tIns="0" rIns="0" bIns="0" anchor="t" anchorCtr="0"/>
          <a:lstStyle/>
          <a:p>
            <a:r>
              <a:rPr lang="en-GB" dirty="0"/>
              <a:t>Click to edit Master title style</a:t>
            </a:r>
            <a:endParaRPr lang="en-SE" dirty="0"/>
          </a:p>
        </p:txBody>
      </p:sp>
      <p:sp>
        <p:nvSpPr>
          <p:cNvPr id="12" name="Triangle 11">
            <a:extLst>
              <a:ext uri="{FF2B5EF4-FFF2-40B4-BE49-F238E27FC236}">
                <a16:creationId xmlns:a16="http://schemas.microsoft.com/office/drawing/2014/main" id="{9EF4F5D3-33AA-834A-BCA5-EB9B4E7C7C47}"/>
              </a:ext>
            </a:extLst>
          </p:cNvPr>
          <p:cNvSpPr/>
          <p:nvPr userDrawn="1"/>
        </p:nvSpPr>
        <p:spPr>
          <a:xfrm rot="5400000">
            <a:off x="-107097" y="532552"/>
            <a:ext cx="433269" cy="219075"/>
          </a:xfrm>
          <a:prstGeom prst="triangle">
            <a:avLst>
              <a:gd name="adj" fmla="val 50733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222658208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03" userDrawn="1">
          <p15:clr>
            <a:srgbClr val="FBAE40"/>
          </p15:clr>
        </p15:guide>
        <p15:guide id="2" pos="257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btitle">
            <a:extLst>
              <a:ext uri="{FF2B5EF4-FFF2-40B4-BE49-F238E27FC236}">
                <a16:creationId xmlns:a16="http://schemas.microsoft.com/office/drawing/2014/main" id="{F5CA8F5A-4928-464A-B7EE-B7C33E88493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07988" y="1092200"/>
            <a:ext cx="10945812" cy="512646"/>
          </a:xfrm>
        </p:spPr>
        <p:txBody>
          <a:bodyPr lIns="0" tIns="0" bIns="0"/>
          <a:lstStyle>
            <a:lvl1pPr>
              <a:buFontTx/>
              <a:buNone/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Neo Sans Std Medium TR" panose="020B0704030504040204" pitchFamily="34" charset="77"/>
              </a:defRPr>
            </a:lvl1pPr>
            <a:lvl2pPr>
              <a:buFontTx/>
              <a:buNone/>
              <a:defRPr/>
            </a:lvl2pPr>
            <a:lvl3pPr>
              <a:buFontTx/>
              <a:buNone/>
              <a:defRPr/>
            </a:lvl3pPr>
            <a:lvl4pPr>
              <a:buFontTx/>
              <a:buNone/>
              <a:defRPr/>
            </a:lvl4pPr>
            <a:lvl5pPr>
              <a:buFontTx/>
              <a:buNone/>
              <a:defRPr/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72346397-F63A-E24E-9C7B-D9B468EEEE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988" y="365125"/>
            <a:ext cx="10945812" cy="727075"/>
          </a:xfrm>
        </p:spPr>
        <p:txBody>
          <a:bodyPr lIns="0" tIns="0" rIns="0" bIns="0" anchor="t" anchorCtr="0"/>
          <a:lstStyle/>
          <a:p>
            <a:r>
              <a:rPr lang="en-GB" dirty="0"/>
              <a:t>Click to edit Master title style</a:t>
            </a:r>
            <a:endParaRPr lang="en-SE" dirty="0"/>
          </a:p>
        </p:txBody>
      </p:sp>
      <p:sp>
        <p:nvSpPr>
          <p:cNvPr id="12" name="Triangle 11">
            <a:extLst>
              <a:ext uri="{FF2B5EF4-FFF2-40B4-BE49-F238E27FC236}">
                <a16:creationId xmlns:a16="http://schemas.microsoft.com/office/drawing/2014/main" id="{9EF4F5D3-33AA-834A-BCA5-EB9B4E7C7C47}"/>
              </a:ext>
            </a:extLst>
          </p:cNvPr>
          <p:cNvSpPr/>
          <p:nvPr userDrawn="1"/>
        </p:nvSpPr>
        <p:spPr>
          <a:xfrm rot="5400000">
            <a:off x="-107097" y="532552"/>
            <a:ext cx="433269" cy="219075"/>
          </a:xfrm>
          <a:prstGeom prst="triangle">
            <a:avLst>
              <a:gd name="adj" fmla="val 50733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329950339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03">
          <p15:clr>
            <a:srgbClr val="FBAE40"/>
          </p15:clr>
        </p15:guide>
        <p15:guide id="2" pos="257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jp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Footer graphic blue" hidden="1">
            <a:extLst>
              <a:ext uri="{FF2B5EF4-FFF2-40B4-BE49-F238E27FC236}">
                <a16:creationId xmlns:a16="http://schemas.microsoft.com/office/drawing/2014/main" id="{CED7E7B3-06ED-B64C-A498-57ACF67CE6C8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0" y="6231405"/>
            <a:ext cx="12193200" cy="626595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DA3AAD-3F52-AD45-8A06-160D0A8FD5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22607"/>
            <a:ext cx="2743200" cy="444190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000" baseline="0">
                <a:solidFill>
                  <a:schemeClr val="bg1"/>
                </a:solidFill>
                <a:latin typeface="Lato Medium" panose="020F0502020204030203" pitchFamily="34" charset="77"/>
              </a:defRPr>
            </a:lvl1pPr>
          </a:lstStyle>
          <a:p>
            <a:fld id="{69F60066-6F48-5A42-B592-F11F9179712D}" type="slidenum">
              <a:rPr lang="en-SE" smtClean="0"/>
              <a:pPr/>
              <a:t>‹#›</a:t>
            </a:fld>
            <a:endParaRPr lang="en-SE" dirty="0">
              <a:solidFill>
                <a:schemeClr val="bg1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C923D3-A032-614E-9893-61497A7D71E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28113"/>
            <a:ext cx="4114800" cy="4441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 baseline="0">
                <a:solidFill>
                  <a:schemeClr val="tx2"/>
                </a:solidFill>
                <a:latin typeface="Lato Medium" panose="020F0502020204030203" pitchFamily="34" charset="77"/>
              </a:defRPr>
            </a:lvl1pPr>
          </a:lstStyle>
          <a:p>
            <a:r>
              <a:rPr lang="en-GB">
                <a:solidFill>
                  <a:schemeClr val="tx2"/>
                </a:solidFill>
                <a:latin typeface="Lato Medium" panose="020F0502020204030203" pitchFamily="34" charset="77"/>
              </a:rPr>
              <a:t>Copyright Cuptronic Technology AB 2020. All rights reserved.</a:t>
            </a:r>
            <a:endParaRPr lang="en-SE" dirty="0">
              <a:solidFill>
                <a:schemeClr val="tx2"/>
              </a:solidFill>
              <a:latin typeface="Lato Medium" panose="020F0502020204030203" pitchFamily="34" charset="77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60B4F7A-E9E2-9047-9A6B-DC0617ED90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SE" dirty="0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783726D-161C-0E42-BF9B-8C312A91A7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/>
              <a:t>Click to edit Master title style</a:t>
            </a:r>
            <a:endParaRPr lang="en-SE" dirty="0"/>
          </a:p>
        </p:txBody>
      </p:sp>
    </p:spTree>
    <p:extLst>
      <p:ext uri="{BB962C8B-B14F-4D97-AF65-F5344CB8AC3E}">
        <p14:creationId xmlns:p14="http://schemas.microsoft.com/office/powerpoint/2010/main" val="1196103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3" r:id="rId2"/>
    <p:sldLayoutId id="2147483666" r:id="rId3"/>
    <p:sldLayoutId id="2147483675" r:id="rId4"/>
    <p:sldLayoutId id="2147483676" r:id="rId5"/>
    <p:sldLayoutId id="2147483667" r:id="rId6"/>
    <p:sldLayoutId id="2147483674" r:id="rId7"/>
    <p:sldLayoutId id="2147483673" r:id="rId8"/>
    <p:sldLayoutId id="2147483677" r:id="rId9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 baseline="0">
          <a:solidFill>
            <a:schemeClr val="tx2"/>
          </a:solidFill>
          <a:latin typeface="Neo Sans Std Medium TR" panose="020B0704030504040204" pitchFamily="34" charset="77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 baseline="0">
          <a:solidFill>
            <a:schemeClr val="tx1"/>
          </a:solidFill>
          <a:latin typeface="Lato" panose="020F0502020204030203" pitchFamily="34" charset="77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 baseline="0">
          <a:solidFill>
            <a:schemeClr val="tx1"/>
          </a:solidFill>
          <a:latin typeface="Lato" panose="020F0502020204030203" pitchFamily="34" charset="77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 baseline="0">
          <a:solidFill>
            <a:schemeClr val="tx1"/>
          </a:solidFill>
          <a:latin typeface="Lato" panose="020F0502020204030203" pitchFamily="34" charset="77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 baseline="0">
          <a:solidFill>
            <a:schemeClr val="tx1"/>
          </a:solidFill>
          <a:latin typeface="Lato" panose="020F0502020204030203" pitchFamily="34" charset="77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 baseline="0">
          <a:solidFill>
            <a:schemeClr val="tx1"/>
          </a:solidFill>
          <a:latin typeface="Lato" panose="020F0502020204030203" pitchFamily="34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3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8.jp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tiff"/><Relationship Id="rId2" Type="http://schemas.openxmlformats.org/officeDocument/2006/relationships/image" Target="../media/image31.tiff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tif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0.jpg"/><Relationship Id="rId4" Type="http://schemas.openxmlformats.org/officeDocument/2006/relationships/image" Target="../media/image36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2.png"/><Relationship Id="rId5" Type="http://schemas.openxmlformats.org/officeDocument/2006/relationships/image" Target="../media/image41.tiff"/><Relationship Id="rId4" Type="http://schemas.openxmlformats.org/officeDocument/2006/relationships/image" Target="../media/image40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0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2.tiff"/><Relationship Id="rId5" Type="http://schemas.openxmlformats.org/officeDocument/2006/relationships/image" Target="../media/image11.tiff"/><Relationship Id="rId4" Type="http://schemas.openxmlformats.org/officeDocument/2006/relationships/image" Target="../media/image10.tif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5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5" Type="http://schemas.openxmlformats.org/officeDocument/2006/relationships/image" Target="../media/image46.png"/><Relationship Id="rId4" Type="http://schemas.openxmlformats.org/officeDocument/2006/relationships/notesSlide" Target="../notesSlides/notesSlide1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9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0.jpg"/><Relationship Id="rId4" Type="http://schemas.openxmlformats.org/officeDocument/2006/relationships/image" Target="../media/image51.jp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7" Type="http://schemas.openxmlformats.org/officeDocument/2006/relationships/image" Target="../media/image61.pn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0.jpeg"/><Relationship Id="rId5" Type="http://schemas.openxmlformats.org/officeDocument/2006/relationships/image" Target="../media/image59.png"/><Relationship Id="rId4" Type="http://schemas.openxmlformats.org/officeDocument/2006/relationships/image" Target="../media/image58.emf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jpeg"/><Relationship Id="rId3" Type="http://schemas.openxmlformats.org/officeDocument/2006/relationships/diagramLayout" Target="../diagrams/layout1.xml"/><Relationship Id="rId7" Type="http://schemas.openxmlformats.org/officeDocument/2006/relationships/image" Target="../media/image62.jpe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64.emf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g"/><Relationship Id="rId3" Type="http://schemas.openxmlformats.org/officeDocument/2006/relationships/image" Target="../media/image14.tiff"/><Relationship Id="rId7" Type="http://schemas.openxmlformats.org/officeDocument/2006/relationships/image" Target="../media/image18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7.jpg"/><Relationship Id="rId5" Type="http://schemas.openxmlformats.org/officeDocument/2006/relationships/image" Target="../media/image16.png"/><Relationship Id="rId4" Type="http://schemas.openxmlformats.org/officeDocument/2006/relationships/image" Target="../media/image15.jpg"/><Relationship Id="rId9" Type="http://schemas.openxmlformats.org/officeDocument/2006/relationships/image" Target="../media/image20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13C8E63-6647-514B-922E-F044C283CFE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53788" y="2160491"/>
            <a:ext cx="5561044" cy="1673860"/>
          </a:xfrm>
        </p:spPr>
        <p:txBody>
          <a:bodyPr>
            <a:normAutofit fontScale="90000"/>
          </a:bodyPr>
          <a:lstStyle/>
          <a:p>
            <a:r>
              <a:rPr lang="en-SE" dirty="0">
                <a:cs typeface="Arial Narrow" panose="020B0604020202020204" pitchFamily="34" charset="0"/>
              </a:rPr>
              <a:t>The </a:t>
            </a:r>
            <a:r>
              <a:rPr lang="en-SE">
                <a:cs typeface="Arial Narrow" panose="020B0604020202020204" pitchFamily="34" charset="0"/>
              </a:rPr>
              <a:t>CBM Process</a:t>
            </a:r>
            <a:br>
              <a:rPr lang="sv-SE" dirty="0">
                <a:cs typeface="Arial Narrow" panose="020B0604020202020204" pitchFamily="34" charset="0"/>
              </a:rPr>
            </a:br>
            <a:r>
              <a:rPr lang="en-SE">
                <a:cs typeface="Arial Narrow" panose="020B0604020202020204" pitchFamily="34" charset="0"/>
              </a:rPr>
              <a:t> for P</a:t>
            </a:r>
            <a:r>
              <a:rPr lang="sv-SE" dirty="0">
                <a:cs typeface="Arial Narrow" panose="020B0604020202020204" pitchFamily="34" charset="0"/>
              </a:rPr>
              <a:t>CB</a:t>
            </a:r>
            <a:endParaRPr lang="en-SE" dirty="0">
              <a:cs typeface="Arial Narrow" panose="020B0604020202020204" pitchFamily="34" charset="0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853E7AB-8903-6546-8951-EB5084B05DD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195525" y="4810511"/>
            <a:ext cx="2325189" cy="1864610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</a:pPr>
            <a:r>
              <a:rPr lang="en-SE" sz="1800" b="1" dirty="0">
                <a:latin typeface="Arial Narrow" panose="020B0604020202020204" pitchFamily="34" charset="0"/>
                <a:cs typeface="Arial Narrow" panose="020B0604020202020204" pitchFamily="34" charset="0"/>
              </a:rPr>
              <a:t>Peter Sjöbeck, CEO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</a:pPr>
            <a:r>
              <a:rPr lang="en-GB" sz="1200" b="1" dirty="0">
                <a:latin typeface="Arial Narrow" panose="020B0604020202020204" pitchFamily="34" charset="0"/>
                <a:cs typeface="Arial Narrow" panose="020B0604020202020204" pitchFamily="34" charset="0"/>
              </a:rPr>
              <a:t>p</a:t>
            </a:r>
            <a:r>
              <a:rPr lang="en-SE" sz="1200" b="1" dirty="0">
                <a:latin typeface="Arial Narrow" panose="020B0604020202020204" pitchFamily="34" charset="0"/>
                <a:cs typeface="Arial Narrow" panose="020B0604020202020204" pitchFamily="34" charset="0"/>
              </a:rPr>
              <a:t>eter.sjobeck@cuptronic.com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</a:pPr>
            <a:r>
              <a:rPr lang="en-SE" sz="1200" b="1">
                <a:latin typeface="Arial Narrow" panose="020B0604020202020204" pitchFamily="34" charset="0"/>
                <a:cs typeface="Arial Narrow" panose="020B0604020202020204" pitchFamily="34" charset="0"/>
              </a:rPr>
              <a:t>Mobile:</a:t>
            </a:r>
            <a:r>
              <a:rPr lang="sv-SE" sz="1200" b="1" dirty="0"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en-SE" sz="1200" b="1">
                <a:latin typeface="Arial Narrow" panose="020B0604020202020204" pitchFamily="34" charset="0"/>
                <a:cs typeface="Arial Narrow" panose="020B0604020202020204" pitchFamily="34" charset="0"/>
              </a:rPr>
              <a:t>+46 </a:t>
            </a:r>
            <a:r>
              <a:rPr lang="sv-SE" sz="1200" b="1" dirty="0">
                <a:latin typeface="Arial Narrow" panose="020B0604020202020204" pitchFamily="34" charset="0"/>
                <a:cs typeface="Arial Narrow" panose="020B0604020202020204" pitchFamily="34" charset="0"/>
              </a:rPr>
              <a:t>- </a:t>
            </a:r>
            <a:r>
              <a:rPr lang="en-SE" sz="1200" b="1">
                <a:latin typeface="Arial Narrow" panose="020B0604020202020204" pitchFamily="34" charset="0"/>
                <a:cs typeface="Arial Narrow" panose="020B0604020202020204" pitchFamily="34" charset="0"/>
              </a:rPr>
              <a:t>70</a:t>
            </a:r>
            <a:r>
              <a:rPr lang="sv-SE" sz="1200" b="1" dirty="0"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en-SE" sz="1200" b="1">
                <a:latin typeface="Arial Narrow" panose="020B0604020202020204" pitchFamily="34" charset="0"/>
                <a:cs typeface="Arial Narrow" panose="020B0604020202020204" pitchFamily="34" charset="0"/>
              </a:rPr>
              <a:t>730</a:t>
            </a:r>
            <a:r>
              <a:rPr lang="sv-SE" sz="1200" b="1" dirty="0"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en-SE" sz="1200" b="1">
                <a:latin typeface="Arial Narrow" panose="020B0604020202020204" pitchFamily="34" charset="0"/>
                <a:cs typeface="Arial Narrow" panose="020B0604020202020204" pitchFamily="34" charset="0"/>
              </a:rPr>
              <a:t>0000</a:t>
            </a:r>
            <a:endParaRPr lang="sv-SE" sz="1200" b="1" dirty="0">
              <a:latin typeface="Arial Narrow" panose="020B0604020202020204" pitchFamily="34" charset="0"/>
              <a:cs typeface="Arial Narrow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</a:pPr>
            <a:endParaRPr lang="en-SE" sz="1200" b="1" dirty="0">
              <a:latin typeface="Arial Narrow" panose="020B0604020202020204" pitchFamily="34" charset="0"/>
              <a:cs typeface="Arial Narrow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1200"/>
              </a:spcBef>
            </a:pPr>
            <a:r>
              <a:rPr lang="en-SE" sz="1800" b="1" dirty="0">
                <a:latin typeface="Arial Narrow" panose="020B0604020202020204" pitchFamily="34" charset="0"/>
                <a:cs typeface="Arial Narrow" panose="020B0604020202020204" pitchFamily="34" charset="0"/>
              </a:rPr>
              <a:t>Dr. Björn At</a:t>
            </a:r>
            <a:r>
              <a:rPr lang="sv-SE" sz="1800" b="1" dirty="0">
                <a:latin typeface="Arial Narrow" panose="020B0604020202020204" pitchFamily="34" charset="0"/>
                <a:cs typeface="Arial Narrow" panose="020B0604020202020204" pitchFamily="34" charset="0"/>
              </a:rPr>
              <a:t>t</a:t>
            </a:r>
            <a:r>
              <a:rPr lang="en-SE" sz="1800" b="1" dirty="0">
                <a:latin typeface="Arial Narrow" panose="020B0604020202020204" pitchFamily="34" charset="0"/>
                <a:cs typeface="Arial Narrow" panose="020B0604020202020204" pitchFamily="34" charset="0"/>
              </a:rPr>
              <a:t>hoff, CTO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</a:pPr>
            <a:r>
              <a:rPr lang="en-GB" sz="1200" b="1" dirty="0">
                <a:latin typeface="Arial Narrow" panose="020B0604020202020204" pitchFamily="34" charset="0"/>
                <a:cs typeface="Arial Narrow" panose="020B0604020202020204" pitchFamily="34" charset="0"/>
              </a:rPr>
              <a:t>b</a:t>
            </a:r>
            <a:r>
              <a:rPr lang="en-SE" sz="1200" b="1" dirty="0">
                <a:latin typeface="Arial Narrow" panose="020B0604020202020204" pitchFamily="34" charset="0"/>
                <a:cs typeface="Arial Narrow" panose="020B0604020202020204" pitchFamily="34" charset="0"/>
              </a:rPr>
              <a:t>jorn.atthoff@cuptronic.com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</a:pPr>
            <a:r>
              <a:rPr lang="en-SE" sz="1200" b="1" dirty="0">
                <a:latin typeface="Arial Narrow" panose="020B0604020202020204" pitchFamily="34" charset="0"/>
                <a:cs typeface="Arial Narrow" panose="020B0604020202020204" pitchFamily="34" charset="0"/>
              </a:rPr>
              <a:t>Mobile: +</a:t>
            </a:r>
            <a:r>
              <a:rPr lang="en-SE" sz="1200" b="1">
                <a:latin typeface="Arial Narrow" panose="020B0604020202020204" pitchFamily="34" charset="0"/>
                <a:cs typeface="Arial Narrow" panose="020B0604020202020204" pitchFamily="34" charset="0"/>
              </a:rPr>
              <a:t>46 </a:t>
            </a:r>
            <a:r>
              <a:rPr lang="sv-SE" sz="1200" b="1" dirty="0">
                <a:latin typeface="Arial Narrow" panose="020B0604020202020204" pitchFamily="34" charset="0"/>
                <a:cs typeface="Arial Narrow" panose="020B0604020202020204" pitchFamily="34" charset="0"/>
              </a:rPr>
              <a:t>- </a:t>
            </a:r>
            <a:r>
              <a:rPr lang="en-SE" sz="1200" b="1">
                <a:latin typeface="Arial Narrow" panose="020B0604020202020204" pitchFamily="34" charset="0"/>
                <a:cs typeface="Arial Narrow" panose="020B0604020202020204" pitchFamily="34" charset="0"/>
              </a:rPr>
              <a:t>70</a:t>
            </a:r>
            <a:r>
              <a:rPr lang="sv-SE" sz="1200" b="1" dirty="0"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en-SE" sz="1200" b="1">
                <a:latin typeface="Arial Narrow" panose="020B0604020202020204" pitchFamily="34" charset="0"/>
                <a:cs typeface="Arial Narrow" panose="020B0604020202020204" pitchFamily="34" charset="0"/>
              </a:rPr>
              <a:t>996</a:t>
            </a:r>
            <a:r>
              <a:rPr lang="sv-SE" sz="1200" b="1" dirty="0"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en-SE" sz="1200" b="1">
                <a:latin typeface="Arial Narrow" panose="020B0604020202020204" pitchFamily="34" charset="0"/>
                <a:cs typeface="Arial Narrow" panose="020B0604020202020204" pitchFamily="34" charset="0"/>
              </a:rPr>
              <a:t>6118</a:t>
            </a:r>
            <a:endParaRPr lang="en-SE" sz="1200" b="1" dirty="0">
              <a:latin typeface="Arial Narrow" panose="020B0604020202020204" pitchFamily="34" charset="0"/>
              <a:cs typeface="Arial Narrow" panose="020B0604020202020204" pitchFamily="34" charset="0"/>
            </a:endParaRPr>
          </a:p>
        </p:txBody>
      </p:sp>
      <p:sp>
        <p:nvSpPr>
          <p:cNvPr id="6" name="TextBox 3">
            <a:extLst>
              <a:ext uri="{FF2B5EF4-FFF2-40B4-BE49-F238E27FC236}">
                <a16:creationId xmlns:a16="http://schemas.microsoft.com/office/drawing/2014/main" id="{3D1BFEFF-2AF8-2047-B83C-166C65D1D429}"/>
              </a:ext>
            </a:extLst>
          </p:cNvPr>
          <p:cNvSpPr txBox="1"/>
          <p:nvPr/>
        </p:nvSpPr>
        <p:spPr>
          <a:xfrm>
            <a:off x="816169" y="4810511"/>
            <a:ext cx="556104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E" sz="3600">
                <a:solidFill>
                  <a:schemeClr val="bg1"/>
                </a:solidFill>
                <a:latin typeface="Neo Sans Std Medium TR" panose="020B0704030504040204" pitchFamily="34" charset="77"/>
              </a:rPr>
              <a:t>Better </a:t>
            </a:r>
            <a:r>
              <a:rPr lang="sv-SE" sz="3600" dirty="0">
                <a:solidFill>
                  <a:schemeClr val="bg1"/>
                </a:solidFill>
                <a:latin typeface="Neo Sans Std Medium TR" panose="020B0704030504040204" pitchFamily="34" charset="77"/>
              </a:rPr>
              <a:t>HF </a:t>
            </a:r>
            <a:r>
              <a:rPr lang="sv-SE" sz="3600" dirty="0" err="1">
                <a:solidFill>
                  <a:schemeClr val="bg1"/>
                </a:solidFill>
                <a:latin typeface="Neo Sans Std Medium TR" panose="020B0704030504040204" pitchFamily="34" charset="77"/>
              </a:rPr>
              <a:t>properties</a:t>
            </a:r>
            <a:r>
              <a:rPr lang="sv-SE" sz="3600" dirty="0">
                <a:solidFill>
                  <a:schemeClr val="bg1"/>
                </a:solidFill>
                <a:latin typeface="Neo Sans Std Medium TR" panose="020B0704030504040204" pitchFamily="34" charset="77"/>
              </a:rPr>
              <a:t>, new materials</a:t>
            </a:r>
            <a:r>
              <a:rPr lang="en-SE" sz="3600">
                <a:solidFill>
                  <a:schemeClr val="bg1"/>
                </a:solidFill>
                <a:latin typeface="Neo Sans Std Medium TR" panose="020B0704030504040204" pitchFamily="34" charset="77"/>
              </a:rPr>
              <a:t>. </a:t>
            </a:r>
          </a:p>
        </p:txBody>
      </p:sp>
      <p:pic>
        <p:nvPicPr>
          <p:cNvPr id="7" name="Picture 7">
            <a:extLst>
              <a:ext uri="{FF2B5EF4-FFF2-40B4-BE49-F238E27FC236}">
                <a16:creationId xmlns:a16="http://schemas.microsoft.com/office/drawing/2014/main" id="{F4464CF2-73DD-EC4E-964E-1273D089622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8056880" y="589280"/>
            <a:ext cx="3556000" cy="3556000"/>
          </a:xfrm>
          <a:prstGeom prst="rect">
            <a:avLst/>
          </a:prstGeom>
        </p:spPr>
      </p:pic>
      <p:sp>
        <p:nvSpPr>
          <p:cNvPr id="8" name="textruta 7">
            <a:extLst>
              <a:ext uri="{FF2B5EF4-FFF2-40B4-BE49-F238E27FC236}">
                <a16:creationId xmlns:a16="http://schemas.microsoft.com/office/drawing/2014/main" id="{53C447A8-6549-7642-92CB-F394327C2A47}"/>
              </a:ext>
            </a:extLst>
          </p:cNvPr>
          <p:cNvSpPr txBox="1"/>
          <p:nvPr/>
        </p:nvSpPr>
        <p:spPr>
          <a:xfrm>
            <a:off x="2726477" y="6204031"/>
            <a:ext cx="17422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dirty="0">
                <a:solidFill>
                  <a:srgbClr val="FF0000"/>
                </a:solidFill>
              </a:rPr>
              <a:t>Non </a:t>
            </a:r>
            <a:r>
              <a:rPr lang="sv-SE" dirty="0" err="1">
                <a:solidFill>
                  <a:srgbClr val="FF0000"/>
                </a:solidFill>
              </a:rPr>
              <a:t>confidential</a:t>
            </a:r>
            <a:endParaRPr lang="sv-SE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306473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7A8674-782D-DF4E-A6EE-B952C262CD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PCB</a:t>
            </a:r>
            <a:endParaRPr lang="en-SE" dirty="0"/>
          </a:p>
        </p:txBody>
      </p:sp>
    </p:spTree>
    <p:extLst>
      <p:ext uri="{BB962C8B-B14F-4D97-AF65-F5344CB8AC3E}">
        <p14:creationId xmlns:p14="http://schemas.microsoft.com/office/powerpoint/2010/main" val="379066969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B6A31F-E545-C74C-BFDD-B83D65AD20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SE" dirty="0"/>
              <a:t>The CBM advantage 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B20AE32-B1E6-4444-8836-C409B625EA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Copyright Cuptronic Technology AB 2021. All rights reserved.</a:t>
            </a:r>
            <a:endParaRPr lang="en-S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4B76B6-E34B-B249-A2C8-CB242E2E90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0066-6F48-5A42-B592-F11F9179712D}" type="slidenum">
              <a:rPr lang="en-SE" smtClean="0"/>
              <a:pPr/>
              <a:t>11</a:t>
            </a:fld>
            <a:endParaRPr lang="en-SE" sz="1200" dirty="0">
              <a:latin typeface="Lato Semibold" panose="020F0502020204030203" pitchFamily="34" charset="77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FA41153-6F20-0A42-9B00-5CCAA7A95995}"/>
              </a:ext>
            </a:extLst>
          </p:cNvPr>
          <p:cNvSpPr txBox="1"/>
          <p:nvPr/>
        </p:nvSpPr>
        <p:spPr>
          <a:xfrm>
            <a:off x="407988" y="2350137"/>
            <a:ext cx="3259551" cy="2308324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en-GB" sz="2400" dirty="0">
                <a:latin typeface="Lato" panose="020F0502020204030203" pitchFamily="34" charset="77"/>
              </a:rPr>
              <a:t>Metal adhesion technologies today are mainly mechanical and use dendrites to achieve adhesion to the surface.</a:t>
            </a:r>
            <a:endParaRPr lang="en-SE" sz="2400" dirty="0">
              <a:latin typeface="Lato" panose="020F0502020204030203" pitchFamily="34" charset="77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FFFBAC9-E5CD-5B4C-AD62-1F39BDCF1980}"/>
              </a:ext>
            </a:extLst>
          </p:cNvPr>
          <p:cNvSpPr txBox="1"/>
          <p:nvPr/>
        </p:nvSpPr>
        <p:spPr>
          <a:xfrm>
            <a:off x="6437244" y="1450891"/>
            <a:ext cx="5346770" cy="1200329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en-GB" sz="2400" dirty="0">
                <a:latin typeface="Lato" panose="020F0502020204030203" pitchFamily="34" charset="77"/>
              </a:rPr>
              <a:t>The CBM</a:t>
            </a:r>
            <a:r>
              <a:rPr lang="en-GB" sz="2400" baseline="30000" dirty="0">
                <a:latin typeface="Lato" panose="020F0502020204030203" pitchFamily="34" charset="77"/>
              </a:rPr>
              <a:t>®</a:t>
            </a:r>
            <a:r>
              <a:rPr lang="en-GB" sz="2400" dirty="0">
                <a:latin typeface="Lato" panose="020F0502020204030203" pitchFamily="34" charset="77"/>
              </a:rPr>
              <a:t> Process chemically alters the surface to enable electroless metal deposition, i.e. on a smooth surface.</a:t>
            </a:r>
            <a:endParaRPr lang="en-SE" sz="2400" dirty="0">
              <a:latin typeface="Lato" panose="020F0502020204030203" pitchFamily="34" charset="77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72A4F0B6-E531-684D-9B18-ECF59E7CFF71}"/>
              </a:ext>
            </a:extLst>
          </p:cNvPr>
          <p:cNvGrpSpPr/>
          <p:nvPr/>
        </p:nvGrpSpPr>
        <p:grpSpPr>
          <a:xfrm>
            <a:off x="7544864" y="3009911"/>
            <a:ext cx="2793600" cy="2793600"/>
            <a:chOff x="4484094" y="3009911"/>
            <a:chExt cx="2793600" cy="2793600"/>
          </a:xfrm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35713257-9F48-4C42-9FCA-09838A57B4C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484094" y="3009911"/>
              <a:ext cx="2793600" cy="2793600"/>
            </a:xfrm>
            <a:prstGeom prst="ellipse">
              <a:avLst/>
            </a:prstGeom>
            <a:blipFill>
              <a:blip r:embed="rId2"/>
              <a:stretch>
                <a:fillRect/>
              </a:stretch>
            </a:blipFill>
            <a:ln w="1524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E"/>
            </a:p>
          </p:txBody>
        </p: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DF3B851E-CD0D-D548-9351-7D3E877BECA1}"/>
                </a:ext>
              </a:extLst>
            </p:cNvPr>
            <p:cNvCxnSpPr>
              <a:stCxn id="9" idx="1"/>
              <a:endCxn id="9" idx="5"/>
            </p:cNvCxnSpPr>
            <p:nvPr/>
          </p:nvCxnSpPr>
          <p:spPr>
            <a:xfrm>
              <a:off x="4893207" y="3419024"/>
              <a:ext cx="1975374" cy="1975374"/>
            </a:xfrm>
            <a:prstGeom prst="line">
              <a:avLst/>
            </a:prstGeom>
            <a:ln w="152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Notched Right Arrow 13">
            <a:extLst>
              <a:ext uri="{FF2B5EF4-FFF2-40B4-BE49-F238E27FC236}">
                <a16:creationId xmlns:a16="http://schemas.microsoft.com/office/drawing/2014/main" id="{5DE204F2-FCE4-4348-97BA-018EEBE1F131}"/>
              </a:ext>
            </a:extLst>
          </p:cNvPr>
          <p:cNvSpPr/>
          <p:nvPr/>
        </p:nvSpPr>
        <p:spPr>
          <a:xfrm>
            <a:off x="4380085" y="2719468"/>
            <a:ext cx="1500809" cy="1200329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16659992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5B216A-6028-E541-94B6-33CCE4A16D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SE"/>
              <a:t>PCB</a:t>
            </a:r>
            <a:r>
              <a:rPr lang="sv-SE" dirty="0"/>
              <a:t>: </a:t>
            </a:r>
            <a:r>
              <a:rPr lang="sv-SE" dirty="0" err="1"/>
              <a:t>Better</a:t>
            </a:r>
            <a:r>
              <a:rPr lang="en-SE"/>
              <a:t> </a:t>
            </a:r>
            <a:r>
              <a:rPr lang="sv-SE" dirty="0"/>
              <a:t>p</a:t>
            </a:r>
            <a:r>
              <a:rPr lang="en-SE"/>
              <a:t>erformance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03D1DD7-9127-C844-A129-318291AFB6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Copyright Cuptronic Technology AB 2021. All rights reserved.</a:t>
            </a:r>
            <a:endParaRPr lang="en-S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DB375F-91A7-E74D-9D7D-8723CA3DE1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0066-6F48-5A42-B592-F11F9179712D}" type="slidenum">
              <a:rPr lang="en-SE" smtClean="0"/>
              <a:pPr/>
              <a:t>12</a:t>
            </a:fld>
            <a:endParaRPr lang="en-SE" sz="1200" dirty="0">
              <a:latin typeface="Lato Semibold" panose="020F0502020204030203" pitchFamily="34" charset="77"/>
            </a:endParaRPr>
          </a:p>
        </p:txBody>
      </p:sp>
      <p:sp>
        <p:nvSpPr>
          <p:cNvPr id="6" name="textruta 6">
            <a:extLst>
              <a:ext uri="{FF2B5EF4-FFF2-40B4-BE49-F238E27FC236}">
                <a16:creationId xmlns:a16="http://schemas.microsoft.com/office/drawing/2014/main" id="{567DBDEF-5E93-8148-8FDF-7DCE0C8D2BF3}"/>
              </a:ext>
            </a:extLst>
          </p:cNvPr>
          <p:cNvSpPr txBox="1"/>
          <p:nvPr/>
        </p:nvSpPr>
        <p:spPr>
          <a:xfrm>
            <a:off x="672939" y="5296777"/>
            <a:ext cx="108462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SE"/>
            </a:defPPr>
            <a:lvl1pPr algn="ctr">
              <a:defRPr sz="3200" b="1">
                <a:latin typeface="Lato Semibold" panose="020F0502020204030203" pitchFamily="34" charset="77"/>
              </a:defRPr>
            </a:lvl1pPr>
          </a:lstStyle>
          <a:p>
            <a:r>
              <a:rPr lang="sv-SE" sz="2800" dirty="0" err="1"/>
              <a:t>As tracks shrink and frequencies rise, higher precison becomes key.</a:t>
            </a:r>
            <a:endParaRPr lang="sv-SE" sz="2800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10CAF28E-16A0-A244-A9BB-E72AA6FCAC43}"/>
              </a:ext>
            </a:extLst>
          </p:cNvPr>
          <p:cNvGrpSpPr/>
          <p:nvPr/>
        </p:nvGrpSpPr>
        <p:grpSpPr>
          <a:xfrm>
            <a:off x="6941574" y="1618583"/>
            <a:ext cx="3150000" cy="3151411"/>
            <a:chOff x="7262414" y="1617677"/>
            <a:chExt cx="3150000" cy="3151411"/>
          </a:xfrm>
        </p:grpSpPr>
        <p:pic>
          <p:nvPicPr>
            <p:cNvPr id="3076" name="Picture 4" descr="Getting To Know Hdi Pcbs">
              <a:extLst>
                <a:ext uri="{FF2B5EF4-FFF2-40B4-BE49-F238E27FC236}">
                  <a16:creationId xmlns:a16="http://schemas.microsoft.com/office/drawing/2014/main" id="{25AB99D2-9BF2-2644-97E1-03D77EDEE20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192" r="20192"/>
            <a:stretch/>
          </p:blipFill>
          <p:spPr bwMode="auto">
            <a:xfrm>
              <a:off x="7262414" y="1619488"/>
              <a:ext cx="3149600" cy="3149600"/>
            </a:xfrm>
            <a:prstGeom prst="ellipse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Chord 4">
              <a:extLst>
                <a:ext uri="{FF2B5EF4-FFF2-40B4-BE49-F238E27FC236}">
                  <a16:creationId xmlns:a16="http://schemas.microsoft.com/office/drawing/2014/main" id="{428C348D-5E5C-F946-ADB4-4CF820842FA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262414" y="1617677"/>
              <a:ext cx="3150000" cy="3150000"/>
            </a:xfrm>
            <a:prstGeom prst="chord">
              <a:avLst>
                <a:gd name="adj1" fmla="val 2446007"/>
                <a:gd name="adj2" fmla="val 8353216"/>
              </a:avLst>
            </a:prstGeom>
            <a:solidFill>
              <a:schemeClr val="bg1">
                <a:alpha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E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01F03B24-C734-2948-ACDD-3158FC142FCB}"/>
                </a:ext>
              </a:extLst>
            </p:cNvPr>
            <p:cNvSpPr/>
            <p:nvPr/>
          </p:nvSpPr>
          <p:spPr>
            <a:xfrm>
              <a:off x="8425883" y="4300213"/>
              <a:ext cx="822661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GB" dirty="0">
                  <a:latin typeface="Lato" panose="020F0502020204030203" pitchFamily="34" charset="77"/>
                </a:rPr>
                <a:t>2020s</a:t>
              </a:r>
              <a:endParaRPr lang="en-SE"/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1723F032-B301-8C42-9352-B15E32B911E1}"/>
              </a:ext>
            </a:extLst>
          </p:cNvPr>
          <p:cNvGrpSpPr/>
          <p:nvPr/>
        </p:nvGrpSpPr>
        <p:grpSpPr>
          <a:xfrm>
            <a:off x="2100428" y="1618583"/>
            <a:ext cx="3150200" cy="3151811"/>
            <a:chOff x="1779588" y="1617677"/>
            <a:chExt cx="3150200" cy="3151811"/>
          </a:xfrm>
        </p:grpSpPr>
        <p:pic>
          <p:nvPicPr>
            <p:cNvPr id="3078" name="Picture 6" descr="PCBS 1970s">
              <a:extLst>
                <a:ext uri="{FF2B5EF4-FFF2-40B4-BE49-F238E27FC236}">
                  <a16:creationId xmlns:a16="http://schemas.microsoft.com/office/drawing/2014/main" id="{A292ACBB-8E50-A54F-BF04-EE2DB15701C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651" t="14119" r="19045" b="142"/>
            <a:stretch/>
          </p:blipFill>
          <p:spPr bwMode="auto">
            <a:xfrm>
              <a:off x="1779588" y="1619488"/>
              <a:ext cx="3150000" cy="3150000"/>
            </a:xfrm>
            <a:prstGeom prst="ellipse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Chord 11">
              <a:extLst>
                <a:ext uri="{FF2B5EF4-FFF2-40B4-BE49-F238E27FC236}">
                  <a16:creationId xmlns:a16="http://schemas.microsoft.com/office/drawing/2014/main" id="{66DC9722-0FB0-F74D-91F0-B52169130A8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779788" y="1617677"/>
              <a:ext cx="3150000" cy="3150000"/>
            </a:xfrm>
            <a:prstGeom prst="chord">
              <a:avLst>
                <a:gd name="adj1" fmla="val 2446007"/>
                <a:gd name="adj2" fmla="val 8353216"/>
              </a:avLst>
            </a:prstGeom>
            <a:solidFill>
              <a:schemeClr val="bg1">
                <a:alpha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E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097098F9-52FB-EA45-BCFE-3985C20F6B13}"/>
                </a:ext>
              </a:extLst>
            </p:cNvPr>
            <p:cNvSpPr/>
            <p:nvPr/>
          </p:nvSpPr>
          <p:spPr>
            <a:xfrm>
              <a:off x="2943257" y="4300213"/>
              <a:ext cx="822661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GB" dirty="0">
                  <a:latin typeface="Lato" panose="020F0502020204030203" pitchFamily="34" charset="77"/>
                </a:rPr>
                <a:t>1970s</a:t>
              </a:r>
              <a:endParaRPr lang="en-SE"/>
            </a:p>
          </p:txBody>
        </p:sp>
      </p:grpSp>
    </p:spTree>
    <p:extLst>
      <p:ext uri="{BB962C8B-B14F-4D97-AF65-F5344CB8AC3E}">
        <p14:creationId xmlns:p14="http://schemas.microsoft.com/office/powerpoint/2010/main" val="375089058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86F74638-1699-5F46-B7AE-D994C01EA0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SE"/>
              <a:t>PCB trace line manufacturing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D190152C-3A2F-5A40-9C9A-1A57E289F5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Copyright Cuptronic Technology AB 2021. All rights reserved.</a:t>
            </a:r>
            <a:endParaRPr lang="en-SE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6AF7C4C-AB26-3948-B772-6079E2C507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0066-6F48-5A42-B592-F11F9179712D}" type="slidenum">
              <a:rPr lang="en-SE" smtClean="0"/>
              <a:pPr/>
              <a:t>13</a:t>
            </a:fld>
            <a:endParaRPr lang="en-SE" sz="1200" dirty="0">
              <a:latin typeface="Lato Semibold" panose="020F0502020204030203" pitchFamily="34" charset="77"/>
            </a:endParaRPr>
          </a:p>
        </p:txBody>
      </p:sp>
      <p:sp>
        <p:nvSpPr>
          <p:cNvPr id="6" name="AutoShape 55">
            <a:extLst>
              <a:ext uri="{FF2B5EF4-FFF2-40B4-BE49-F238E27FC236}">
                <a16:creationId xmlns:a16="http://schemas.microsoft.com/office/drawing/2014/main" id="{372254E1-FD9C-914A-9EBA-FEBFF8C5E6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76669" y="4441825"/>
            <a:ext cx="3216275" cy="977900"/>
          </a:xfrm>
          <a:prstGeom prst="roundRect">
            <a:avLst>
              <a:gd name="adj" fmla="val 144"/>
            </a:avLst>
          </a:prstGeom>
          <a:solidFill>
            <a:srgbClr val="FF9C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82945" tIns="41473" rIns="82945" bIns="41473" anchor="ctr"/>
          <a:lstStyle/>
          <a:p>
            <a:endParaRPr lang="sv-SE">
              <a:latin typeface="Calibri" pitchFamily="34" charset="0"/>
            </a:endParaRPr>
          </a:p>
        </p:txBody>
      </p:sp>
      <p:sp>
        <p:nvSpPr>
          <p:cNvPr id="7" name="AutoShape 3">
            <a:extLst>
              <a:ext uri="{FF2B5EF4-FFF2-40B4-BE49-F238E27FC236}">
                <a16:creationId xmlns:a16="http://schemas.microsoft.com/office/drawing/2014/main" id="{820ED2D5-B173-094D-91E2-F5F4FA1F23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59719" y="5402263"/>
            <a:ext cx="3216275" cy="358775"/>
          </a:xfrm>
          <a:prstGeom prst="roundRect">
            <a:avLst>
              <a:gd name="adj" fmla="val 403"/>
            </a:avLst>
          </a:prstGeom>
          <a:solidFill>
            <a:schemeClr val="accent6">
              <a:lumMod val="75000"/>
            </a:schemeClr>
          </a:solidFill>
          <a:ln>
            <a:noFill/>
            <a:headEnd/>
            <a:tailEnd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none" lIns="82945" tIns="41473" rIns="82945" bIns="41473" anchor="ctr"/>
          <a:lstStyle/>
          <a:p>
            <a:pPr>
              <a:defRPr/>
            </a:pPr>
            <a:endParaRPr lang="sv-SE"/>
          </a:p>
        </p:txBody>
      </p:sp>
      <p:sp>
        <p:nvSpPr>
          <p:cNvPr id="8" name="Line 21">
            <a:extLst>
              <a:ext uri="{FF2B5EF4-FFF2-40B4-BE49-F238E27FC236}">
                <a16:creationId xmlns:a16="http://schemas.microsoft.com/office/drawing/2014/main" id="{D86C2385-1AA1-484E-AE7B-9CABE571BD4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812044" y="3014807"/>
            <a:ext cx="0" cy="2392218"/>
          </a:xfrm>
          <a:prstGeom prst="line">
            <a:avLst/>
          </a:prstGeom>
          <a:noFill/>
          <a:ln w="9360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9" name="Line 22">
            <a:extLst>
              <a:ext uri="{FF2B5EF4-FFF2-40B4-BE49-F238E27FC236}">
                <a16:creationId xmlns:a16="http://schemas.microsoft.com/office/drawing/2014/main" id="{806535F6-8088-A449-8D85-2881D11C2589}"/>
              </a:ext>
            </a:extLst>
          </p:cNvPr>
          <p:cNvSpPr>
            <a:spLocks noChangeShapeType="1"/>
          </p:cNvSpPr>
          <p:nvPr/>
        </p:nvSpPr>
        <p:spPr bwMode="auto">
          <a:xfrm>
            <a:off x="5726319" y="3754438"/>
            <a:ext cx="163513" cy="0"/>
          </a:xfrm>
          <a:prstGeom prst="line">
            <a:avLst/>
          </a:prstGeom>
          <a:noFill/>
          <a:ln w="936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10" name="Line 24">
            <a:extLst>
              <a:ext uri="{FF2B5EF4-FFF2-40B4-BE49-F238E27FC236}">
                <a16:creationId xmlns:a16="http://schemas.microsoft.com/office/drawing/2014/main" id="{91A0BDBD-8B43-CF49-B6AF-265D40125EA7}"/>
              </a:ext>
            </a:extLst>
          </p:cNvPr>
          <p:cNvSpPr>
            <a:spLocks noChangeShapeType="1"/>
          </p:cNvSpPr>
          <p:nvPr/>
        </p:nvSpPr>
        <p:spPr bwMode="auto">
          <a:xfrm>
            <a:off x="5726319" y="5343525"/>
            <a:ext cx="163513" cy="1588"/>
          </a:xfrm>
          <a:prstGeom prst="line">
            <a:avLst/>
          </a:prstGeom>
          <a:noFill/>
          <a:ln w="936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11" name="Line 25">
            <a:extLst>
              <a:ext uri="{FF2B5EF4-FFF2-40B4-BE49-F238E27FC236}">
                <a16:creationId xmlns:a16="http://schemas.microsoft.com/office/drawing/2014/main" id="{44CBF2E5-DF58-2546-B94C-53A23CFD2F00}"/>
              </a:ext>
            </a:extLst>
          </p:cNvPr>
          <p:cNvSpPr>
            <a:spLocks noChangeShapeType="1"/>
          </p:cNvSpPr>
          <p:nvPr/>
        </p:nvSpPr>
        <p:spPr bwMode="auto">
          <a:xfrm>
            <a:off x="5726319" y="3394075"/>
            <a:ext cx="163513" cy="0"/>
          </a:xfrm>
          <a:prstGeom prst="line">
            <a:avLst/>
          </a:prstGeom>
          <a:noFill/>
          <a:ln w="936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12" name="Line 26">
            <a:extLst>
              <a:ext uri="{FF2B5EF4-FFF2-40B4-BE49-F238E27FC236}">
                <a16:creationId xmlns:a16="http://schemas.microsoft.com/office/drawing/2014/main" id="{AECF2B1C-F763-C84F-826F-193D944DF472}"/>
              </a:ext>
            </a:extLst>
          </p:cNvPr>
          <p:cNvSpPr>
            <a:spLocks noChangeShapeType="1"/>
          </p:cNvSpPr>
          <p:nvPr/>
        </p:nvSpPr>
        <p:spPr bwMode="auto">
          <a:xfrm>
            <a:off x="5726319" y="4406900"/>
            <a:ext cx="163513" cy="0"/>
          </a:xfrm>
          <a:prstGeom prst="line">
            <a:avLst/>
          </a:prstGeom>
          <a:noFill/>
          <a:ln w="936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13" name="Text Box 27">
            <a:extLst>
              <a:ext uri="{FF2B5EF4-FFF2-40B4-BE49-F238E27FC236}">
                <a16:creationId xmlns:a16="http://schemas.microsoft.com/office/drawing/2014/main" id="{F576C600-F4C6-9440-966F-C15939E6F9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83432" y="2747964"/>
            <a:ext cx="660400" cy="2398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81639" tIns="40820" rIns="81639" bIns="40820"/>
          <a:lstStyle>
            <a:lvl1pPr eaLnBrk="0" hangingPunct="0"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hangingPunct="1"/>
            <a:r>
              <a:rPr lang="en-GB" sz="1200">
                <a:solidFill>
                  <a:srgbClr val="000000"/>
                </a:solidFill>
                <a:latin typeface="Lato" panose="020F0502020204030203" pitchFamily="34" charset="77"/>
              </a:rPr>
              <a:t>Unit = </a:t>
            </a:r>
            <a:r>
              <a:rPr lang="en-GB" sz="1200">
                <a:solidFill>
                  <a:srgbClr val="000000"/>
                </a:solidFill>
                <a:latin typeface="Lato" panose="020F0502020204030203" pitchFamily="34" charset="77"/>
                <a:cs typeface="Arial" pitchFamily="34" charset="0"/>
              </a:rPr>
              <a:t>µm</a:t>
            </a:r>
          </a:p>
        </p:txBody>
      </p:sp>
      <p:sp>
        <p:nvSpPr>
          <p:cNvPr id="14" name="Text Box 28">
            <a:extLst>
              <a:ext uri="{FF2B5EF4-FFF2-40B4-BE49-F238E27FC236}">
                <a16:creationId xmlns:a16="http://schemas.microsoft.com/office/drawing/2014/main" id="{2CCBC3FA-D7B3-924C-BA67-7284C9E2AD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45382" y="3270250"/>
            <a:ext cx="344487" cy="263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81639" tIns="40820" rIns="81639" bIns="40820"/>
          <a:lstStyle>
            <a:lvl1pPr eaLnBrk="0" hangingPunct="0"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GB" sz="1100">
                <a:solidFill>
                  <a:srgbClr val="000000"/>
                </a:solidFill>
                <a:latin typeface="Lato" panose="020F0502020204030203" pitchFamily="34" charset="77"/>
              </a:rPr>
              <a:t>30</a:t>
            </a:r>
          </a:p>
        </p:txBody>
      </p:sp>
      <p:sp>
        <p:nvSpPr>
          <p:cNvPr id="15" name="Text Box 29">
            <a:extLst>
              <a:ext uri="{FF2B5EF4-FFF2-40B4-BE49-F238E27FC236}">
                <a16:creationId xmlns:a16="http://schemas.microsoft.com/office/drawing/2014/main" id="{EE4482CC-6639-4C46-A60C-43F7143AAD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45382" y="3619500"/>
            <a:ext cx="344487" cy="263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81639" tIns="40820" rIns="81639" bIns="40820"/>
          <a:lstStyle>
            <a:lvl1pPr eaLnBrk="0" hangingPunct="0"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GB" sz="1100">
                <a:solidFill>
                  <a:srgbClr val="000000"/>
                </a:solidFill>
                <a:latin typeface="Lato" panose="020F0502020204030203" pitchFamily="34" charset="77"/>
              </a:rPr>
              <a:t>25</a:t>
            </a:r>
          </a:p>
        </p:txBody>
      </p:sp>
      <p:sp>
        <p:nvSpPr>
          <p:cNvPr id="16" name="Text Box 30">
            <a:extLst>
              <a:ext uri="{FF2B5EF4-FFF2-40B4-BE49-F238E27FC236}">
                <a16:creationId xmlns:a16="http://schemas.microsoft.com/office/drawing/2014/main" id="{38B3C50D-E18A-5A4A-AEAD-5B1BB3EF54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45382" y="4276725"/>
            <a:ext cx="344487" cy="263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81639" tIns="40820" rIns="81639" bIns="40820"/>
          <a:lstStyle>
            <a:lvl1pPr eaLnBrk="0" hangingPunct="0"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GB" sz="1100">
                <a:solidFill>
                  <a:srgbClr val="000000"/>
                </a:solidFill>
                <a:latin typeface="Lato" panose="020F0502020204030203" pitchFamily="34" charset="77"/>
              </a:rPr>
              <a:t>18</a:t>
            </a:r>
          </a:p>
        </p:txBody>
      </p:sp>
      <p:sp>
        <p:nvSpPr>
          <p:cNvPr id="17" name="Text Box 32">
            <a:extLst>
              <a:ext uri="{FF2B5EF4-FFF2-40B4-BE49-F238E27FC236}">
                <a16:creationId xmlns:a16="http://schemas.microsoft.com/office/drawing/2014/main" id="{24DFCA5A-2EB1-7A44-9287-C9A6B142A9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53319" y="5211763"/>
            <a:ext cx="344488" cy="263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81639" tIns="40820" rIns="81639" bIns="40820"/>
          <a:lstStyle>
            <a:lvl1pPr eaLnBrk="0" hangingPunct="0"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GB" sz="1100">
                <a:solidFill>
                  <a:srgbClr val="000000"/>
                </a:solidFill>
                <a:latin typeface="Lato" panose="020F0502020204030203" pitchFamily="34" charset="77"/>
              </a:rPr>
              <a:t>2</a:t>
            </a:r>
          </a:p>
        </p:txBody>
      </p:sp>
      <p:sp>
        <p:nvSpPr>
          <p:cNvPr id="18" name="AutoShape 33">
            <a:extLst>
              <a:ext uri="{FF2B5EF4-FFF2-40B4-BE49-F238E27FC236}">
                <a16:creationId xmlns:a16="http://schemas.microsoft.com/office/drawing/2014/main" id="{50C3B4C0-CB89-4547-B24C-BAAC62F69E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89932" y="3429000"/>
            <a:ext cx="2335212" cy="1938338"/>
          </a:xfrm>
          <a:prstGeom prst="roundRect">
            <a:avLst>
              <a:gd name="adj" fmla="val 74"/>
            </a:avLst>
          </a:prstGeom>
          <a:solidFill>
            <a:srgbClr val="E87A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36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82945" tIns="41473" rIns="82945" bIns="41473" anchor="ctr"/>
          <a:lstStyle/>
          <a:p>
            <a:endParaRPr lang="sv-SE">
              <a:latin typeface="Calibri" pitchFamily="34" charset="0"/>
            </a:endParaRPr>
          </a:p>
        </p:txBody>
      </p:sp>
      <p:sp>
        <p:nvSpPr>
          <p:cNvPr id="19" name="AutoShape 34">
            <a:extLst>
              <a:ext uri="{FF2B5EF4-FFF2-40B4-BE49-F238E27FC236}">
                <a16:creationId xmlns:a16="http://schemas.microsoft.com/office/drawing/2014/main" id="{F74D1C4E-91B7-7D46-B702-D1A139B6F8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00532" y="3517900"/>
            <a:ext cx="2352675" cy="111125"/>
          </a:xfrm>
          <a:prstGeom prst="roundRect">
            <a:avLst>
              <a:gd name="adj" fmla="val 1111"/>
            </a:avLst>
          </a:prstGeom>
          <a:solidFill>
            <a:schemeClr val="bg1">
              <a:lumMod val="65000"/>
            </a:schemeClr>
          </a:solidFill>
          <a:ln w="9525">
            <a:noFill/>
            <a:round/>
            <a:headEnd/>
            <a:tailEnd/>
          </a:ln>
        </p:spPr>
        <p:txBody>
          <a:bodyPr wrap="none" lIns="82945" tIns="41473" rIns="82945" bIns="41473" anchor="ctr"/>
          <a:lstStyle/>
          <a:p>
            <a:pPr>
              <a:buFont typeface="Arial" charset="0"/>
              <a:buNone/>
              <a:defRPr/>
            </a:pPr>
            <a:endParaRPr lang="en-US">
              <a:latin typeface="Calibri" charset="0"/>
              <a:ea typeface="ＭＳ Ｐゴシック" charset="-128"/>
              <a:cs typeface="ＭＳ Ｐゴシック" charset="-128"/>
            </a:endParaRPr>
          </a:p>
        </p:txBody>
      </p:sp>
      <p:grpSp>
        <p:nvGrpSpPr>
          <p:cNvPr id="20" name="Group 39">
            <a:extLst>
              <a:ext uri="{FF2B5EF4-FFF2-40B4-BE49-F238E27FC236}">
                <a16:creationId xmlns:a16="http://schemas.microsoft.com/office/drawing/2014/main" id="{573998E2-2F4D-E84F-923F-23CE349FBDE4}"/>
              </a:ext>
            </a:extLst>
          </p:cNvPr>
          <p:cNvGrpSpPr>
            <a:grpSpLocks/>
          </p:cNvGrpSpPr>
          <p:nvPr/>
        </p:nvGrpSpPr>
        <p:grpSpPr bwMode="auto">
          <a:xfrm>
            <a:off x="6248607" y="2919413"/>
            <a:ext cx="3216275" cy="2449512"/>
            <a:chOff x="3463" y="1621"/>
            <a:chExt cx="2233" cy="1700"/>
          </a:xfrm>
        </p:grpSpPr>
        <p:sp>
          <p:nvSpPr>
            <p:cNvPr id="21" name="AutoShape 40">
              <a:extLst>
                <a:ext uri="{FF2B5EF4-FFF2-40B4-BE49-F238E27FC236}">
                  <a16:creationId xmlns:a16="http://schemas.microsoft.com/office/drawing/2014/main" id="{C953EA80-AB9B-9846-932B-33923DB3E3F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63" y="1621"/>
              <a:ext cx="306" cy="1701"/>
            </a:xfrm>
            <a:prstGeom prst="roundRect">
              <a:avLst>
                <a:gd name="adj" fmla="val 324"/>
              </a:avLst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sv-SE">
                <a:latin typeface="Calibri" pitchFamily="34" charset="0"/>
              </a:endParaRPr>
            </a:p>
          </p:txBody>
        </p:sp>
        <p:sp>
          <p:nvSpPr>
            <p:cNvPr id="22" name="AutoShape 41">
              <a:extLst>
                <a:ext uri="{FF2B5EF4-FFF2-40B4-BE49-F238E27FC236}">
                  <a16:creationId xmlns:a16="http://schemas.microsoft.com/office/drawing/2014/main" id="{992C058F-A6DD-134F-B015-49DD7B5C093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91" y="1621"/>
              <a:ext cx="306" cy="1701"/>
            </a:xfrm>
            <a:prstGeom prst="roundRect">
              <a:avLst>
                <a:gd name="adj" fmla="val 324"/>
              </a:avLst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sv-SE">
                <a:latin typeface="Calibri" pitchFamily="34" charset="0"/>
              </a:endParaRPr>
            </a:p>
          </p:txBody>
        </p:sp>
      </p:grpSp>
      <p:sp>
        <p:nvSpPr>
          <p:cNvPr id="23" name="AutoShape 42">
            <a:extLst>
              <a:ext uri="{FF2B5EF4-FFF2-40B4-BE49-F238E27FC236}">
                <a16:creationId xmlns:a16="http://schemas.microsoft.com/office/drawing/2014/main" id="{4A532DED-43AC-1049-92BD-68BB21F893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48607" y="5367338"/>
            <a:ext cx="3233737" cy="52387"/>
          </a:xfrm>
          <a:prstGeom prst="roundRect">
            <a:avLst>
              <a:gd name="adj" fmla="val 2940"/>
            </a:avLst>
          </a:prstGeom>
          <a:solidFill>
            <a:srgbClr val="FF9C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82945" tIns="41473" rIns="82945" bIns="41473" anchor="ctr"/>
          <a:lstStyle/>
          <a:p>
            <a:endParaRPr lang="sv-SE">
              <a:latin typeface="Calibri" pitchFamily="34" charset="0"/>
            </a:endParaRPr>
          </a:p>
        </p:txBody>
      </p:sp>
      <p:grpSp>
        <p:nvGrpSpPr>
          <p:cNvPr id="24" name="Group 43">
            <a:extLst>
              <a:ext uri="{FF2B5EF4-FFF2-40B4-BE49-F238E27FC236}">
                <a16:creationId xmlns:a16="http://schemas.microsoft.com/office/drawing/2014/main" id="{EBF4302D-C901-E74A-893E-D3D466E24CFB}"/>
              </a:ext>
            </a:extLst>
          </p:cNvPr>
          <p:cNvGrpSpPr>
            <a:grpSpLocks/>
          </p:cNvGrpSpPr>
          <p:nvPr/>
        </p:nvGrpSpPr>
        <p:grpSpPr bwMode="auto">
          <a:xfrm>
            <a:off x="6231144" y="2919413"/>
            <a:ext cx="3259138" cy="2446337"/>
            <a:chOff x="3451" y="1621"/>
            <a:chExt cx="2263" cy="1698"/>
          </a:xfrm>
        </p:grpSpPr>
        <p:sp>
          <p:nvSpPr>
            <p:cNvPr id="25" name="AutoShape 44">
              <a:extLst>
                <a:ext uri="{FF2B5EF4-FFF2-40B4-BE49-F238E27FC236}">
                  <a16:creationId xmlns:a16="http://schemas.microsoft.com/office/drawing/2014/main" id="{86213D22-66EA-0842-9DE5-038C82D4D8A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51" y="1621"/>
              <a:ext cx="322" cy="1699"/>
            </a:xfrm>
            <a:prstGeom prst="roundRect">
              <a:avLst>
                <a:gd name="adj" fmla="val 338"/>
              </a:avLst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sv-SE">
                <a:latin typeface="Calibri" pitchFamily="34" charset="0"/>
              </a:endParaRPr>
            </a:p>
          </p:txBody>
        </p:sp>
        <p:sp>
          <p:nvSpPr>
            <p:cNvPr id="26" name="AutoShape 45">
              <a:extLst>
                <a:ext uri="{FF2B5EF4-FFF2-40B4-BE49-F238E27FC236}">
                  <a16:creationId xmlns:a16="http://schemas.microsoft.com/office/drawing/2014/main" id="{4555FD69-5AC9-0843-95F5-336A7BF6102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91" y="1621"/>
              <a:ext cx="324" cy="1699"/>
            </a:xfrm>
            <a:prstGeom prst="roundRect">
              <a:avLst>
                <a:gd name="adj" fmla="val 333"/>
              </a:avLst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sv-SE">
                <a:latin typeface="Calibri" pitchFamily="34" charset="0"/>
              </a:endParaRPr>
            </a:p>
          </p:txBody>
        </p:sp>
      </p:grpSp>
      <p:grpSp>
        <p:nvGrpSpPr>
          <p:cNvPr id="27" name="Group 46">
            <a:extLst>
              <a:ext uri="{FF2B5EF4-FFF2-40B4-BE49-F238E27FC236}">
                <a16:creationId xmlns:a16="http://schemas.microsoft.com/office/drawing/2014/main" id="{34868715-B46A-AA40-AC34-55C308B07C3E}"/>
              </a:ext>
            </a:extLst>
          </p:cNvPr>
          <p:cNvGrpSpPr>
            <a:grpSpLocks/>
          </p:cNvGrpSpPr>
          <p:nvPr/>
        </p:nvGrpSpPr>
        <p:grpSpPr bwMode="auto">
          <a:xfrm>
            <a:off x="6037469" y="2870200"/>
            <a:ext cx="3606800" cy="2560638"/>
            <a:chOff x="3316" y="1586"/>
            <a:chExt cx="2505" cy="1778"/>
          </a:xfrm>
        </p:grpSpPr>
        <p:grpSp>
          <p:nvGrpSpPr>
            <p:cNvPr id="28" name="Group 47">
              <a:extLst>
                <a:ext uri="{FF2B5EF4-FFF2-40B4-BE49-F238E27FC236}">
                  <a16:creationId xmlns:a16="http://schemas.microsoft.com/office/drawing/2014/main" id="{3AD87036-2991-AE4F-BF87-34CBA1437B7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316" y="3321"/>
              <a:ext cx="2505" cy="43"/>
              <a:chOff x="3316" y="3321"/>
              <a:chExt cx="2505" cy="43"/>
            </a:xfrm>
          </p:grpSpPr>
          <p:sp>
            <p:nvSpPr>
              <p:cNvPr id="34" name="AutoShape 48">
                <a:extLst>
                  <a:ext uri="{FF2B5EF4-FFF2-40B4-BE49-F238E27FC236}">
                    <a16:creationId xmlns:a16="http://schemas.microsoft.com/office/drawing/2014/main" id="{497732C6-A1A8-3048-82D0-CA295330A9F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flipV="1">
                <a:off x="3316" y="3321"/>
                <a:ext cx="529" cy="44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3797 w 21600"/>
                  <a:gd name="T13" fmla="*/ 3927 h 21600"/>
                  <a:gd name="T14" fmla="*/ 17803 w 21600"/>
                  <a:gd name="T15" fmla="*/ 17673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0" y="0"/>
                    </a:moveTo>
                    <a:lnTo>
                      <a:pt x="4006" y="21600"/>
                    </a:lnTo>
                    <a:lnTo>
                      <a:pt x="17594" y="2160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5" name="AutoShape 49">
                <a:extLst>
                  <a:ext uri="{FF2B5EF4-FFF2-40B4-BE49-F238E27FC236}">
                    <a16:creationId xmlns:a16="http://schemas.microsoft.com/office/drawing/2014/main" id="{680F9369-DA57-9749-95B1-F4E31761B91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flipV="1">
                <a:off x="5293" y="3321"/>
                <a:ext cx="529" cy="44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3797 w 21600"/>
                  <a:gd name="T13" fmla="*/ 3927 h 21600"/>
                  <a:gd name="T14" fmla="*/ 17803 w 21600"/>
                  <a:gd name="T15" fmla="*/ 17673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0" y="0"/>
                    </a:moveTo>
                    <a:lnTo>
                      <a:pt x="4006" y="21600"/>
                    </a:lnTo>
                    <a:lnTo>
                      <a:pt x="17594" y="2160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29" name="Group 50">
              <a:extLst>
                <a:ext uri="{FF2B5EF4-FFF2-40B4-BE49-F238E27FC236}">
                  <a16:creationId xmlns:a16="http://schemas.microsoft.com/office/drawing/2014/main" id="{8B4CB113-6BF0-C747-96BA-0F87A0CE690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740" y="1958"/>
              <a:ext cx="1658" cy="86"/>
              <a:chOff x="3740" y="1958"/>
              <a:chExt cx="1658" cy="86"/>
            </a:xfrm>
          </p:grpSpPr>
          <p:sp>
            <p:nvSpPr>
              <p:cNvPr id="32" name="AutoShape 51">
                <a:extLst>
                  <a:ext uri="{FF2B5EF4-FFF2-40B4-BE49-F238E27FC236}">
                    <a16:creationId xmlns:a16="http://schemas.microsoft.com/office/drawing/2014/main" id="{8E9DDC49-A95C-1940-90BA-55129B1CD4B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0800000">
                <a:off x="5341" y="1960"/>
                <a:ext cx="58" cy="55"/>
              </a:xfrm>
              <a:prstGeom prst="rtTriangl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sv-SE">
                  <a:latin typeface="Calibri" pitchFamily="34" charset="0"/>
                </a:endParaRPr>
              </a:p>
            </p:txBody>
          </p:sp>
          <p:sp>
            <p:nvSpPr>
              <p:cNvPr id="33" name="AutoShape 52">
                <a:extLst>
                  <a:ext uri="{FF2B5EF4-FFF2-40B4-BE49-F238E27FC236}">
                    <a16:creationId xmlns:a16="http://schemas.microsoft.com/office/drawing/2014/main" id="{D3CAB85A-FCFE-8549-B07C-3EAB889CD31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0800000" flipH="1">
                <a:off x="3741" y="1966"/>
                <a:ext cx="93" cy="80"/>
              </a:xfrm>
              <a:prstGeom prst="rtTriangl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sv-SE">
                  <a:latin typeface="Calibri" pitchFamily="34" charset="0"/>
                </a:endParaRPr>
              </a:p>
            </p:txBody>
          </p:sp>
        </p:grpSp>
        <p:sp>
          <p:nvSpPr>
            <p:cNvPr id="30" name="AutoShape 53">
              <a:extLst>
                <a:ext uri="{FF2B5EF4-FFF2-40B4-BE49-F238E27FC236}">
                  <a16:creationId xmlns:a16="http://schemas.microsoft.com/office/drawing/2014/main" id="{FB82CE83-CE78-ED43-B95C-DBEE79CBC90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18" y="1586"/>
              <a:ext cx="358" cy="1747"/>
            </a:xfrm>
            <a:prstGeom prst="roundRect">
              <a:avLst>
                <a:gd name="adj" fmla="val 324"/>
              </a:avLst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sv-SE">
                <a:latin typeface="Calibri" pitchFamily="34" charset="0"/>
              </a:endParaRPr>
            </a:p>
          </p:txBody>
        </p:sp>
        <p:sp>
          <p:nvSpPr>
            <p:cNvPr id="31" name="AutoShape 54">
              <a:extLst>
                <a:ext uri="{FF2B5EF4-FFF2-40B4-BE49-F238E27FC236}">
                  <a16:creationId xmlns:a16="http://schemas.microsoft.com/office/drawing/2014/main" id="{B15C2619-CB05-2547-B145-C9B51B90CFC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84" y="1586"/>
              <a:ext cx="312" cy="1747"/>
            </a:xfrm>
            <a:prstGeom prst="roundRect">
              <a:avLst>
                <a:gd name="adj" fmla="val 324"/>
              </a:avLst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sv-SE">
                <a:latin typeface="Calibri" pitchFamily="34" charset="0"/>
              </a:endParaRPr>
            </a:p>
          </p:txBody>
        </p:sp>
      </p:grpSp>
      <p:grpSp>
        <p:nvGrpSpPr>
          <p:cNvPr id="36" name="Group 56">
            <a:extLst>
              <a:ext uri="{FF2B5EF4-FFF2-40B4-BE49-F238E27FC236}">
                <a16:creationId xmlns:a16="http://schemas.microsoft.com/office/drawing/2014/main" id="{5F6C098E-3040-BB43-A00B-E5A50259BAEA}"/>
              </a:ext>
            </a:extLst>
          </p:cNvPr>
          <p:cNvGrpSpPr>
            <a:grpSpLocks/>
          </p:cNvGrpSpPr>
          <p:nvPr/>
        </p:nvGrpSpPr>
        <p:grpSpPr bwMode="auto">
          <a:xfrm>
            <a:off x="2151269" y="4327525"/>
            <a:ext cx="3248025" cy="558800"/>
            <a:chOff x="631" y="2597"/>
            <a:chExt cx="2255" cy="634"/>
          </a:xfrm>
        </p:grpSpPr>
        <p:grpSp>
          <p:nvGrpSpPr>
            <p:cNvPr id="37" name="Group 57">
              <a:extLst>
                <a:ext uri="{FF2B5EF4-FFF2-40B4-BE49-F238E27FC236}">
                  <a16:creationId xmlns:a16="http://schemas.microsoft.com/office/drawing/2014/main" id="{82AAA016-6F70-CF43-B512-D798E5185A0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31" y="2597"/>
              <a:ext cx="2255" cy="589"/>
              <a:chOff x="631" y="2597"/>
              <a:chExt cx="2255" cy="589"/>
            </a:xfrm>
          </p:grpSpPr>
          <p:sp>
            <p:nvSpPr>
              <p:cNvPr id="39" name="AutoShape 58">
                <a:extLst>
                  <a:ext uri="{FF2B5EF4-FFF2-40B4-BE49-F238E27FC236}">
                    <a16:creationId xmlns:a16="http://schemas.microsoft.com/office/drawing/2014/main" id="{41D9A1E4-DF24-7F47-9E56-CA58E9FDD25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1" y="2597"/>
                <a:ext cx="2256" cy="590"/>
              </a:xfrm>
              <a:prstGeom prst="roundRect">
                <a:avLst>
                  <a:gd name="adj" fmla="val 167"/>
                </a:avLst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sv-SE">
                  <a:latin typeface="Calibri" pitchFamily="34" charset="0"/>
                </a:endParaRPr>
              </a:p>
            </p:txBody>
          </p:sp>
        </p:grpSp>
        <p:sp>
          <p:nvSpPr>
            <p:cNvPr id="38" name="Freeform 59">
              <a:extLst>
                <a:ext uri="{FF2B5EF4-FFF2-40B4-BE49-F238E27FC236}">
                  <a16:creationId xmlns:a16="http://schemas.microsoft.com/office/drawing/2014/main" id="{4FA121C9-6246-DA46-973C-6924C9AA080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27" y="3137"/>
              <a:ext cx="1620" cy="105"/>
            </a:xfrm>
            <a:custGeom>
              <a:avLst/>
              <a:gdLst>
                <a:gd name="T0" fmla="*/ 0 w 7145"/>
                <a:gd name="T1" fmla="*/ 0 h 464"/>
                <a:gd name="T2" fmla="*/ 0 w 7145"/>
                <a:gd name="T3" fmla="*/ 0 h 464"/>
                <a:gd name="T4" fmla="*/ 0 w 7145"/>
                <a:gd name="T5" fmla="*/ 0 h 464"/>
                <a:gd name="T6" fmla="*/ 0 w 7145"/>
                <a:gd name="T7" fmla="*/ 0 h 464"/>
                <a:gd name="T8" fmla="*/ 0 w 7145"/>
                <a:gd name="T9" fmla="*/ 0 h 464"/>
                <a:gd name="T10" fmla="*/ 0 w 7145"/>
                <a:gd name="T11" fmla="*/ 0 h 464"/>
                <a:gd name="T12" fmla="*/ 0 w 7145"/>
                <a:gd name="T13" fmla="*/ 0 h 464"/>
                <a:gd name="T14" fmla="*/ 0 w 7145"/>
                <a:gd name="T15" fmla="*/ 0 h 464"/>
                <a:gd name="T16" fmla="*/ 0 w 7145"/>
                <a:gd name="T17" fmla="*/ 0 h 464"/>
                <a:gd name="T18" fmla="*/ 0 w 7145"/>
                <a:gd name="T19" fmla="*/ 0 h 464"/>
                <a:gd name="T20" fmla="*/ 0 w 7145"/>
                <a:gd name="T21" fmla="*/ 0 h 464"/>
                <a:gd name="T22" fmla="*/ 0 w 7145"/>
                <a:gd name="T23" fmla="*/ 0 h 464"/>
                <a:gd name="T24" fmla="*/ 0 w 7145"/>
                <a:gd name="T25" fmla="*/ 0 h 464"/>
                <a:gd name="T26" fmla="*/ 0 w 7145"/>
                <a:gd name="T27" fmla="*/ 0 h 464"/>
                <a:gd name="T28" fmla="*/ 0 w 7145"/>
                <a:gd name="T29" fmla="*/ 0 h 464"/>
                <a:gd name="T30" fmla="*/ 0 w 7145"/>
                <a:gd name="T31" fmla="*/ 0 h 464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7145"/>
                <a:gd name="T49" fmla="*/ 0 h 464"/>
                <a:gd name="T50" fmla="*/ 7145 w 7145"/>
                <a:gd name="T51" fmla="*/ 464 h 464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7145" h="464">
                  <a:moveTo>
                    <a:pt x="7144" y="220"/>
                  </a:moveTo>
                  <a:cubicBezTo>
                    <a:pt x="6988" y="365"/>
                    <a:pt x="6808" y="282"/>
                    <a:pt x="6615" y="343"/>
                  </a:cubicBezTo>
                  <a:cubicBezTo>
                    <a:pt x="6447" y="396"/>
                    <a:pt x="6266" y="273"/>
                    <a:pt x="6086" y="308"/>
                  </a:cubicBezTo>
                  <a:cubicBezTo>
                    <a:pt x="5881" y="348"/>
                    <a:pt x="5697" y="435"/>
                    <a:pt x="5521" y="361"/>
                  </a:cubicBezTo>
                  <a:cubicBezTo>
                    <a:pt x="5323" y="278"/>
                    <a:pt x="5159" y="389"/>
                    <a:pt x="4957" y="361"/>
                  </a:cubicBezTo>
                  <a:cubicBezTo>
                    <a:pt x="4783" y="337"/>
                    <a:pt x="4601" y="455"/>
                    <a:pt x="4428" y="396"/>
                  </a:cubicBezTo>
                  <a:cubicBezTo>
                    <a:pt x="4225" y="327"/>
                    <a:pt x="4054" y="242"/>
                    <a:pt x="3899" y="326"/>
                  </a:cubicBezTo>
                  <a:cubicBezTo>
                    <a:pt x="3706" y="431"/>
                    <a:pt x="3539" y="402"/>
                    <a:pt x="3352" y="379"/>
                  </a:cubicBezTo>
                  <a:cubicBezTo>
                    <a:pt x="3155" y="355"/>
                    <a:pt x="2900" y="0"/>
                    <a:pt x="2752" y="220"/>
                  </a:cubicBezTo>
                  <a:cubicBezTo>
                    <a:pt x="2602" y="443"/>
                    <a:pt x="2419" y="378"/>
                    <a:pt x="2241" y="414"/>
                  </a:cubicBezTo>
                  <a:cubicBezTo>
                    <a:pt x="1999" y="463"/>
                    <a:pt x="1950" y="172"/>
                    <a:pt x="1676" y="273"/>
                  </a:cubicBezTo>
                  <a:cubicBezTo>
                    <a:pt x="1504" y="337"/>
                    <a:pt x="1296" y="212"/>
                    <a:pt x="1129" y="290"/>
                  </a:cubicBezTo>
                  <a:cubicBezTo>
                    <a:pt x="934" y="382"/>
                    <a:pt x="769" y="410"/>
                    <a:pt x="600" y="361"/>
                  </a:cubicBezTo>
                  <a:cubicBezTo>
                    <a:pt x="426" y="311"/>
                    <a:pt x="248" y="338"/>
                    <a:pt x="71" y="326"/>
                  </a:cubicBezTo>
                  <a:lnTo>
                    <a:pt x="0" y="202"/>
                  </a:lnTo>
                  <a:lnTo>
                    <a:pt x="7144" y="220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40" name="Group 61">
            <a:extLst>
              <a:ext uri="{FF2B5EF4-FFF2-40B4-BE49-F238E27FC236}">
                <a16:creationId xmlns:a16="http://schemas.microsoft.com/office/drawing/2014/main" id="{8C28CDE3-B2B4-714A-8D07-8D98B7886856}"/>
              </a:ext>
            </a:extLst>
          </p:cNvPr>
          <p:cNvGrpSpPr>
            <a:grpSpLocks/>
          </p:cNvGrpSpPr>
          <p:nvPr/>
        </p:nvGrpSpPr>
        <p:grpSpPr bwMode="auto">
          <a:xfrm>
            <a:off x="2176669" y="3071813"/>
            <a:ext cx="3216275" cy="1774825"/>
            <a:chOff x="635" y="1490"/>
            <a:chExt cx="2233" cy="1700"/>
          </a:xfrm>
        </p:grpSpPr>
        <p:sp>
          <p:nvSpPr>
            <p:cNvPr id="41" name="AutoShape 62">
              <a:extLst>
                <a:ext uri="{FF2B5EF4-FFF2-40B4-BE49-F238E27FC236}">
                  <a16:creationId xmlns:a16="http://schemas.microsoft.com/office/drawing/2014/main" id="{60F180C4-07F3-5F4A-8EE9-5D4F1C08F68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5" y="1490"/>
              <a:ext cx="306" cy="1701"/>
            </a:xfrm>
            <a:prstGeom prst="roundRect">
              <a:avLst>
                <a:gd name="adj" fmla="val 324"/>
              </a:avLst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sv-SE">
                <a:latin typeface="Calibri" pitchFamily="34" charset="0"/>
              </a:endParaRPr>
            </a:p>
          </p:txBody>
        </p:sp>
        <p:sp>
          <p:nvSpPr>
            <p:cNvPr id="42" name="AutoShape 63">
              <a:extLst>
                <a:ext uri="{FF2B5EF4-FFF2-40B4-BE49-F238E27FC236}">
                  <a16:creationId xmlns:a16="http://schemas.microsoft.com/office/drawing/2014/main" id="{7D59A8C0-1BEC-3749-B272-0EC63689B15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63" y="1490"/>
              <a:ext cx="306" cy="1701"/>
            </a:xfrm>
            <a:prstGeom prst="roundRect">
              <a:avLst>
                <a:gd name="adj" fmla="val 324"/>
              </a:avLst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sv-SE">
                <a:latin typeface="Calibri" pitchFamily="34" charset="0"/>
              </a:endParaRPr>
            </a:p>
          </p:txBody>
        </p:sp>
      </p:grpSp>
      <p:sp>
        <p:nvSpPr>
          <p:cNvPr id="43" name="AutoShape 64">
            <a:extLst>
              <a:ext uri="{FF2B5EF4-FFF2-40B4-BE49-F238E27FC236}">
                <a16:creationId xmlns:a16="http://schemas.microsoft.com/office/drawing/2014/main" id="{2BA47B21-F413-BD44-9F82-FCD12D9364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21169" y="3495675"/>
            <a:ext cx="2330450" cy="131763"/>
          </a:xfrm>
          <a:prstGeom prst="roundRect">
            <a:avLst>
              <a:gd name="adj" fmla="val 1111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82945" tIns="41473" rIns="82945" bIns="41473" anchor="ctr"/>
          <a:lstStyle/>
          <a:p>
            <a:endParaRPr lang="sv-SE">
              <a:latin typeface="Calibri" pitchFamily="34" charset="0"/>
            </a:endParaRPr>
          </a:p>
        </p:txBody>
      </p:sp>
      <p:grpSp>
        <p:nvGrpSpPr>
          <p:cNvPr id="44" name="Group 65">
            <a:extLst>
              <a:ext uri="{FF2B5EF4-FFF2-40B4-BE49-F238E27FC236}">
                <a16:creationId xmlns:a16="http://schemas.microsoft.com/office/drawing/2014/main" id="{DFDC5637-81C4-274E-876F-7D9785B4407C}"/>
              </a:ext>
            </a:extLst>
          </p:cNvPr>
          <p:cNvGrpSpPr>
            <a:grpSpLocks/>
          </p:cNvGrpSpPr>
          <p:nvPr/>
        </p:nvGrpSpPr>
        <p:grpSpPr bwMode="auto">
          <a:xfrm>
            <a:off x="2617994" y="3590925"/>
            <a:ext cx="2330450" cy="1295400"/>
            <a:chOff x="941" y="1884"/>
            <a:chExt cx="1619" cy="1349"/>
          </a:xfrm>
          <a:solidFill>
            <a:srgbClr val="E87A00"/>
          </a:solidFill>
        </p:grpSpPr>
        <p:grpSp>
          <p:nvGrpSpPr>
            <p:cNvPr id="45" name="Group 66">
              <a:extLst>
                <a:ext uri="{FF2B5EF4-FFF2-40B4-BE49-F238E27FC236}">
                  <a16:creationId xmlns:a16="http://schemas.microsoft.com/office/drawing/2014/main" id="{9C838D89-47C5-4744-B71B-80321060735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41" y="1916"/>
              <a:ext cx="1619" cy="1316"/>
              <a:chOff x="941" y="1916"/>
              <a:chExt cx="1619" cy="1316"/>
            </a:xfrm>
            <a:grpFill/>
          </p:grpSpPr>
          <p:sp>
            <p:nvSpPr>
              <p:cNvPr id="47" name="AutoShape 67">
                <a:extLst>
                  <a:ext uri="{FF2B5EF4-FFF2-40B4-BE49-F238E27FC236}">
                    <a16:creationId xmlns:a16="http://schemas.microsoft.com/office/drawing/2014/main" id="{3D964DD0-A208-354C-A44B-9FD65E3C923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41" y="1916"/>
                <a:ext cx="1620" cy="1317"/>
              </a:xfrm>
              <a:prstGeom prst="roundRect">
                <a:avLst>
                  <a:gd name="adj" fmla="val 74"/>
                </a:avLst>
              </a:prstGeom>
              <a:grpFill/>
              <a:ln w="9360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sv-SE">
                  <a:latin typeface="Calibri" charset="0"/>
                  <a:ea typeface="ＭＳ Ｐゴシック" charset="-128"/>
                  <a:cs typeface="ＭＳ Ｐゴシック" charset="-128"/>
                </a:endParaRPr>
              </a:p>
            </p:txBody>
          </p:sp>
        </p:grpSp>
        <p:sp>
          <p:nvSpPr>
            <p:cNvPr id="46" name="Freeform 68">
              <a:extLst>
                <a:ext uri="{FF2B5EF4-FFF2-40B4-BE49-F238E27FC236}">
                  <a16:creationId xmlns:a16="http://schemas.microsoft.com/office/drawing/2014/main" id="{6249AA00-02CB-E340-A9AF-82705DBF6BE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48" y="1861"/>
              <a:ext cx="1612" cy="85"/>
            </a:xfrm>
            <a:custGeom>
              <a:avLst/>
              <a:gdLst>
                <a:gd name="T0" fmla="*/ 0 w 7110"/>
                <a:gd name="T1" fmla="*/ 0 h 374"/>
                <a:gd name="T2" fmla="*/ 0 w 7110"/>
                <a:gd name="T3" fmla="*/ 0 h 374"/>
                <a:gd name="T4" fmla="*/ 0 w 7110"/>
                <a:gd name="T5" fmla="*/ 0 h 374"/>
                <a:gd name="T6" fmla="*/ 0 w 7110"/>
                <a:gd name="T7" fmla="*/ 0 h 374"/>
                <a:gd name="T8" fmla="*/ 0 w 7110"/>
                <a:gd name="T9" fmla="*/ 0 h 374"/>
                <a:gd name="T10" fmla="*/ 0 w 7110"/>
                <a:gd name="T11" fmla="*/ 0 h 374"/>
                <a:gd name="T12" fmla="*/ 0 w 7110"/>
                <a:gd name="T13" fmla="*/ 0 h 374"/>
                <a:gd name="T14" fmla="*/ 0 w 7110"/>
                <a:gd name="T15" fmla="*/ 0 h 374"/>
                <a:gd name="T16" fmla="*/ 0 w 7110"/>
                <a:gd name="T17" fmla="*/ 0 h 374"/>
                <a:gd name="T18" fmla="*/ 0 w 7110"/>
                <a:gd name="T19" fmla="*/ 0 h 374"/>
                <a:gd name="T20" fmla="*/ 0 w 7110"/>
                <a:gd name="T21" fmla="*/ 0 h 374"/>
                <a:gd name="T22" fmla="*/ 0 w 7110"/>
                <a:gd name="T23" fmla="*/ 0 h 374"/>
                <a:gd name="T24" fmla="*/ 0 w 7110"/>
                <a:gd name="T25" fmla="*/ 0 h 374"/>
                <a:gd name="T26" fmla="*/ 0 w 7110"/>
                <a:gd name="T27" fmla="*/ 0 h 374"/>
                <a:gd name="T28" fmla="*/ 0 w 7110"/>
                <a:gd name="T29" fmla="*/ 0 h 374"/>
                <a:gd name="T30" fmla="*/ 0 w 7110"/>
                <a:gd name="T31" fmla="*/ 0 h 374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7110"/>
                <a:gd name="T49" fmla="*/ 0 h 374"/>
                <a:gd name="T50" fmla="*/ 7110 w 7110"/>
                <a:gd name="T51" fmla="*/ 374 h 374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7110" h="374">
                  <a:moveTo>
                    <a:pt x="0" y="331"/>
                  </a:moveTo>
                  <a:cubicBezTo>
                    <a:pt x="20" y="0"/>
                    <a:pt x="323" y="209"/>
                    <a:pt x="494" y="190"/>
                  </a:cubicBezTo>
                  <a:cubicBezTo>
                    <a:pt x="691" y="169"/>
                    <a:pt x="895" y="190"/>
                    <a:pt x="1094" y="190"/>
                  </a:cubicBezTo>
                  <a:cubicBezTo>
                    <a:pt x="1282" y="190"/>
                    <a:pt x="1471" y="170"/>
                    <a:pt x="1658" y="190"/>
                  </a:cubicBezTo>
                  <a:cubicBezTo>
                    <a:pt x="1842" y="210"/>
                    <a:pt x="2007" y="110"/>
                    <a:pt x="2188" y="155"/>
                  </a:cubicBezTo>
                  <a:cubicBezTo>
                    <a:pt x="2364" y="199"/>
                    <a:pt x="2524" y="226"/>
                    <a:pt x="2717" y="225"/>
                  </a:cubicBezTo>
                  <a:cubicBezTo>
                    <a:pt x="2918" y="224"/>
                    <a:pt x="3109" y="318"/>
                    <a:pt x="3264" y="225"/>
                  </a:cubicBezTo>
                  <a:cubicBezTo>
                    <a:pt x="3458" y="109"/>
                    <a:pt x="3614" y="33"/>
                    <a:pt x="3810" y="243"/>
                  </a:cubicBezTo>
                  <a:cubicBezTo>
                    <a:pt x="3931" y="373"/>
                    <a:pt x="4163" y="279"/>
                    <a:pt x="4340" y="260"/>
                  </a:cubicBezTo>
                  <a:cubicBezTo>
                    <a:pt x="4521" y="241"/>
                    <a:pt x="4715" y="303"/>
                    <a:pt x="4886" y="207"/>
                  </a:cubicBezTo>
                  <a:cubicBezTo>
                    <a:pt x="5061" y="109"/>
                    <a:pt x="5296" y="46"/>
                    <a:pt x="5451" y="155"/>
                  </a:cubicBezTo>
                  <a:cubicBezTo>
                    <a:pt x="5689" y="323"/>
                    <a:pt x="5811" y="209"/>
                    <a:pt x="6015" y="243"/>
                  </a:cubicBezTo>
                  <a:cubicBezTo>
                    <a:pt x="6194" y="273"/>
                    <a:pt x="6380" y="233"/>
                    <a:pt x="6562" y="243"/>
                  </a:cubicBezTo>
                  <a:cubicBezTo>
                    <a:pt x="6739" y="253"/>
                    <a:pt x="6913" y="204"/>
                    <a:pt x="7091" y="225"/>
                  </a:cubicBezTo>
                  <a:lnTo>
                    <a:pt x="7109" y="225"/>
                  </a:lnTo>
                  <a:lnTo>
                    <a:pt x="0" y="331"/>
                  </a:ln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sv-SE">
                <a:latin typeface="Calibri" charset="0"/>
                <a:ea typeface="ＭＳ Ｐゴシック" charset="-128"/>
                <a:cs typeface="ＭＳ Ｐゴシック" charset="-128"/>
              </a:endParaRPr>
            </a:p>
          </p:txBody>
        </p:sp>
      </p:grpSp>
      <p:sp>
        <p:nvSpPr>
          <p:cNvPr id="48" name="Text Box 77">
            <a:extLst>
              <a:ext uri="{FF2B5EF4-FFF2-40B4-BE49-F238E27FC236}">
                <a16:creationId xmlns:a16="http://schemas.microsoft.com/office/drawing/2014/main" id="{BDA46372-0825-1041-9BBC-A667995ED1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54732" y="2344540"/>
            <a:ext cx="2200923" cy="3594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0" tIns="40820" rIns="0" bIns="40820">
            <a:spAutoFit/>
          </a:bodyPr>
          <a:lstStyle>
            <a:lvl1pPr eaLnBrk="0" hangingPunct="0"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hangingPunct="1"/>
            <a:r>
              <a:rPr lang="en-GB" sz="1800" b="1" dirty="0">
                <a:latin typeface="Lato Semibold" panose="020F0502020204030203" pitchFamily="34" charset="77"/>
              </a:rPr>
              <a:t>Conventional process</a:t>
            </a:r>
          </a:p>
        </p:txBody>
      </p:sp>
      <p:sp>
        <p:nvSpPr>
          <p:cNvPr id="49" name="Text Box 78">
            <a:extLst>
              <a:ext uri="{FF2B5EF4-FFF2-40B4-BE49-F238E27FC236}">
                <a16:creationId xmlns:a16="http://schemas.microsoft.com/office/drawing/2014/main" id="{FADEE11F-61F0-BD43-A8AF-C1A0174233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61193" y="2354297"/>
            <a:ext cx="2008562" cy="3594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0" tIns="40820" rIns="0" bIns="40820">
            <a:spAutoFit/>
          </a:bodyPr>
          <a:lstStyle>
            <a:defPPr>
              <a:defRPr lang="en-SE"/>
            </a:defPPr>
            <a:lvl1pPr algn="ctr"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1400" b="1">
                <a:solidFill>
                  <a:srgbClr val="000000"/>
                </a:solidFill>
                <a:latin typeface="Lato Semibold" panose="020F0502020204030203" pitchFamily="34" charset="77"/>
                <a:ea typeface="ＭＳ Ｐゴシック" pitchFamily="34" charset="-128"/>
              </a:defRPr>
            </a:lvl1pPr>
            <a:lvl2pPr marL="742950" indent="-285750" eaLnBrk="0" hangingPunct="0"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400"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400"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400"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400"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400"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400"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400"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400">
                <a:latin typeface="Arial" pitchFamily="34" charset="0"/>
                <a:ea typeface="ＭＳ Ｐゴシック" pitchFamily="34" charset="-128"/>
              </a:defRPr>
            </a:lvl9pPr>
          </a:lstStyle>
          <a:p>
            <a:r>
              <a:rPr lang="en-GB" sz="1800" dirty="0">
                <a:solidFill>
                  <a:schemeClr val="tx1"/>
                </a:solidFill>
              </a:rPr>
              <a:t>Using CBM Process</a:t>
            </a:r>
          </a:p>
        </p:txBody>
      </p:sp>
      <p:grpSp>
        <p:nvGrpSpPr>
          <p:cNvPr id="50" name="Group 81">
            <a:extLst>
              <a:ext uri="{FF2B5EF4-FFF2-40B4-BE49-F238E27FC236}">
                <a16:creationId xmlns:a16="http://schemas.microsoft.com/office/drawing/2014/main" id="{BD162D0C-D039-1946-BD0D-5259BFEDDC69}"/>
              </a:ext>
            </a:extLst>
          </p:cNvPr>
          <p:cNvGrpSpPr>
            <a:grpSpLocks/>
          </p:cNvGrpSpPr>
          <p:nvPr/>
        </p:nvGrpSpPr>
        <p:grpSpPr bwMode="auto">
          <a:xfrm>
            <a:off x="2162382" y="2249488"/>
            <a:ext cx="3246437" cy="2636837"/>
            <a:chOff x="900187" y="2011363"/>
            <a:chExt cx="3245746" cy="2636837"/>
          </a:xfrm>
        </p:grpSpPr>
        <p:sp>
          <p:nvSpPr>
            <p:cNvPr id="51" name="AutoShape 70">
              <a:extLst>
                <a:ext uri="{FF2B5EF4-FFF2-40B4-BE49-F238E27FC236}">
                  <a16:creationId xmlns:a16="http://schemas.microsoft.com/office/drawing/2014/main" id="{CA7AAB04-48B4-6D43-A243-9D8AE1802B3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00187" y="2011363"/>
              <a:ext cx="462933" cy="2636837"/>
            </a:xfrm>
            <a:prstGeom prst="roundRect">
              <a:avLst>
                <a:gd name="adj" fmla="val 324"/>
              </a:avLst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sv-SE">
                <a:latin typeface="Calibri" pitchFamily="34" charset="0"/>
              </a:endParaRPr>
            </a:p>
          </p:txBody>
        </p:sp>
        <p:sp>
          <p:nvSpPr>
            <p:cNvPr id="52" name="AutoShape 71">
              <a:extLst>
                <a:ext uri="{FF2B5EF4-FFF2-40B4-BE49-F238E27FC236}">
                  <a16:creationId xmlns:a16="http://schemas.microsoft.com/office/drawing/2014/main" id="{C1D6C381-B1E4-CC48-BA3A-EDD2CE0408D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83000" y="2205186"/>
              <a:ext cx="462933" cy="2443014"/>
            </a:xfrm>
            <a:prstGeom prst="roundRect">
              <a:avLst>
                <a:gd name="adj" fmla="val 324"/>
              </a:avLst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sv-SE">
                <a:latin typeface="Calibri" pitchFamily="34" charset="0"/>
              </a:endParaRPr>
            </a:p>
          </p:txBody>
        </p:sp>
      </p:grpSp>
      <p:grpSp>
        <p:nvGrpSpPr>
          <p:cNvPr id="53" name="Group 83">
            <a:extLst>
              <a:ext uri="{FF2B5EF4-FFF2-40B4-BE49-F238E27FC236}">
                <a16:creationId xmlns:a16="http://schemas.microsoft.com/office/drawing/2014/main" id="{658DA099-5EF2-554C-A256-507046B96FB8}"/>
              </a:ext>
            </a:extLst>
          </p:cNvPr>
          <p:cNvGrpSpPr>
            <a:grpSpLocks/>
          </p:cNvGrpSpPr>
          <p:nvPr/>
        </p:nvGrpSpPr>
        <p:grpSpPr bwMode="auto">
          <a:xfrm>
            <a:off x="2140157" y="3656013"/>
            <a:ext cx="3275012" cy="1738312"/>
            <a:chOff x="877888" y="3417190"/>
            <a:chExt cx="3275012" cy="1739010"/>
          </a:xfrm>
        </p:grpSpPr>
        <p:sp>
          <p:nvSpPr>
            <p:cNvPr id="54" name="Freeform 73">
              <a:extLst>
                <a:ext uri="{FF2B5EF4-FFF2-40B4-BE49-F238E27FC236}">
                  <a16:creationId xmlns:a16="http://schemas.microsoft.com/office/drawing/2014/main" id="{584DAEDE-59A5-E84B-AD5C-53AA0CD4E45E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176923">
              <a:off x="3224572" y="3441633"/>
              <a:ext cx="752176" cy="1714567"/>
            </a:xfrm>
            <a:custGeom>
              <a:avLst/>
              <a:gdLst>
                <a:gd name="T0" fmla="*/ 2147483647 w 690"/>
                <a:gd name="T1" fmla="*/ 0 h 6245"/>
                <a:gd name="T2" fmla="*/ 2147483647 w 690"/>
                <a:gd name="T3" fmla="*/ 0 h 6245"/>
                <a:gd name="T4" fmla="*/ 2147483647 w 690"/>
                <a:gd name="T5" fmla="*/ 0 h 6245"/>
                <a:gd name="T6" fmla="*/ 2147483647 w 690"/>
                <a:gd name="T7" fmla="*/ 0 h 6245"/>
                <a:gd name="T8" fmla="*/ 2147483647 w 690"/>
                <a:gd name="T9" fmla="*/ 0 h 6245"/>
                <a:gd name="T10" fmla="*/ 2147483647 w 690"/>
                <a:gd name="T11" fmla="*/ 0 h 6245"/>
                <a:gd name="T12" fmla="*/ 2147483647 w 690"/>
                <a:gd name="T13" fmla="*/ 0 h 6245"/>
                <a:gd name="T14" fmla="*/ 2147483647 w 690"/>
                <a:gd name="T15" fmla="*/ 0 h 6245"/>
                <a:gd name="T16" fmla="*/ 2147483647 w 690"/>
                <a:gd name="T17" fmla="*/ 0 h 6245"/>
                <a:gd name="T18" fmla="*/ 2147483647 w 690"/>
                <a:gd name="T19" fmla="*/ 0 h 6245"/>
                <a:gd name="T20" fmla="*/ 2147483647 w 690"/>
                <a:gd name="T21" fmla="*/ 0 h 6245"/>
                <a:gd name="T22" fmla="*/ 2147483647 w 690"/>
                <a:gd name="T23" fmla="*/ 0 h 6245"/>
                <a:gd name="T24" fmla="*/ 2147483647 w 690"/>
                <a:gd name="T25" fmla="*/ 0 h 6245"/>
                <a:gd name="T26" fmla="*/ 2147483647 w 690"/>
                <a:gd name="T27" fmla="*/ 0 h 6245"/>
                <a:gd name="T28" fmla="*/ 2147483647 w 690"/>
                <a:gd name="T29" fmla="*/ 0 h 6245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690"/>
                <a:gd name="T46" fmla="*/ 0 h 6245"/>
                <a:gd name="T47" fmla="*/ 690 w 690"/>
                <a:gd name="T48" fmla="*/ 6245 h 6245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690" h="6245">
                  <a:moveTo>
                    <a:pt x="460" y="0"/>
                  </a:moveTo>
                  <a:cubicBezTo>
                    <a:pt x="438" y="176"/>
                    <a:pt x="522" y="379"/>
                    <a:pt x="389" y="529"/>
                  </a:cubicBezTo>
                  <a:cubicBezTo>
                    <a:pt x="254" y="681"/>
                    <a:pt x="247" y="887"/>
                    <a:pt x="248" y="1076"/>
                  </a:cubicBezTo>
                  <a:cubicBezTo>
                    <a:pt x="249" y="1267"/>
                    <a:pt x="85" y="1431"/>
                    <a:pt x="89" y="1623"/>
                  </a:cubicBezTo>
                  <a:cubicBezTo>
                    <a:pt x="93" y="1826"/>
                    <a:pt x="124" y="1988"/>
                    <a:pt x="107" y="2170"/>
                  </a:cubicBezTo>
                  <a:cubicBezTo>
                    <a:pt x="90" y="2347"/>
                    <a:pt x="124" y="2527"/>
                    <a:pt x="72" y="2699"/>
                  </a:cubicBezTo>
                  <a:cubicBezTo>
                    <a:pt x="16" y="2883"/>
                    <a:pt x="2" y="3073"/>
                    <a:pt x="1" y="3263"/>
                  </a:cubicBezTo>
                  <a:cubicBezTo>
                    <a:pt x="0" y="3446"/>
                    <a:pt x="6" y="3602"/>
                    <a:pt x="89" y="3810"/>
                  </a:cubicBezTo>
                  <a:cubicBezTo>
                    <a:pt x="158" y="3982"/>
                    <a:pt x="144" y="4154"/>
                    <a:pt x="124" y="4339"/>
                  </a:cubicBezTo>
                  <a:cubicBezTo>
                    <a:pt x="105" y="4513"/>
                    <a:pt x="93" y="4694"/>
                    <a:pt x="124" y="4868"/>
                  </a:cubicBezTo>
                  <a:cubicBezTo>
                    <a:pt x="158" y="5061"/>
                    <a:pt x="316" y="5213"/>
                    <a:pt x="389" y="5397"/>
                  </a:cubicBezTo>
                  <a:cubicBezTo>
                    <a:pt x="462" y="5581"/>
                    <a:pt x="281" y="5855"/>
                    <a:pt x="548" y="5962"/>
                  </a:cubicBezTo>
                  <a:lnTo>
                    <a:pt x="689" y="6138"/>
                  </a:lnTo>
                  <a:lnTo>
                    <a:pt x="689" y="6244"/>
                  </a:lnTo>
                  <a:lnTo>
                    <a:pt x="460" y="0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317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" name="AutoShape 74">
              <a:extLst>
                <a:ext uri="{FF2B5EF4-FFF2-40B4-BE49-F238E27FC236}">
                  <a16:creationId xmlns:a16="http://schemas.microsoft.com/office/drawing/2014/main" id="{CACB04C5-F8E0-C746-B5B5-3C77FB286FB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45503" y="4648201"/>
              <a:ext cx="407397" cy="503726"/>
            </a:xfrm>
            <a:prstGeom prst="roundRect">
              <a:avLst>
                <a:gd name="adj" fmla="val 657"/>
              </a:avLst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317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sv-SE">
                <a:latin typeface="Calibri" pitchFamily="34" charset="0"/>
              </a:endParaRPr>
            </a:p>
          </p:txBody>
        </p:sp>
        <p:sp>
          <p:nvSpPr>
            <p:cNvPr id="56" name="Freeform 75">
              <a:extLst>
                <a:ext uri="{FF2B5EF4-FFF2-40B4-BE49-F238E27FC236}">
                  <a16:creationId xmlns:a16="http://schemas.microsoft.com/office/drawing/2014/main" id="{D44708BD-A7E6-4E40-90EE-0E4F689339A3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316241">
              <a:off x="1060992" y="3417190"/>
              <a:ext cx="812304" cy="1725729"/>
            </a:xfrm>
            <a:custGeom>
              <a:avLst/>
              <a:gdLst>
                <a:gd name="T0" fmla="*/ 0 w 812"/>
                <a:gd name="T1" fmla="*/ 0 h 6227"/>
                <a:gd name="T2" fmla="*/ 0 w 812"/>
                <a:gd name="T3" fmla="*/ 0 h 6227"/>
                <a:gd name="T4" fmla="*/ 0 w 812"/>
                <a:gd name="T5" fmla="*/ 0 h 6227"/>
                <a:gd name="T6" fmla="*/ 0 w 812"/>
                <a:gd name="T7" fmla="*/ 0 h 6227"/>
                <a:gd name="T8" fmla="*/ 0 w 812"/>
                <a:gd name="T9" fmla="*/ 0 h 6227"/>
                <a:gd name="T10" fmla="*/ 0 w 812"/>
                <a:gd name="T11" fmla="*/ 0 h 6227"/>
                <a:gd name="T12" fmla="*/ 0 w 812"/>
                <a:gd name="T13" fmla="*/ 0 h 6227"/>
                <a:gd name="T14" fmla="*/ 0 w 812"/>
                <a:gd name="T15" fmla="*/ 0 h 6227"/>
                <a:gd name="T16" fmla="*/ 0 w 812"/>
                <a:gd name="T17" fmla="*/ 0 h 6227"/>
                <a:gd name="T18" fmla="*/ 0 w 812"/>
                <a:gd name="T19" fmla="*/ 0 h 6227"/>
                <a:gd name="T20" fmla="*/ 0 w 812"/>
                <a:gd name="T21" fmla="*/ 0 h 6227"/>
                <a:gd name="T22" fmla="*/ 0 w 812"/>
                <a:gd name="T23" fmla="*/ 0 h 6227"/>
                <a:gd name="T24" fmla="*/ 0 w 812"/>
                <a:gd name="T25" fmla="*/ 0 h 6227"/>
                <a:gd name="T26" fmla="*/ 0 w 812"/>
                <a:gd name="T27" fmla="*/ 0 h 6227"/>
                <a:gd name="T28" fmla="*/ 0 w 812"/>
                <a:gd name="T29" fmla="*/ 0 h 6227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812"/>
                <a:gd name="T46" fmla="*/ 0 h 6227"/>
                <a:gd name="T47" fmla="*/ 812 w 812"/>
                <a:gd name="T48" fmla="*/ 6227 h 6227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812" h="6227">
                  <a:moveTo>
                    <a:pt x="194" y="0"/>
                  </a:moveTo>
                  <a:cubicBezTo>
                    <a:pt x="409" y="126"/>
                    <a:pt x="258" y="369"/>
                    <a:pt x="318" y="546"/>
                  </a:cubicBezTo>
                  <a:cubicBezTo>
                    <a:pt x="379" y="725"/>
                    <a:pt x="565" y="871"/>
                    <a:pt x="530" y="1093"/>
                  </a:cubicBezTo>
                  <a:cubicBezTo>
                    <a:pt x="502" y="1272"/>
                    <a:pt x="473" y="1467"/>
                    <a:pt x="530" y="1640"/>
                  </a:cubicBezTo>
                  <a:cubicBezTo>
                    <a:pt x="592" y="1829"/>
                    <a:pt x="648" y="1969"/>
                    <a:pt x="635" y="2169"/>
                  </a:cubicBezTo>
                  <a:cubicBezTo>
                    <a:pt x="618" y="2423"/>
                    <a:pt x="811" y="2472"/>
                    <a:pt x="724" y="2698"/>
                  </a:cubicBezTo>
                  <a:cubicBezTo>
                    <a:pt x="653" y="2883"/>
                    <a:pt x="685" y="3074"/>
                    <a:pt x="653" y="3280"/>
                  </a:cubicBezTo>
                  <a:cubicBezTo>
                    <a:pt x="623" y="3472"/>
                    <a:pt x="597" y="3649"/>
                    <a:pt x="618" y="3845"/>
                  </a:cubicBezTo>
                  <a:cubicBezTo>
                    <a:pt x="637" y="4025"/>
                    <a:pt x="635" y="4210"/>
                    <a:pt x="618" y="4392"/>
                  </a:cubicBezTo>
                  <a:cubicBezTo>
                    <a:pt x="601" y="4570"/>
                    <a:pt x="491" y="4730"/>
                    <a:pt x="512" y="4921"/>
                  </a:cubicBezTo>
                  <a:cubicBezTo>
                    <a:pt x="531" y="5097"/>
                    <a:pt x="514" y="5285"/>
                    <a:pt x="424" y="5450"/>
                  </a:cubicBezTo>
                  <a:cubicBezTo>
                    <a:pt x="326" y="5630"/>
                    <a:pt x="230" y="5814"/>
                    <a:pt x="106" y="5979"/>
                  </a:cubicBezTo>
                  <a:lnTo>
                    <a:pt x="53" y="6156"/>
                  </a:lnTo>
                  <a:lnTo>
                    <a:pt x="0" y="6226"/>
                  </a:lnTo>
                  <a:lnTo>
                    <a:pt x="194" y="0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317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7" name="AutoShape 76">
              <a:extLst>
                <a:ext uri="{FF2B5EF4-FFF2-40B4-BE49-F238E27FC236}">
                  <a16:creationId xmlns:a16="http://schemas.microsoft.com/office/drawing/2014/main" id="{20892FC8-B057-6643-A656-501E4F45822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77888" y="4609419"/>
              <a:ext cx="403078" cy="542507"/>
            </a:xfrm>
            <a:prstGeom prst="roundRect">
              <a:avLst>
                <a:gd name="adj" fmla="val 681"/>
              </a:avLst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317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sv-SE">
                <a:latin typeface="Calibri" pitchFamily="34" charset="0"/>
              </a:endParaRPr>
            </a:p>
          </p:txBody>
        </p:sp>
      </p:grpSp>
      <p:sp>
        <p:nvSpPr>
          <p:cNvPr id="58" name="AutoShape 5">
            <a:extLst>
              <a:ext uri="{FF2B5EF4-FFF2-40B4-BE49-F238E27FC236}">
                <a16:creationId xmlns:a16="http://schemas.microsoft.com/office/drawing/2014/main" id="{A5F72CF2-BFE1-924B-B4BE-9D329E3F17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76669" y="5387975"/>
            <a:ext cx="3217863" cy="357188"/>
          </a:xfrm>
          <a:prstGeom prst="roundRect">
            <a:avLst>
              <a:gd name="adj" fmla="val 403"/>
            </a:avLst>
          </a:prstGeom>
          <a:solidFill>
            <a:schemeClr val="accent6">
              <a:lumMod val="75000"/>
            </a:schemeClr>
          </a:solidFill>
          <a:ln>
            <a:noFill/>
            <a:headEnd/>
            <a:tailEnd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none" anchor="ctr"/>
          <a:lstStyle/>
          <a:p>
            <a:pPr>
              <a:defRPr/>
            </a:pPr>
            <a:endParaRPr lang="sv-SE"/>
          </a:p>
        </p:txBody>
      </p:sp>
      <p:grpSp>
        <p:nvGrpSpPr>
          <p:cNvPr id="59" name="Group 76">
            <a:extLst>
              <a:ext uri="{FF2B5EF4-FFF2-40B4-BE49-F238E27FC236}">
                <a16:creationId xmlns:a16="http://schemas.microsoft.com/office/drawing/2014/main" id="{5490ADAA-7441-F34F-9634-3C154F71238F}"/>
              </a:ext>
            </a:extLst>
          </p:cNvPr>
          <p:cNvGrpSpPr>
            <a:grpSpLocks/>
          </p:cNvGrpSpPr>
          <p:nvPr/>
        </p:nvGrpSpPr>
        <p:grpSpPr bwMode="auto">
          <a:xfrm>
            <a:off x="2208419" y="5389563"/>
            <a:ext cx="3160713" cy="93662"/>
            <a:chOff x="946087" y="5180191"/>
            <a:chExt cx="3161542" cy="93438"/>
          </a:xfrm>
          <a:solidFill>
            <a:srgbClr val="FF9102"/>
          </a:solidFill>
        </p:grpSpPr>
        <p:sp>
          <p:nvSpPr>
            <p:cNvPr id="60" name="Freeform 6">
              <a:extLst>
                <a:ext uri="{FF2B5EF4-FFF2-40B4-BE49-F238E27FC236}">
                  <a16:creationId xmlns:a16="http://schemas.microsoft.com/office/drawing/2014/main" id="{5A7C54A4-8FE1-A042-B633-B81FECFFFB2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82222" y="5180191"/>
              <a:ext cx="25407" cy="93438"/>
            </a:xfrm>
            <a:custGeom>
              <a:avLst/>
              <a:gdLst>
                <a:gd name="T0" fmla="*/ 0 w 78"/>
                <a:gd name="T1" fmla="*/ 0 h 286"/>
                <a:gd name="T2" fmla="*/ 0 w 78"/>
                <a:gd name="T3" fmla="*/ 0 h 286"/>
                <a:gd name="T4" fmla="*/ 0 w 78"/>
                <a:gd name="T5" fmla="*/ 0 h 286"/>
                <a:gd name="T6" fmla="*/ 0 w 78"/>
                <a:gd name="T7" fmla="*/ 0 h 286"/>
                <a:gd name="T8" fmla="*/ 0 w 78"/>
                <a:gd name="T9" fmla="*/ 0 h 28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8"/>
                <a:gd name="T16" fmla="*/ 0 h 286"/>
                <a:gd name="T17" fmla="*/ 78 w 78"/>
                <a:gd name="T18" fmla="*/ 286 h 28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8" h="286">
                  <a:moveTo>
                    <a:pt x="0" y="0"/>
                  </a:moveTo>
                  <a:lnTo>
                    <a:pt x="26" y="285"/>
                  </a:lnTo>
                  <a:lnTo>
                    <a:pt x="77" y="26"/>
                  </a:lnTo>
                  <a:lnTo>
                    <a:pt x="77" y="0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  <a:headEnd/>
              <a:tailEnd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>
                <a:defRPr/>
              </a:pPr>
              <a:endParaRPr lang="sv-SE"/>
            </a:p>
          </p:txBody>
        </p:sp>
        <p:sp>
          <p:nvSpPr>
            <p:cNvPr id="61" name="Freeform 7">
              <a:extLst>
                <a:ext uri="{FF2B5EF4-FFF2-40B4-BE49-F238E27FC236}">
                  <a16:creationId xmlns:a16="http://schemas.microsoft.com/office/drawing/2014/main" id="{DC91656D-B2B8-6948-A86C-6FCFADF42A2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51974" y="5180191"/>
              <a:ext cx="26995" cy="93438"/>
            </a:xfrm>
            <a:custGeom>
              <a:avLst/>
              <a:gdLst>
                <a:gd name="T0" fmla="*/ 0 w 78"/>
                <a:gd name="T1" fmla="*/ 0 h 286"/>
                <a:gd name="T2" fmla="*/ 0 w 78"/>
                <a:gd name="T3" fmla="*/ 0 h 286"/>
                <a:gd name="T4" fmla="*/ 0 w 78"/>
                <a:gd name="T5" fmla="*/ 0 h 286"/>
                <a:gd name="T6" fmla="*/ 0 w 78"/>
                <a:gd name="T7" fmla="*/ 0 h 286"/>
                <a:gd name="T8" fmla="*/ 0 w 78"/>
                <a:gd name="T9" fmla="*/ 0 h 28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8"/>
                <a:gd name="T16" fmla="*/ 0 h 286"/>
                <a:gd name="T17" fmla="*/ 78 w 78"/>
                <a:gd name="T18" fmla="*/ 286 h 28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8" h="286">
                  <a:moveTo>
                    <a:pt x="0" y="0"/>
                  </a:moveTo>
                  <a:lnTo>
                    <a:pt x="26" y="285"/>
                  </a:lnTo>
                  <a:lnTo>
                    <a:pt x="77" y="26"/>
                  </a:lnTo>
                  <a:lnTo>
                    <a:pt x="77" y="0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  <a:headEnd/>
              <a:tailEnd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>
                <a:defRPr/>
              </a:pPr>
              <a:endParaRPr lang="sv-SE"/>
            </a:p>
          </p:txBody>
        </p:sp>
        <p:sp>
          <p:nvSpPr>
            <p:cNvPr id="62" name="Freeform 8">
              <a:extLst>
                <a:ext uri="{FF2B5EF4-FFF2-40B4-BE49-F238E27FC236}">
                  <a16:creationId xmlns:a16="http://schemas.microsoft.com/office/drawing/2014/main" id="{0B6A2366-FD11-E143-B54F-FE912A64E89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91556" y="5180191"/>
              <a:ext cx="26995" cy="93438"/>
            </a:xfrm>
            <a:custGeom>
              <a:avLst/>
              <a:gdLst>
                <a:gd name="T0" fmla="*/ 0 w 78"/>
                <a:gd name="T1" fmla="*/ 0 h 286"/>
                <a:gd name="T2" fmla="*/ 0 w 78"/>
                <a:gd name="T3" fmla="*/ 0 h 286"/>
                <a:gd name="T4" fmla="*/ 0 w 78"/>
                <a:gd name="T5" fmla="*/ 0 h 286"/>
                <a:gd name="T6" fmla="*/ 0 w 78"/>
                <a:gd name="T7" fmla="*/ 0 h 286"/>
                <a:gd name="T8" fmla="*/ 0 w 78"/>
                <a:gd name="T9" fmla="*/ 0 h 28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8"/>
                <a:gd name="T16" fmla="*/ 0 h 286"/>
                <a:gd name="T17" fmla="*/ 78 w 78"/>
                <a:gd name="T18" fmla="*/ 286 h 28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8" h="286">
                  <a:moveTo>
                    <a:pt x="0" y="0"/>
                  </a:moveTo>
                  <a:lnTo>
                    <a:pt x="26" y="285"/>
                  </a:lnTo>
                  <a:lnTo>
                    <a:pt x="77" y="26"/>
                  </a:lnTo>
                  <a:lnTo>
                    <a:pt x="77" y="0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  <a:headEnd/>
              <a:tailEnd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>
                <a:defRPr/>
              </a:pPr>
              <a:endParaRPr lang="sv-SE"/>
            </a:p>
          </p:txBody>
        </p:sp>
        <p:sp>
          <p:nvSpPr>
            <p:cNvPr id="63" name="Freeform 9">
              <a:extLst>
                <a:ext uri="{FF2B5EF4-FFF2-40B4-BE49-F238E27FC236}">
                  <a16:creationId xmlns:a16="http://schemas.microsoft.com/office/drawing/2014/main" id="{11AE91B9-345B-D342-82EE-610661079F4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29550" y="5180191"/>
              <a:ext cx="26994" cy="93438"/>
            </a:xfrm>
            <a:custGeom>
              <a:avLst/>
              <a:gdLst>
                <a:gd name="T0" fmla="*/ 0 w 78"/>
                <a:gd name="T1" fmla="*/ 0 h 286"/>
                <a:gd name="T2" fmla="*/ 0 w 78"/>
                <a:gd name="T3" fmla="*/ 0 h 286"/>
                <a:gd name="T4" fmla="*/ 0 w 78"/>
                <a:gd name="T5" fmla="*/ 0 h 286"/>
                <a:gd name="T6" fmla="*/ 0 w 78"/>
                <a:gd name="T7" fmla="*/ 0 h 286"/>
                <a:gd name="T8" fmla="*/ 0 w 78"/>
                <a:gd name="T9" fmla="*/ 0 h 28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8"/>
                <a:gd name="T16" fmla="*/ 0 h 286"/>
                <a:gd name="T17" fmla="*/ 78 w 78"/>
                <a:gd name="T18" fmla="*/ 286 h 28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8" h="286">
                  <a:moveTo>
                    <a:pt x="0" y="0"/>
                  </a:moveTo>
                  <a:lnTo>
                    <a:pt x="26" y="285"/>
                  </a:lnTo>
                  <a:lnTo>
                    <a:pt x="77" y="26"/>
                  </a:lnTo>
                  <a:lnTo>
                    <a:pt x="77" y="0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  <a:headEnd/>
              <a:tailEnd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>
                <a:defRPr/>
              </a:pPr>
              <a:endParaRPr lang="sv-SE"/>
            </a:p>
          </p:txBody>
        </p:sp>
        <p:sp>
          <p:nvSpPr>
            <p:cNvPr id="64" name="Freeform 10">
              <a:extLst>
                <a:ext uri="{FF2B5EF4-FFF2-40B4-BE49-F238E27FC236}">
                  <a16:creationId xmlns:a16="http://schemas.microsoft.com/office/drawing/2014/main" id="{FC0FDDFE-4F19-6F4C-AC16-B786CED7DFB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69132" y="5180191"/>
              <a:ext cx="25407" cy="93438"/>
            </a:xfrm>
            <a:custGeom>
              <a:avLst/>
              <a:gdLst>
                <a:gd name="T0" fmla="*/ 0 w 78"/>
                <a:gd name="T1" fmla="*/ 0 h 286"/>
                <a:gd name="T2" fmla="*/ 0 w 78"/>
                <a:gd name="T3" fmla="*/ 0 h 286"/>
                <a:gd name="T4" fmla="*/ 0 w 78"/>
                <a:gd name="T5" fmla="*/ 0 h 286"/>
                <a:gd name="T6" fmla="*/ 0 w 78"/>
                <a:gd name="T7" fmla="*/ 0 h 286"/>
                <a:gd name="T8" fmla="*/ 0 w 78"/>
                <a:gd name="T9" fmla="*/ 0 h 28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8"/>
                <a:gd name="T16" fmla="*/ 0 h 286"/>
                <a:gd name="T17" fmla="*/ 78 w 78"/>
                <a:gd name="T18" fmla="*/ 286 h 28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8" h="286">
                  <a:moveTo>
                    <a:pt x="0" y="0"/>
                  </a:moveTo>
                  <a:lnTo>
                    <a:pt x="26" y="285"/>
                  </a:lnTo>
                  <a:lnTo>
                    <a:pt x="77" y="26"/>
                  </a:lnTo>
                  <a:lnTo>
                    <a:pt x="77" y="0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  <a:headEnd/>
              <a:tailEnd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>
                <a:defRPr/>
              </a:pPr>
              <a:endParaRPr lang="sv-SE"/>
            </a:p>
          </p:txBody>
        </p:sp>
        <p:sp>
          <p:nvSpPr>
            <p:cNvPr id="65" name="Freeform 11">
              <a:extLst>
                <a:ext uri="{FF2B5EF4-FFF2-40B4-BE49-F238E27FC236}">
                  <a16:creationId xmlns:a16="http://schemas.microsoft.com/office/drawing/2014/main" id="{8439715F-FBF6-A94E-96C1-6CFFA9709D9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40472" y="5180191"/>
              <a:ext cx="25407" cy="93438"/>
            </a:xfrm>
            <a:custGeom>
              <a:avLst/>
              <a:gdLst>
                <a:gd name="T0" fmla="*/ 0 w 78"/>
                <a:gd name="T1" fmla="*/ 0 h 286"/>
                <a:gd name="T2" fmla="*/ 0 w 78"/>
                <a:gd name="T3" fmla="*/ 0 h 286"/>
                <a:gd name="T4" fmla="*/ 0 w 78"/>
                <a:gd name="T5" fmla="*/ 0 h 286"/>
                <a:gd name="T6" fmla="*/ 0 w 78"/>
                <a:gd name="T7" fmla="*/ 0 h 286"/>
                <a:gd name="T8" fmla="*/ 0 w 78"/>
                <a:gd name="T9" fmla="*/ 0 h 28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8"/>
                <a:gd name="T16" fmla="*/ 0 h 286"/>
                <a:gd name="T17" fmla="*/ 78 w 78"/>
                <a:gd name="T18" fmla="*/ 286 h 28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8" h="286">
                  <a:moveTo>
                    <a:pt x="0" y="0"/>
                  </a:moveTo>
                  <a:lnTo>
                    <a:pt x="26" y="285"/>
                  </a:lnTo>
                  <a:lnTo>
                    <a:pt x="77" y="26"/>
                  </a:lnTo>
                  <a:lnTo>
                    <a:pt x="77" y="0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  <a:headEnd/>
              <a:tailEnd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>
                <a:defRPr/>
              </a:pPr>
              <a:endParaRPr lang="sv-SE"/>
            </a:p>
          </p:txBody>
        </p:sp>
        <p:sp>
          <p:nvSpPr>
            <p:cNvPr id="66" name="Freeform 12">
              <a:extLst>
                <a:ext uri="{FF2B5EF4-FFF2-40B4-BE49-F238E27FC236}">
                  <a16:creationId xmlns:a16="http://schemas.microsoft.com/office/drawing/2014/main" id="{1DE1E4C1-8284-DB42-B0D4-8EB701999BD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81603" y="5180191"/>
              <a:ext cx="25407" cy="93438"/>
            </a:xfrm>
            <a:custGeom>
              <a:avLst/>
              <a:gdLst>
                <a:gd name="T0" fmla="*/ 0 w 78"/>
                <a:gd name="T1" fmla="*/ 0 h 286"/>
                <a:gd name="T2" fmla="*/ 0 w 78"/>
                <a:gd name="T3" fmla="*/ 0 h 286"/>
                <a:gd name="T4" fmla="*/ 0 w 78"/>
                <a:gd name="T5" fmla="*/ 0 h 286"/>
                <a:gd name="T6" fmla="*/ 0 w 78"/>
                <a:gd name="T7" fmla="*/ 0 h 286"/>
                <a:gd name="T8" fmla="*/ 0 w 78"/>
                <a:gd name="T9" fmla="*/ 0 h 28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8"/>
                <a:gd name="T16" fmla="*/ 0 h 286"/>
                <a:gd name="T17" fmla="*/ 78 w 78"/>
                <a:gd name="T18" fmla="*/ 286 h 28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8" h="286">
                  <a:moveTo>
                    <a:pt x="0" y="0"/>
                  </a:moveTo>
                  <a:lnTo>
                    <a:pt x="26" y="285"/>
                  </a:lnTo>
                  <a:lnTo>
                    <a:pt x="77" y="26"/>
                  </a:lnTo>
                  <a:lnTo>
                    <a:pt x="77" y="0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  <a:headEnd/>
              <a:tailEnd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>
                <a:defRPr/>
              </a:pPr>
              <a:endParaRPr lang="sv-SE"/>
            </a:p>
          </p:txBody>
        </p:sp>
        <p:sp>
          <p:nvSpPr>
            <p:cNvPr id="67" name="Freeform 13">
              <a:extLst>
                <a:ext uri="{FF2B5EF4-FFF2-40B4-BE49-F238E27FC236}">
                  <a16:creationId xmlns:a16="http://schemas.microsoft.com/office/drawing/2014/main" id="{D83231D5-FF52-D946-AF73-45C6D6EEFB3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52943" y="5180191"/>
              <a:ext cx="25407" cy="93438"/>
            </a:xfrm>
            <a:custGeom>
              <a:avLst/>
              <a:gdLst>
                <a:gd name="T0" fmla="*/ 0 w 78"/>
                <a:gd name="T1" fmla="*/ 0 h 286"/>
                <a:gd name="T2" fmla="*/ 0 w 78"/>
                <a:gd name="T3" fmla="*/ 0 h 286"/>
                <a:gd name="T4" fmla="*/ 0 w 78"/>
                <a:gd name="T5" fmla="*/ 0 h 286"/>
                <a:gd name="T6" fmla="*/ 0 w 78"/>
                <a:gd name="T7" fmla="*/ 0 h 286"/>
                <a:gd name="T8" fmla="*/ 0 w 78"/>
                <a:gd name="T9" fmla="*/ 0 h 28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8"/>
                <a:gd name="T16" fmla="*/ 0 h 286"/>
                <a:gd name="T17" fmla="*/ 78 w 78"/>
                <a:gd name="T18" fmla="*/ 286 h 28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8" h="286">
                  <a:moveTo>
                    <a:pt x="0" y="0"/>
                  </a:moveTo>
                  <a:lnTo>
                    <a:pt x="26" y="285"/>
                  </a:lnTo>
                  <a:lnTo>
                    <a:pt x="77" y="26"/>
                  </a:lnTo>
                  <a:lnTo>
                    <a:pt x="77" y="0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  <a:headEnd/>
              <a:tailEnd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>
                <a:defRPr/>
              </a:pPr>
              <a:endParaRPr lang="sv-SE"/>
            </a:p>
          </p:txBody>
        </p:sp>
        <p:sp>
          <p:nvSpPr>
            <p:cNvPr id="68" name="Freeform 14">
              <a:extLst>
                <a:ext uri="{FF2B5EF4-FFF2-40B4-BE49-F238E27FC236}">
                  <a16:creationId xmlns:a16="http://schemas.microsoft.com/office/drawing/2014/main" id="{02C7B185-2CFB-E74B-8013-281A32178F9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90936" y="5180191"/>
              <a:ext cx="25407" cy="93438"/>
            </a:xfrm>
            <a:custGeom>
              <a:avLst/>
              <a:gdLst>
                <a:gd name="T0" fmla="*/ 0 w 78"/>
                <a:gd name="T1" fmla="*/ 0 h 286"/>
                <a:gd name="T2" fmla="*/ 0 w 78"/>
                <a:gd name="T3" fmla="*/ 0 h 286"/>
                <a:gd name="T4" fmla="*/ 0 w 78"/>
                <a:gd name="T5" fmla="*/ 0 h 286"/>
                <a:gd name="T6" fmla="*/ 0 w 78"/>
                <a:gd name="T7" fmla="*/ 0 h 286"/>
                <a:gd name="T8" fmla="*/ 0 w 78"/>
                <a:gd name="T9" fmla="*/ 0 h 28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8"/>
                <a:gd name="T16" fmla="*/ 0 h 286"/>
                <a:gd name="T17" fmla="*/ 78 w 78"/>
                <a:gd name="T18" fmla="*/ 286 h 28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8" h="286">
                  <a:moveTo>
                    <a:pt x="0" y="0"/>
                  </a:moveTo>
                  <a:lnTo>
                    <a:pt x="26" y="285"/>
                  </a:lnTo>
                  <a:lnTo>
                    <a:pt x="77" y="26"/>
                  </a:lnTo>
                  <a:lnTo>
                    <a:pt x="77" y="0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  <a:headEnd/>
              <a:tailEnd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>
                <a:defRPr/>
              </a:pPr>
              <a:endParaRPr lang="sv-SE"/>
            </a:p>
          </p:txBody>
        </p:sp>
        <p:sp>
          <p:nvSpPr>
            <p:cNvPr id="69" name="Freeform 15">
              <a:extLst>
                <a:ext uri="{FF2B5EF4-FFF2-40B4-BE49-F238E27FC236}">
                  <a16:creationId xmlns:a16="http://schemas.microsoft.com/office/drawing/2014/main" id="{6C975D40-0C41-5B49-9CA7-29EF563F8B3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62276" y="5180191"/>
              <a:ext cx="26995" cy="93438"/>
            </a:xfrm>
            <a:custGeom>
              <a:avLst/>
              <a:gdLst>
                <a:gd name="T0" fmla="*/ 0 w 78"/>
                <a:gd name="T1" fmla="*/ 0 h 286"/>
                <a:gd name="T2" fmla="*/ 0 w 78"/>
                <a:gd name="T3" fmla="*/ 0 h 286"/>
                <a:gd name="T4" fmla="*/ 0 w 78"/>
                <a:gd name="T5" fmla="*/ 0 h 286"/>
                <a:gd name="T6" fmla="*/ 0 w 78"/>
                <a:gd name="T7" fmla="*/ 0 h 286"/>
                <a:gd name="T8" fmla="*/ 0 w 78"/>
                <a:gd name="T9" fmla="*/ 0 h 28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8"/>
                <a:gd name="T16" fmla="*/ 0 h 286"/>
                <a:gd name="T17" fmla="*/ 78 w 78"/>
                <a:gd name="T18" fmla="*/ 286 h 28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8" h="286">
                  <a:moveTo>
                    <a:pt x="0" y="0"/>
                  </a:moveTo>
                  <a:lnTo>
                    <a:pt x="26" y="285"/>
                  </a:lnTo>
                  <a:lnTo>
                    <a:pt x="77" y="26"/>
                  </a:lnTo>
                  <a:lnTo>
                    <a:pt x="77" y="0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  <a:headEnd/>
              <a:tailEnd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>
                <a:defRPr/>
              </a:pPr>
              <a:endParaRPr lang="sv-SE"/>
            </a:p>
          </p:txBody>
        </p:sp>
        <p:sp>
          <p:nvSpPr>
            <p:cNvPr id="70" name="Freeform 16">
              <a:extLst>
                <a:ext uri="{FF2B5EF4-FFF2-40B4-BE49-F238E27FC236}">
                  <a16:creationId xmlns:a16="http://schemas.microsoft.com/office/drawing/2014/main" id="{5F32FBBF-F734-BF4E-8BA4-FF533370101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66963" y="5180191"/>
              <a:ext cx="25407" cy="93438"/>
            </a:xfrm>
            <a:custGeom>
              <a:avLst/>
              <a:gdLst>
                <a:gd name="T0" fmla="*/ 0 w 78"/>
                <a:gd name="T1" fmla="*/ 0 h 286"/>
                <a:gd name="T2" fmla="*/ 0 w 78"/>
                <a:gd name="T3" fmla="*/ 0 h 286"/>
                <a:gd name="T4" fmla="*/ 0 w 78"/>
                <a:gd name="T5" fmla="*/ 0 h 286"/>
                <a:gd name="T6" fmla="*/ 0 w 78"/>
                <a:gd name="T7" fmla="*/ 0 h 286"/>
                <a:gd name="T8" fmla="*/ 0 w 78"/>
                <a:gd name="T9" fmla="*/ 0 h 28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8"/>
                <a:gd name="T16" fmla="*/ 0 h 286"/>
                <a:gd name="T17" fmla="*/ 78 w 78"/>
                <a:gd name="T18" fmla="*/ 286 h 28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8" h="286">
                  <a:moveTo>
                    <a:pt x="0" y="0"/>
                  </a:moveTo>
                  <a:lnTo>
                    <a:pt x="26" y="285"/>
                  </a:lnTo>
                  <a:lnTo>
                    <a:pt x="77" y="26"/>
                  </a:lnTo>
                  <a:lnTo>
                    <a:pt x="77" y="0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  <a:headEnd/>
              <a:tailEnd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>
                <a:defRPr/>
              </a:pPr>
              <a:endParaRPr lang="sv-SE"/>
            </a:p>
          </p:txBody>
        </p:sp>
        <p:sp>
          <p:nvSpPr>
            <p:cNvPr id="71" name="Freeform 17">
              <a:extLst>
                <a:ext uri="{FF2B5EF4-FFF2-40B4-BE49-F238E27FC236}">
                  <a16:creationId xmlns:a16="http://schemas.microsoft.com/office/drawing/2014/main" id="{C32036AB-479E-2949-A544-E4380975332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43570" y="5180191"/>
              <a:ext cx="26994" cy="93438"/>
            </a:xfrm>
            <a:custGeom>
              <a:avLst/>
              <a:gdLst>
                <a:gd name="T0" fmla="*/ 0 w 78"/>
                <a:gd name="T1" fmla="*/ 0 h 286"/>
                <a:gd name="T2" fmla="*/ 0 w 78"/>
                <a:gd name="T3" fmla="*/ 0 h 286"/>
                <a:gd name="T4" fmla="*/ 0 w 78"/>
                <a:gd name="T5" fmla="*/ 0 h 286"/>
                <a:gd name="T6" fmla="*/ 0 w 78"/>
                <a:gd name="T7" fmla="*/ 0 h 286"/>
                <a:gd name="T8" fmla="*/ 0 w 78"/>
                <a:gd name="T9" fmla="*/ 0 h 28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8"/>
                <a:gd name="T16" fmla="*/ 0 h 286"/>
                <a:gd name="T17" fmla="*/ 78 w 78"/>
                <a:gd name="T18" fmla="*/ 286 h 28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8" h="286">
                  <a:moveTo>
                    <a:pt x="0" y="0"/>
                  </a:moveTo>
                  <a:lnTo>
                    <a:pt x="26" y="285"/>
                  </a:lnTo>
                  <a:lnTo>
                    <a:pt x="77" y="26"/>
                  </a:lnTo>
                  <a:lnTo>
                    <a:pt x="77" y="0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  <a:headEnd/>
              <a:tailEnd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>
                <a:defRPr/>
              </a:pPr>
              <a:endParaRPr lang="sv-SE"/>
            </a:p>
          </p:txBody>
        </p:sp>
        <p:sp>
          <p:nvSpPr>
            <p:cNvPr id="72" name="Freeform 18">
              <a:extLst>
                <a:ext uri="{FF2B5EF4-FFF2-40B4-BE49-F238E27FC236}">
                  <a16:creationId xmlns:a16="http://schemas.microsoft.com/office/drawing/2014/main" id="{FD2A6F4D-988D-0140-882B-F58ACC61691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38303" y="5180191"/>
              <a:ext cx="25407" cy="93438"/>
            </a:xfrm>
            <a:custGeom>
              <a:avLst/>
              <a:gdLst>
                <a:gd name="T0" fmla="*/ 0 w 78"/>
                <a:gd name="T1" fmla="*/ 0 h 286"/>
                <a:gd name="T2" fmla="*/ 0 w 78"/>
                <a:gd name="T3" fmla="*/ 0 h 286"/>
                <a:gd name="T4" fmla="*/ 0 w 78"/>
                <a:gd name="T5" fmla="*/ 0 h 286"/>
                <a:gd name="T6" fmla="*/ 0 w 78"/>
                <a:gd name="T7" fmla="*/ 0 h 286"/>
                <a:gd name="T8" fmla="*/ 0 w 78"/>
                <a:gd name="T9" fmla="*/ 0 h 28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8"/>
                <a:gd name="T16" fmla="*/ 0 h 286"/>
                <a:gd name="T17" fmla="*/ 78 w 78"/>
                <a:gd name="T18" fmla="*/ 286 h 28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8" h="286">
                  <a:moveTo>
                    <a:pt x="0" y="0"/>
                  </a:moveTo>
                  <a:lnTo>
                    <a:pt x="26" y="285"/>
                  </a:lnTo>
                  <a:lnTo>
                    <a:pt x="77" y="26"/>
                  </a:lnTo>
                  <a:lnTo>
                    <a:pt x="77" y="0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  <a:headEnd/>
              <a:tailEnd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>
                <a:defRPr/>
              </a:pPr>
              <a:endParaRPr lang="sv-SE"/>
            </a:p>
          </p:txBody>
        </p:sp>
        <p:sp>
          <p:nvSpPr>
            <p:cNvPr id="73" name="Freeform 19">
              <a:extLst>
                <a:ext uri="{FF2B5EF4-FFF2-40B4-BE49-F238E27FC236}">
                  <a16:creationId xmlns:a16="http://schemas.microsoft.com/office/drawing/2014/main" id="{A1DB0343-3AF3-8B4B-89D9-2B6E0BF7235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41401" y="5180191"/>
              <a:ext cx="26994" cy="93438"/>
            </a:xfrm>
            <a:custGeom>
              <a:avLst/>
              <a:gdLst>
                <a:gd name="T0" fmla="*/ 0 w 78"/>
                <a:gd name="T1" fmla="*/ 0 h 286"/>
                <a:gd name="T2" fmla="*/ 0 w 78"/>
                <a:gd name="T3" fmla="*/ 0 h 286"/>
                <a:gd name="T4" fmla="*/ 0 w 78"/>
                <a:gd name="T5" fmla="*/ 0 h 286"/>
                <a:gd name="T6" fmla="*/ 0 w 78"/>
                <a:gd name="T7" fmla="*/ 0 h 286"/>
                <a:gd name="T8" fmla="*/ 0 w 78"/>
                <a:gd name="T9" fmla="*/ 0 h 28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8"/>
                <a:gd name="T16" fmla="*/ 0 h 286"/>
                <a:gd name="T17" fmla="*/ 78 w 78"/>
                <a:gd name="T18" fmla="*/ 286 h 28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8" h="286">
                  <a:moveTo>
                    <a:pt x="0" y="0"/>
                  </a:moveTo>
                  <a:lnTo>
                    <a:pt x="26" y="285"/>
                  </a:lnTo>
                  <a:lnTo>
                    <a:pt x="77" y="26"/>
                  </a:lnTo>
                  <a:lnTo>
                    <a:pt x="77" y="0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  <a:headEnd/>
              <a:tailEnd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>
                <a:defRPr/>
              </a:pPr>
              <a:endParaRPr lang="sv-SE"/>
            </a:p>
          </p:txBody>
        </p:sp>
        <p:sp>
          <p:nvSpPr>
            <p:cNvPr id="74" name="Freeform 20">
              <a:extLst>
                <a:ext uri="{FF2B5EF4-FFF2-40B4-BE49-F238E27FC236}">
                  <a16:creationId xmlns:a16="http://schemas.microsoft.com/office/drawing/2014/main" id="{4A4CC8A2-65DD-0A45-A728-B5F00CC2D07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46087" y="5180191"/>
              <a:ext cx="25407" cy="93438"/>
            </a:xfrm>
            <a:custGeom>
              <a:avLst/>
              <a:gdLst>
                <a:gd name="T0" fmla="*/ 0 w 78"/>
                <a:gd name="T1" fmla="*/ 0 h 286"/>
                <a:gd name="T2" fmla="*/ 0 w 78"/>
                <a:gd name="T3" fmla="*/ 0 h 286"/>
                <a:gd name="T4" fmla="*/ 0 w 78"/>
                <a:gd name="T5" fmla="*/ 0 h 286"/>
                <a:gd name="T6" fmla="*/ 0 w 78"/>
                <a:gd name="T7" fmla="*/ 0 h 286"/>
                <a:gd name="T8" fmla="*/ 0 w 78"/>
                <a:gd name="T9" fmla="*/ 0 h 28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8"/>
                <a:gd name="T16" fmla="*/ 0 h 286"/>
                <a:gd name="T17" fmla="*/ 78 w 78"/>
                <a:gd name="T18" fmla="*/ 286 h 28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8" h="286">
                  <a:moveTo>
                    <a:pt x="0" y="0"/>
                  </a:moveTo>
                  <a:lnTo>
                    <a:pt x="26" y="285"/>
                  </a:lnTo>
                  <a:lnTo>
                    <a:pt x="77" y="26"/>
                  </a:lnTo>
                  <a:lnTo>
                    <a:pt x="77" y="0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  <a:headEnd/>
              <a:tailEnd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>
                <a:defRPr/>
              </a:pPr>
              <a:endParaRPr lang="sv-SE"/>
            </a:p>
          </p:txBody>
        </p:sp>
      </p:grpSp>
      <p:sp>
        <p:nvSpPr>
          <p:cNvPr id="75" name="Line 24">
            <a:extLst>
              <a:ext uri="{FF2B5EF4-FFF2-40B4-BE49-F238E27FC236}">
                <a16:creationId xmlns:a16="http://schemas.microsoft.com/office/drawing/2014/main" id="{25A818D0-BF6A-D14F-872D-D010BB26BA94}"/>
              </a:ext>
            </a:extLst>
          </p:cNvPr>
          <p:cNvSpPr>
            <a:spLocks noChangeShapeType="1"/>
          </p:cNvSpPr>
          <p:nvPr/>
        </p:nvSpPr>
        <p:spPr bwMode="auto">
          <a:xfrm>
            <a:off x="5727907" y="5410200"/>
            <a:ext cx="163512" cy="1588"/>
          </a:xfrm>
          <a:prstGeom prst="line">
            <a:avLst/>
          </a:prstGeom>
          <a:noFill/>
          <a:ln w="936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83" name="Text Box 77">
            <a:extLst>
              <a:ext uri="{FF2B5EF4-FFF2-40B4-BE49-F238E27FC236}">
                <a16:creationId xmlns:a16="http://schemas.microsoft.com/office/drawing/2014/main" id="{E68B45E3-E873-0F42-8372-AD373C82FF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18038" y="1346073"/>
            <a:ext cx="7580073" cy="750250"/>
          </a:xfrm>
          <a:prstGeom prst="rect">
            <a:avLst/>
          </a:prstGeom>
          <a:solidFill>
            <a:srgbClr val="E5EBFF"/>
          </a:solidFill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 lIns="81639" tIns="40820" rIns="81639" bIns="40820" anchor="ctr"/>
          <a:lstStyle>
            <a:lvl1pPr eaLnBrk="0" hangingPunct="0"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hangingPunct="1"/>
            <a:r>
              <a:rPr lang="en-GB" sz="1600" dirty="0">
                <a:solidFill>
                  <a:schemeClr val="tx2"/>
                </a:solidFill>
                <a:latin typeface="Lato" panose="020F0502020204030203" pitchFamily="34" charset="77"/>
              </a:rPr>
              <a:t>Using CBM Process results in better high frequency properties,</a:t>
            </a:r>
            <a:br>
              <a:rPr lang="en-GB" sz="1600" dirty="0">
                <a:solidFill>
                  <a:schemeClr val="tx2"/>
                </a:solidFill>
                <a:latin typeface="Lato" panose="020F0502020204030203" pitchFamily="34" charset="77"/>
              </a:rPr>
            </a:br>
            <a:r>
              <a:rPr lang="en-GB" sz="1600" dirty="0">
                <a:solidFill>
                  <a:schemeClr val="tx2"/>
                </a:solidFill>
                <a:latin typeface="Lato" panose="020F0502020204030203" pitchFamily="34" charset="77"/>
              </a:rPr>
              <a:t>due to no under etching and no “tabs” on Base copper holding the copper in place.</a:t>
            </a:r>
          </a:p>
        </p:txBody>
      </p:sp>
    </p:spTree>
    <p:extLst>
      <p:ext uri="{BB962C8B-B14F-4D97-AF65-F5344CB8AC3E}">
        <p14:creationId xmlns:p14="http://schemas.microsoft.com/office/powerpoint/2010/main" val="1715972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 additive="repl">
                                        <p:cTn id="3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9" presetClass="entr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 additive="repl">
                                        <p:cTn id="4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 additive="repl">
                                        <p:cTn id="4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 additive="repl">
                                        <p:cTn id="5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 additive="repl">
                                        <p:cTn id="5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 additive="repl">
                                        <p:cTn id="6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3" grpId="0" animBg="1"/>
      <p:bldP spid="4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3012F6-B96D-3A4E-852F-B3F81C1667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CBM in</a:t>
            </a:r>
            <a:r>
              <a:rPr lang="en-SE"/>
              <a:t> surface and holes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631EB86-ADB4-4748-AA31-952EAB12DB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Copyright Cuptronic Technology AB 2021. All rights reserved.</a:t>
            </a:r>
            <a:endParaRPr lang="en-S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D8E130F-1112-174A-B512-A7DEA3BF1F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0066-6F48-5A42-B592-F11F9179712D}" type="slidenum">
              <a:rPr lang="en-SE" smtClean="0"/>
              <a:pPr/>
              <a:t>14</a:t>
            </a:fld>
            <a:endParaRPr lang="en-SE" sz="1200" dirty="0">
              <a:latin typeface="Lato Semibold" panose="020F0502020204030203" pitchFamily="34" charset="77"/>
            </a:endParaRPr>
          </a:p>
        </p:txBody>
      </p:sp>
      <p:sp>
        <p:nvSpPr>
          <p:cNvPr id="5" name="AutoShape 1028">
            <a:extLst>
              <a:ext uri="{FF2B5EF4-FFF2-40B4-BE49-F238E27FC236}">
                <a16:creationId xmlns:a16="http://schemas.microsoft.com/office/drawing/2014/main" id="{95262F08-3026-024B-AA00-C44E6C3CF4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0006" y="4885130"/>
            <a:ext cx="3433762" cy="622300"/>
          </a:xfrm>
          <a:prstGeom prst="wave">
            <a:avLst>
              <a:gd name="adj1" fmla="val 13005"/>
              <a:gd name="adj2" fmla="val 0"/>
            </a:avLst>
          </a:prstGeom>
          <a:solidFill>
            <a:schemeClr val="accent6">
              <a:lumMod val="75000"/>
            </a:schemeClr>
          </a:solidFill>
          <a:ln>
            <a:noFill/>
            <a:headEnd/>
            <a:tailEnd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none" lIns="82945" tIns="41473" rIns="82945" bIns="41473" anchor="ctr"/>
          <a:lstStyle/>
          <a:p>
            <a:endParaRPr lang="en-US">
              <a:solidFill>
                <a:schemeClr val="lt1"/>
              </a:solidFill>
            </a:endParaRPr>
          </a:p>
        </p:txBody>
      </p:sp>
      <p:sp>
        <p:nvSpPr>
          <p:cNvPr id="6" name="Rectangle 1029">
            <a:extLst>
              <a:ext uri="{FF2B5EF4-FFF2-40B4-BE49-F238E27FC236}">
                <a16:creationId xmlns:a16="http://schemas.microsoft.com/office/drawing/2014/main" id="{BB758DEE-BAEF-6540-AC13-268F8398D8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1593" y="3967555"/>
            <a:ext cx="3429000" cy="1196975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  <a:headEnd/>
            <a:tailEnd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none" lIns="82945" tIns="41473" rIns="82945" bIns="41473" anchor="ctr"/>
          <a:lstStyle/>
          <a:p>
            <a:endParaRPr lang="en-US">
              <a:solidFill>
                <a:schemeClr val="lt1"/>
              </a:solidFill>
            </a:endParaRPr>
          </a:p>
        </p:txBody>
      </p:sp>
      <p:sp>
        <p:nvSpPr>
          <p:cNvPr id="7" name="AutoShape 1030">
            <a:extLst>
              <a:ext uri="{FF2B5EF4-FFF2-40B4-BE49-F238E27FC236}">
                <a16:creationId xmlns:a16="http://schemas.microsoft.com/office/drawing/2014/main" id="{9E0E4532-8B0C-6D45-8D7D-30B22F41B4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97443" y="4901005"/>
            <a:ext cx="3433763" cy="622300"/>
          </a:xfrm>
          <a:prstGeom prst="wave">
            <a:avLst>
              <a:gd name="adj1" fmla="val 13005"/>
              <a:gd name="adj2" fmla="val 0"/>
            </a:avLst>
          </a:prstGeom>
          <a:solidFill>
            <a:schemeClr val="accent6">
              <a:lumMod val="75000"/>
            </a:schemeClr>
          </a:solidFill>
          <a:ln>
            <a:noFill/>
            <a:headEnd/>
            <a:tailEnd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none" lIns="82945" tIns="41473" rIns="82945" bIns="41473" anchor="ctr"/>
          <a:lstStyle/>
          <a:p>
            <a:endParaRPr lang="en-US">
              <a:solidFill>
                <a:schemeClr val="lt1"/>
              </a:solidFill>
            </a:endParaRPr>
          </a:p>
        </p:txBody>
      </p:sp>
      <p:sp>
        <p:nvSpPr>
          <p:cNvPr id="8" name="Rectangle 1031">
            <a:extLst>
              <a:ext uri="{FF2B5EF4-FFF2-40B4-BE49-F238E27FC236}">
                <a16:creationId xmlns:a16="http://schemas.microsoft.com/office/drawing/2014/main" id="{F038FE83-3718-5846-9339-E71A98A9CE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56168" y="3584968"/>
            <a:ext cx="3465513" cy="366712"/>
          </a:xfrm>
          <a:prstGeom prst="rect">
            <a:avLst/>
          </a:prstGeom>
          <a:solidFill>
            <a:srgbClr val="E87A00"/>
          </a:solidFill>
          <a:ln>
            <a:noFill/>
          </a:ln>
        </p:spPr>
        <p:txBody>
          <a:bodyPr wrap="none" lIns="82945" tIns="41473" rIns="82945" bIns="41473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9" name="Rectangle 1032">
            <a:extLst>
              <a:ext uri="{FF2B5EF4-FFF2-40B4-BE49-F238E27FC236}">
                <a16:creationId xmlns:a16="http://schemas.microsoft.com/office/drawing/2014/main" id="{8BA07F03-965F-3A44-A72A-EE44A8A33A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99031" y="3970730"/>
            <a:ext cx="3429000" cy="1196975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  <a:headEnd/>
            <a:tailEnd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none" lIns="82945" tIns="41473" rIns="82945" bIns="41473" anchor="ctr"/>
          <a:lstStyle/>
          <a:p>
            <a:endParaRPr lang="en-US">
              <a:solidFill>
                <a:schemeClr val="lt1"/>
              </a:solidFill>
            </a:endParaRPr>
          </a:p>
        </p:txBody>
      </p:sp>
      <p:sp>
        <p:nvSpPr>
          <p:cNvPr id="12" name="Text Box 1035">
            <a:extLst>
              <a:ext uri="{FF2B5EF4-FFF2-40B4-BE49-F238E27FC236}">
                <a16:creationId xmlns:a16="http://schemas.microsoft.com/office/drawing/2014/main" id="{DA460655-9182-5241-935D-F23C2EB57F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74756" y="4586680"/>
            <a:ext cx="11620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hangingPunct="1"/>
            <a:r>
              <a:rPr lang="en-US" sz="1800">
                <a:solidFill>
                  <a:schemeClr val="bg1"/>
                </a:solidFill>
                <a:latin typeface="Lato Medium" panose="020F0502020204030203" pitchFamily="34" charset="77"/>
              </a:rPr>
              <a:t>Substrate</a:t>
            </a:r>
          </a:p>
        </p:txBody>
      </p:sp>
      <p:sp>
        <p:nvSpPr>
          <p:cNvPr id="13" name="AutoShape 1036">
            <a:extLst>
              <a:ext uri="{FF2B5EF4-FFF2-40B4-BE49-F238E27FC236}">
                <a16:creationId xmlns:a16="http://schemas.microsoft.com/office/drawing/2014/main" id="{3B60E9DB-1347-794B-934E-D719E0A909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96931" y="3918343"/>
            <a:ext cx="50800" cy="109537"/>
          </a:xfrm>
          <a:prstGeom prst="lightningBolt">
            <a:avLst/>
          </a:prstGeom>
          <a:solidFill>
            <a:srgbClr val="FF9C00"/>
          </a:solidFill>
          <a:ln>
            <a:solidFill>
              <a:srgbClr val="FF9102"/>
            </a:solidFill>
          </a:ln>
        </p:spPr>
        <p:txBody>
          <a:bodyPr wrap="none" lIns="82945" tIns="41473" rIns="82945" bIns="41473" anchor="ctr"/>
          <a:lstStyle/>
          <a:p>
            <a:endParaRPr lang="sv-SE">
              <a:latin typeface="Calibri" pitchFamily="34" charset="0"/>
            </a:endParaRPr>
          </a:p>
        </p:txBody>
      </p:sp>
      <p:sp>
        <p:nvSpPr>
          <p:cNvPr id="14" name="AutoShape 1037">
            <a:extLst>
              <a:ext uri="{FF2B5EF4-FFF2-40B4-BE49-F238E27FC236}">
                <a16:creationId xmlns:a16="http://schemas.microsoft.com/office/drawing/2014/main" id="{EA2B3216-0353-D54B-8BFC-14A40F9A00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49331" y="3946918"/>
            <a:ext cx="50800" cy="109537"/>
          </a:xfrm>
          <a:prstGeom prst="lightningBolt">
            <a:avLst/>
          </a:prstGeom>
          <a:solidFill>
            <a:srgbClr val="FF9C00"/>
          </a:solidFill>
          <a:ln>
            <a:solidFill>
              <a:srgbClr val="FF9102"/>
            </a:solidFill>
          </a:ln>
        </p:spPr>
        <p:txBody>
          <a:bodyPr wrap="none" lIns="82945" tIns="41473" rIns="82945" bIns="41473" anchor="ctr"/>
          <a:lstStyle/>
          <a:p>
            <a:endParaRPr lang="sv-SE">
              <a:latin typeface="Calibri" pitchFamily="34" charset="0"/>
            </a:endParaRPr>
          </a:p>
        </p:txBody>
      </p:sp>
      <p:sp>
        <p:nvSpPr>
          <p:cNvPr id="15" name="AutoShape 1038">
            <a:extLst>
              <a:ext uri="{FF2B5EF4-FFF2-40B4-BE49-F238E27FC236}">
                <a16:creationId xmlns:a16="http://schemas.microsoft.com/office/drawing/2014/main" id="{F8235CBA-8EF4-5E48-8A6A-322B9C1F0D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01731" y="3927868"/>
            <a:ext cx="50800" cy="109537"/>
          </a:xfrm>
          <a:prstGeom prst="lightningBolt">
            <a:avLst/>
          </a:prstGeom>
          <a:solidFill>
            <a:srgbClr val="FF9C00"/>
          </a:solidFill>
          <a:ln>
            <a:solidFill>
              <a:srgbClr val="FF9102"/>
            </a:solidFill>
          </a:ln>
        </p:spPr>
        <p:txBody>
          <a:bodyPr wrap="none" lIns="82945" tIns="41473" rIns="82945" bIns="41473" anchor="ctr"/>
          <a:lstStyle/>
          <a:p>
            <a:endParaRPr lang="sv-SE">
              <a:latin typeface="Calibri" pitchFamily="34" charset="0"/>
            </a:endParaRPr>
          </a:p>
        </p:txBody>
      </p:sp>
      <p:sp>
        <p:nvSpPr>
          <p:cNvPr id="16" name="AutoShape 1039">
            <a:extLst>
              <a:ext uri="{FF2B5EF4-FFF2-40B4-BE49-F238E27FC236}">
                <a16:creationId xmlns:a16="http://schemas.microsoft.com/office/drawing/2014/main" id="{3C156900-1FFC-C645-811D-87698CDB7C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54131" y="3946918"/>
            <a:ext cx="50800" cy="109537"/>
          </a:xfrm>
          <a:prstGeom prst="lightningBolt">
            <a:avLst/>
          </a:prstGeom>
          <a:solidFill>
            <a:srgbClr val="FF9C00"/>
          </a:solidFill>
          <a:ln>
            <a:solidFill>
              <a:srgbClr val="FF9102"/>
            </a:solidFill>
          </a:ln>
        </p:spPr>
        <p:txBody>
          <a:bodyPr wrap="none" lIns="82945" tIns="41473" rIns="82945" bIns="41473" anchor="ctr"/>
          <a:lstStyle/>
          <a:p>
            <a:endParaRPr lang="sv-SE">
              <a:latin typeface="Calibri" pitchFamily="34" charset="0"/>
            </a:endParaRPr>
          </a:p>
        </p:txBody>
      </p:sp>
      <p:sp>
        <p:nvSpPr>
          <p:cNvPr id="17" name="AutoShape 1040">
            <a:extLst>
              <a:ext uri="{FF2B5EF4-FFF2-40B4-BE49-F238E27FC236}">
                <a16:creationId xmlns:a16="http://schemas.microsoft.com/office/drawing/2014/main" id="{852CCCDC-23C2-A243-9B45-8411FCFDE9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06531" y="3927868"/>
            <a:ext cx="50800" cy="109537"/>
          </a:xfrm>
          <a:prstGeom prst="lightningBolt">
            <a:avLst/>
          </a:prstGeom>
          <a:solidFill>
            <a:srgbClr val="FF9C00"/>
          </a:solidFill>
          <a:ln>
            <a:solidFill>
              <a:srgbClr val="FF9102"/>
            </a:solidFill>
          </a:ln>
        </p:spPr>
        <p:txBody>
          <a:bodyPr wrap="none" lIns="82945" tIns="41473" rIns="82945" bIns="41473" anchor="ctr"/>
          <a:lstStyle/>
          <a:p>
            <a:endParaRPr lang="sv-SE">
              <a:latin typeface="Calibri" pitchFamily="34" charset="0"/>
            </a:endParaRPr>
          </a:p>
        </p:txBody>
      </p:sp>
      <p:sp>
        <p:nvSpPr>
          <p:cNvPr id="18" name="AutoShape 1041">
            <a:extLst>
              <a:ext uri="{FF2B5EF4-FFF2-40B4-BE49-F238E27FC236}">
                <a16:creationId xmlns:a16="http://schemas.microsoft.com/office/drawing/2014/main" id="{EE156C4E-6795-A44C-810C-CB3D89C9F1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58931" y="3940568"/>
            <a:ext cx="50800" cy="109537"/>
          </a:xfrm>
          <a:prstGeom prst="lightningBolt">
            <a:avLst/>
          </a:prstGeom>
          <a:solidFill>
            <a:srgbClr val="FF9C00"/>
          </a:solidFill>
          <a:ln>
            <a:solidFill>
              <a:srgbClr val="FF9102"/>
            </a:solidFill>
          </a:ln>
        </p:spPr>
        <p:txBody>
          <a:bodyPr wrap="none" lIns="82945" tIns="41473" rIns="82945" bIns="41473" anchor="ctr"/>
          <a:lstStyle/>
          <a:p>
            <a:endParaRPr lang="sv-SE">
              <a:latin typeface="Calibri" pitchFamily="34" charset="0"/>
            </a:endParaRPr>
          </a:p>
        </p:txBody>
      </p:sp>
      <p:sp>
        <p:nvSpPr>
          <p:cNvPr id="19" name="AutoShape 1042">
            <a:extLst>
              <a:ext uri="{FF2B5EF4-FFF2-40B4-BE49-F238E27FC236}">
                <a16:creationId xmlns:a16="http://schemas.microsoft.com/office/drawing/2014/main" id="{5124472E-5EC3-5842-A698-69AD7EADEB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11331" y="3918343"/>
            <a:ext cx="50800" cy="109537"/>
          </a:xfrm>
          <a:prstGeom prst="lightningBolt">
            <a:avLst/>
          </a:prstGeom>
          <a:solidFill>
            <a:srgbClr val="FF9C00"/>
          </a:solidFill>
          <a:ln>
            <a:solidFill>
              <a:srgbClr val="FF9102"/>
            </a:solidFill>
          </a:ln>
        </p:spPr>
        <p:txBody>
          <a:bodyPr wrap="none" lIns="82945" tIns="41473" rIns="82945" bIns="41473" anchor="ctr"/>
          <a:lstStyle/>
          <a:p>
            <a:endParaRPr lang="sv-SE">
              <a:latin typeface="Calibri" pitchFamily="34" charset="0"/>
            </a:endParaRPr>
          </a:p>
        </p:txBody>
      </p:sp>
      <p:sp>
        <p:nvSpPr>
          <p:cNvPr id="20" name="AutoShape 1043">
            <a:extLst>
              <a:ext uri="{FF2B5EF4-FFF2-40B4-BE49-F238E27FC236}">
                <a16:creationId xmlns:a16="http://schemas.microsoft.com/office/drawing/2014/main" id="{6F3C570D-251A-B340-97D9-5C634D80AB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63731" y="3946918"/>
            <a:ext cx="50800" cy="109537"/>
          </a:xfrm>
          <a:prstGeom prst="lightningBolt">
            <a:avLst/>
          </a:prstGeom>
          <a:solidFill>
            <a:srgbClr val="FF9C00"/>
          </a:solidFill>
          <a:ln>
            <a:solidFill>
              <a:srgbClr val="FF9102"/>
            </a:solidFill>
          </a:ln>
        </p:spPr>
        <p:txBody>
          <a:bodyPr wrap="none" lIns="82945" tIns="41473" rIns="82945" bIns="41473" anchor="ctr"/>
          <a:lstStyle/>
          <a:p>
            <a:endParaRPr lang="sv-SE">
              <a:latin typeface="Calibri" pitchFamily="34" charset="0"/>
            </a:endParaRPr>
          </a:p>
        </p:txBody>
      </p:sp>
      <p:sp>
        <p:nvSpPr>
          <p:cNvPr id="21" name="AutoShape 1044">
            <a:extLst>
              <a:ext uri="{FF2B5EF4-FFF2-40B4-BE49-F238E27FC236}">
                <a16:creationId xmlns:a16="http://schemas.microsoft.com/office/drawing/2014/main" id="{3154B5DB-B07C-1C4B-9A3D-4A48555937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16131" y="3943743"/>
            <a:ext cx="50800" cy="109537"/>
          </a:xfrm>
          <a:prstGeom prst="lightningBolt">
            <a:avLst/>
          </a:prstGeom>
          <a:solidFill>
            <a:srgbClr val="FF9C00"/>
          </a:solidFill>
          <a:ln>
            <a:solidFill>
              <a:srgbClr val="FF9102"/>
            </a:solidFill>
          </a:ln>
        </p:spPr>
        <p:txBody>
          <a:bodyPr wrap="none" lIns="82945" tIns="41473" rIns="82945" bIns="41473" anchor="ctr"/>
          <a:lstStyle/>
          <a:p>
            <a:endParaRPr lang="sv-SE">
              <a:latin typeface="Calibri" pitchFamily="34" charset="0"/>
            </a:endParaRPr>
          </a:p>
        </p:txBody>
      </p:sp>
      <p:sp>
        <p:nvSpPr>
          <p:cNvPr id="22" name="AutoShape 1045">
            <a:extLst>
              <a:ext uri="{FF2B5EF4-FFF2-40B4-BE49-F238E27FC236}">
                <a16:creationId xmlns:a16="http://schemas.microsoft.com/office/drawing/2014/main" id="{62C9DE30-59D2-544E-9657-D597CCF83A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68531" y="3915168"/>
            <a:ext cx="50800" cy="109537"/>
          </a:xfrm>
          <a:prstGeom prst="lightningBolt">
            <a:avLst/>
          </a:prstGeom>
          <a:solidFill>
            <a:srgbClr val="FF9C00"/>
          </a:solidFill>
          <a:ln>
            <a:solidFill>
              <a:srgbClr val="FF9102"/>
            </a:solidFill>
          </a:ln>
        </p:spPr>
        <p:txBody>
          <a:bodyPr wrap="none" lIns="82945" tIns="41473" rIns="82945" bIns="41473" anchor="ctr"/>
          <a:lstStyle/>
          <a:p>
            <a:endParaRPr lang="sv-SE">
              <a:latin typeface="Calibri" pitchFamily="34" charset="0"/>
            </a:endParaRPr>
          </a:p>
        </p:txBody>
      </p:sp>
      <p:sp>
        <p:nvSpPr>
          <p:cNvPr id="23" name="AutoShape 1046">
            <a:extLst>
              <a:ext uri="{FF2B5EF4-FFF2-40B4-BE49-F238E27FC236}">
                <a16:creationId xmlns:a16="http://schemas.microsoft.com/office/drawing/2014/main" id="{64A8D58A-3C9D-7B41-9AAC-4AA399ADC5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20931" y="3943743"/>
            <a:ext cx="50800" cy="109537"/>
          </a:xfrm>
          <a:prstGeom prst="lightningBolt">
            <a:avLst/>
          </a:prstGeom>
          <a:solidFill>
            <a:srgbClr val="FF9C00"/>
          </a:solidFill>
          <a:ln>
            <a:solidFill>
              <a:srgbClr val="FF9102"/>
            </a:solidFill>
          </a:ln>
        </p:spPr>
        <p:txBody>
          <a:bodyPr wrap="none" lIns="82945" tIns="41473" rIns="82945" bIns="41473" anchor="ctr"/>
          <a:lstStyle/>
          <a:p>
            <a:endParaRPr lang="sv-SE">
              <a:latin typeface="Calibri" pitchFamily="34" charset="0"/>
            </a:endParaRPr>
          </a:p>
        </p:txBody>
      </p:sp>
      <p:sp>
        <p:nvSpPr>
          <p:cNvPr id="24" name="AutoShape 1047">
            <a:extLst>
              <a:ext uri="{FF2B5EF4-FFF2-40B4-BE49-F238E27FC236}">
                <a16:creationId xmlns:a16="http://schemas.microsoft.com/office/drawing/2014/main" id="{A7807E55-C7F6-724F-85C1-9708222299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73331" y="3908818"/>
            <a:ext cx="50800" cy="109537"/>
          </a:xfrm>
          <a:prstGeom prst="lightningBolt">
            <a:avLst/>
          </a:prstGeom>
          <a:solidFill>
            <a:srgbClr val="FF9C00"/>
          </a:solidFill>
          <a:ln>
            <a:solidFill>
              <a:srgbClr val="FF9102"/>
            </a:solidFill>
          </a:ln>
        </p:spPr>
        <p:txBody>
          <a:bodyPr wrap="none" lIns="82945" tIns="41473" rIns="82945" bIns="41473" anchor="ctr"/>
          <a:lstStyle/>
          <a:p>
            <a:endParaRPr lang="sv-SE">
              <a:latin typeface="Calibri" pitchFamily="34" charset="0"/>
            </a:endParaRPr>
          </a:p>
        </p:txBody>
      </p:sp>
      <p:sp>
        <p:nvSpPr>
          <p:cNvPr id="25" name="AutoShape 1048">
            <a:extLst>
              <a:ext uri="{FF2B5EF4-FFF2-40B4-BE49-F238E27FC236}">
                <a16:creationId xmlns:a16="http://schemas.microsoft.com/office/drawing/2014/main" id="{1A8037D1-2ED9-BD45-BAF9-0EB6C5FFF6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25731" y="3943743"/>
            <a:ext cx="50800" cy="109537"/>
          </a:xfrm>
          <a:prstGeom prst="lightningBolt">
            <a:avLst/>
          </a:prstGeom>
          <a:solidFill>
            <a:srgbClr val="FF9C00"/>
          </a:solidFill>
          <a:ln>
            <a:solidFill>
              <a:srgbClr val="FF9102"/>
            </a:solidFill>
          </a:ln>
        </p:spPr>
        <p:txBody>
          <a:bodyPr wrap="none" lIns="82945" tIns="41473" rIns="82945" bIns="41473" anchor="ctr"/>
          <a:lstStyle/>
          <a:p>
            <a:endParaRPr lang="sv-SE">
              <a:latin typeface="Calibri" pitchFamily="34" charset="0"/>
            </a:endParaRPr>
          </a:p>
        </p:txBody>
      </p:sp>
      <p:sp>
        <p:nvSpPr>
          <p:cNvPr id="26" name="AutoShape 1049">
            <a:extLst>
              <a:ext uri="{FF2B5EF4-FFF2-40B4-BE49-F238E27FC236}">
                <a16:creationId xmlns:a16="http://schemas.microsoft.com/office/drawing/2014/main" id="{3E6CBA64-AE48-3946-89C3-429F2EDA8B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43206" y="3927868"/>
            <a:ext cx="50800" cy="109537"/>
          </a:xfrm>
          <a:prstGeom prst="lightningBolt">
            <a:avLst/>
          </a:prstGeom>
          <a:solidFill>
            <a:srgbClr val="FF9C00"/>
          </a:solidFill>
          <a:ln>
            <a:solidFill>
              <a:srgbClr val="FF9102"/>
            </a:solidFill>
          </a:ln>
        </p:spPr>
        <p:txBody>
          <a:bodyPr wrap="none" lIns="82945" tIns="41473" rIns="82945" bIns="41473" anchor="ctr"/>
          <a:lstStyle/>
          <a:p>
            <a:endParaRPr lang="sv-SE">
              <a:latin typeface="Calibri" pitchFamily="34" charset="0"/>
            </a:endParaRPr>
          </a:p>
        </p:txBody>
      </p:sp>
      <p:sp>
        <p:nvSpPr>
          <p:cNvPr id="27" name="AutoShape 1050">
            <a:extLst>
              <a:ext uri="{FF2B5EF4-FFF2-40B4-BE49-F238E27FC236}">
                <a16:creationId xmlns:a16="http://schemas.microsoft.com/office/drawing/2014/main" id="{9EE5810E-D4FE-554D-86DA-E91295AEBF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36881" y="3938980"/>
            <a:ext cx="50800" cy="109538"/>
          </a:xfrm>
          <a:prstGeom prst="lightningBolt">
            <a:avLst/>
          </a:prstGeom>
          <a:solidFill>
            <a:srgbClr val="FF9C00"/>
          </a:solidFill>
          <a:ln>
            <a:solidFill>
              <a:srgbClr val="FF9102"/>
            </a:solidFill>
          </a:ln>
        </p:spPr>
        <p:txBody>
          <a:bodyPr wrap="none" lIns="82945" tIns="41473" rIns="82945" bIns="41473" anchor="ctr"/>
          <a:lstStyle/>
          <a:p>
            <a:endParaRPr lang="sv-SE">
              <a:latin typeface="Calibri" pitchFamily="34" charset="0"/>
            </a:endParaRPr>
          </a:p>
        </p:txBody>
      </p:sp>
      <p:sp>
        <p:nvSpPr>
          <p:cNvPr id="28" name="AutoShape 1051">
            <a:extLst>
              <a:ext uri="{FF2B5EF4-FFF2-40B4-BE49-F238E27FC236}">
                <a16:creationId xmlns:a16="http://schemas.microsoft.com/office/drawing/2014/main" id="{D7A58DDE-0860-6B40-86C7-DB73E95B4E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89281" y="3948505"/>
            <a:ext cx="50800" cy="109538"/>
          </a:xfrm>
          <a:prstGeom prst="lightningBolt">
            <a:avLst/>
          </a:prstGeom>
          <a:solidFill>
            <a:srgbClr val="FF9C00"/>
          </a:solidFill>
          <a:ln>
            <a:solidFill>
              <a:srgbClr val="FF9102"/>
            </a:solidFill>
          </a:ln>
        </p:spPr>
        <p:txBody>
          <a:bodyPr wrap="none" lIns="82945" tIns="41473" rIns="82945" bIns="41473" anchor="ctr"/>
          <a:lstStyle/>
          <a:p>
            <a:endParaRPr lang="sv-SE">
              <a:latin typeface="Calibri" pitchFamily="34" charset="0"/>
            </a:endParaRPr>
          </a:p>
        </p:txBody>
      </p:sp>
      <p:sp>
        <p:nvSpPr>
          <p:cNvPr id="29" name="AutoShape 1052">
            <a:extLst>
              <a:ext uri="{FF2B5EF4-FFF2-40B4-BE49-F238E27FC236}">
                <a16:creationId xmlns:a16="http://schemas.microsoft.com/office/drawing/2014/main" id="{BFB519CB-EBFD-7F44-9186-733B6C51C0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06756" y="3958030"/>
            <a:ext cx="50800" cy="109538"/>
          </a:xfrm>
          <a:prstGeom prst="lightningBolt">
            <a:avLst/>
          </a:prstGeom>
          <a:solidFill>
            <a:srgbClr val="FF9C00"/>
          </a:solidFill>
          <a:ln>
            <a:solidFill>
              <a:srgbClr val="FF9102"/>
            </a:solidFill>
          </a:ln>
        </p:spPr>
        <p:txBody>
          <a:bodyPr wrap="none" lIns="82945" tIns="41473" rIns="82945" bIns="41473" anchor="ctr"/>
          <a:lstStyle/>
          <a:p>
            <a:endParaRPr lang="sv-SE">
              <a:latin typeface="Calibri" pitchFamily="34" charset="0"/>
            </a:endParaRPr>
          </a:p>
        </p:txBody>
      </p:sp>
      <p:sp>
        <p:nvSpPr>
          <p:cNvPr id="30" name="AutoShape 1053">
            <a:extLst>
              <a:ext uri="{FF2B5EF4-FFF2-40B4-BE49-F238E27FC236}">
                <a16:creationId xmlns:a16="http://schemas.microsoft.com/office/drawing/2014/main" id="{D06729C1-17EB-7446-92CC-E413FA0640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55568" y="3956443"/>
            <a:ext cx="50800" cy="109537"/>
          </a:xfrm>
          <a:prstGeom prst="lightningBolt">
            <a:avLst/>
          </a:prstGeom>
          <a:solidFill>
            <a:srgbClr val="FF9C00"/>
          </a:solidFill>
          <a:ln>
            <a:solidFill>
              <a:srgbClr val="FF9102"/>
            </a:solidFill>
          </a:ln>
        </p:spPr>
        <p:txBody>
          <a:bodyPr wrap="none" lIns="82945" tIns="41473" rIns="82945" bIns="41473" anchor="ctr"/>
          <a:lstStyle/>
          <a:p>
            <a:endParaRPr lang="sv-SE">
              <a:latin typeface="Calibri" pitchFamily="34" charset="0"/>
            </a:endParaRPr>
          </a:p>
        </p:txBody>
      </p:sp>
      <p:sp>
        <p:nvSpPr>
          <p:cNvPr id="31" name="AutoShape 1054">
            <a:extLst>
              <a:ext uri="{FF2B5EF4-FFF2-40B4-BE49-F238E27FC236}">
                <a16:creationId xmlns:a16="http://schemas.microsoft.com/office/drawing/2014/main" id="{0937388C-AB2A-2B4B-96F6-01AF6EE175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07968" y="3937393"/>
            <a:ext cx="50800" cy="109537"/>
          </a:xfrm>
          <a:prstGeom prst="lightningBolt">
            <a:avLst/>
          </a:prstGeom>
          <a:solidFill>
            <a:srgbClr val="FF9C00"/>
          </a:solidFill>
          <a:ln>
            <a:solidFill>
              <a:srgbClr val="FF9102"/>
            </a:solidFill>
          </a:ln>
        </p:spPr>
        <p:txBody>
          <a:bodyPr wrap="none" lIns="82945" tIns="41473" rIns="82945" bIns="41473" anchor="ctr"/>
          <a:lstStyle/>
          <a:p>
            <a:endParaRPr lang="sv-SE">
              <a:latin typeface="Calibri" pitchFamily="34" charset="0"/>
            </a:endParaRPr>
          </a:p>
        </p:txBody>
      </p:sp>
      <p:sp>
        <p:nvSpPr>
          <p:cNvPr id="32" name="AutoShape 1055">
            <a:extLst>
              <a:ext uri="{FF2B5EF4-FFF2-40B4-BE49-F238E27FC236}">
                <a16:creationId xmlns:a16="http://schemas.microsoft.com/office/drawing/2014/main" id="{36410FE2-D0DE-A64D-B640-997F6171B3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60368" y="3956443"/>
            <a:ext cx="50800" cy="109537"/>
          </a:xfrm>
          <a:prstGeom prst="lightningBolt">
            <a:avLst/>
          </a:prstGeom>
          <a:solidFill>
            <a:srgbClr val="FF9C00"/>
          </a:solidFill>
          <a:ln>
            <a:solidFill>
              <a:srgbClr val="FF9102"/>
            </a:solidFill>
          </a:ln>
        </p:spPr>
        <p:txBody>
          <a:bodyPr wrap="none" lIns="82945" tIns="41473" rIns="82945" bIns="41473" anchor="ctr"/>
          <a:lstStyle/>
          <a:p>
            <a:endParaRPr lang="sv-SE">
              <a:latin typeface="Calibri" pitchFamily="34" charset="0"/>
            </a:endParaRPr>
          </a:p>
        </p:txBody>
      </p:sp>
      <p:sp>
        <p:nvSpPr>
          <p:cNvPr id="33" name="AutoShape 1056">
            <a:extLst>
              <a:ext uri="{FF2B5EF4-FFF2-40B4-BE49-F238E27FC236}">
                <a16:creationId xmlns:a16="http://schemas.microsoft.com/office/drawing/2014/main" id="{F0062E6C-83AE-2E49-966F-A959DB8FC5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12768" y="3937393"/>
            <a:ext cx="50800" cy="109537"/>
          </a:xfrm>
          <a:prstGeom prst="lightningBolt">
            <a:avLst/>
          </a:prstGeom>
          <a:solidFill>
            <a:srgbClr val="FF9C00"/>
          </a:solidFill>
          <a:ln>
            <a:solidFill>
              <a:srgbClr val="FF9102"/>
            </a:solidFill>
          </a:ln>
        </p:spPr>
        <p:txBody>
          <a:bodyPr wrap="none" lIns="82945" tIns="41473" rIns="82945" bIns="41473" anchor="ctr"/>
          <a:lstStyle/>
          <a:p>
            <a:endParaRPr lang="sv-SE">
              <a:latin typeface="Calibri" pitchFamily="34" charset="0"/>
            </a:endParaRPr>
          </a:p>
        </p:txBody>
      </p:sp>
      <p:sp>
        <p:nvSpPr>
          <p:cNvPr id="34" name="AutoShape 1057">
            <a:extLst>
              <a:ext uri="{FF2B5EF4-FFF2-40B4-BE49-F238E27FC236}">
                <a16:creationId xmlns:a16="http://schemas.microsoft.com/office/drawing/2014/main" id="{73D44BD6-2B79-8048-AD36-8D7FA52D72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65168" y="3950093"/>
            <a:ext cx="50800" cy="109537"/>
          </a:xfrm>
          <a:prstGeom prst="lightningBolt">
            <a:avLst/>
          </a:prstGeom>
          <a:solidFill>
            <a:srgbClr val="FF9C00"/>
          </a:solidFill>
          <a:ln>
            <a:solidFill>
              <a:srgbClr val="FF9102"/>
            </a:solidFill>
          </a:ln>
        </p:spPr>
        <p:txBody>
          <a:bodyPr wrap="none" lIns="82945" tIns="41473" rIns="82945" bIns="41473" anchor="ctr"/>
          <a:lstStyle/>
          <a:p>
            <a:endParaRPr lang="sv-SE">
              <a:latin typeface="Calibri" pitchFamily="34" charset="0"/>
            </a:endParaRPr>
          </a:p>
        </p:txBody>
      </p:sp>
      <p:sp>
        <p:nvSpPr>
          <p:cNvPr id="35" name="Rectangle 1058">
            <a:extLst>
              <a:ext uri="{FF2B5EF4-FFF2-40B4-BE49-F238E27FC236}">
                <a16:creationId xmlns:a16="http://schemas.microsoft.com/office/drawing/2014/main" id="{FA5342DF-D6CC-4945-B377-D63000101E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4768" y="3616718"/>
            <a:ext cx="3424238" cy="366712"/>
          </a:xfrm>
          <a:prstGeom prst="rect">
            <a:avLst/>
          </a:prstGeom>
          <a:solidFill>
            <a:srgbClr val="FF9C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2945" tIns="41473" rIns="82945" bIns="41473" anchor="ctr"/>
          <a:lstStyle/>
          <a:p>
            <a:endParaRPr lang="sv-SE">
              <a:latin typeface="Calibri" pitchFamily="34" charset="0"/>
            </a:endParaRPr>
          </a:p>
        </p:txBody>
      </p:sp>
      <p:sp>
        <p:nvSpPr>
          <p:cNvPr id="36" name="Rectangle 1059">
            <a:extLst>
              <a:ext uri="{FF2B5EF4-FFF2-40B4-BE49-F238E27FC236}">
                <a16:creationId xmlns:a16="http://schemas.microsoft.com/office/drawing/2014/main" id="{31CE7013-735F-1147-BAF8-1D8091AB15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7943" y="3256355"/>
            <a:ext cx="3424238" cy="366713"/>
          </a:xfrm>
          <a:prstGeom prst="rect">
            <a:avLst/>
          </a:prstGeom>
          <a:solidFill>
            <a:srgbClr val="E87A00"/>
          </a:solidFill>
          <a:ln>
            <a:noFill/>
          </a:ln>
        </p:spPr>
        <p:txBody>
          <a:bodyPr wrap="none" lIns="82945" tIns="41473" rIns="82945" bIns="41473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37" name="Rectangle 1060">
            <a:extLst>
              <a:ext uri="{FF2B5EF4-FFF2-40B4-BE49-F238E27FC236}">
                <a16:creationId xmlns:a16="http://schemas.microsoft.com/office/drawing/2014/main" id="{2E6B90E2-2E46-0841-B81D-AD9A05A6D73D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4437624" y="4144562"/>
            <a:ext cx="2143125" cy="366712"/>
          </a:xfrm>
          <a:prstGeom prst="rect">
            <a:avLst/>
          </a:prstGeom>
          <a:solidFill>
            <a:srgbClr val="E87A00"/>
          </a:solidFill>
          <a:ln>
            <a:noFill/>
          </a:ln>
        </p:spPr>
        <p:txBody>
          <a:bodyPr wrap="none" lIns="82945" tIns="41473" rIns="82945" bIns="41473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38" name="Rectangle 1061">
            <a:extLst>
              <a:ext uri="{FF2B5EF4-FFF2-40B4-BE49-F238E27FC236}">
                <a16:creationId xmlns:a16="http://schemas.microsoft.com/office/drawing/2014/main" id="{EE3CC6EB-9EDA-4F4A-B010-EA3ADBDB122D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5655237" y="4331887"/>
            <a:ext cx="1860550" cy="366712"/>
          </a:xfrm>
          <a:prstGeom prst="rect">
            <a:avLst/>
          </a:prstGeom>
          <a:solidFill>
            <a:srgbClr val="E87A00"/>
          </a:solidFill>
          <a:ln>
            <a:noFill/>
          </a:ln>
        </p:spPr>
        <p:txBody>
          <a:bodyPr wrap="none" lIns="82945" tIns="41473" rIns="82945" bIns="41473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39" name="Rectangle 1062">
            <a:extLst>
              <a:ext uri="{FF2B5EF4-FFF2-40B4-BE49-F238E27FC236}">
                <a16:creationId xmlns:a16="http://schemas.microsoft.com/office/drawing/2014/main" id="{80679A58-7DCF-BC44-AE54-310A8BF522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97443" y="3931043"/>
            <a:ext cx="3424238" cy="42862"/>
          </a:xfrm>
          <a:prstGeom prst="rect">
            <a:avLst/>
          </a:prstGeom>
          <a:solidFill>
            <a:srgbClr val="FF9C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2945" tIns="41473" rIns="82945" bIns="41473" anchor="ctr"/>
          <a:lstStyle/>
          <a:p>
            <a:endParaRPr lang="sv-SE">
              <a:latin typeface="Calibri" pitchFamily="34" charset="0"/>
            </a:endParaRPr>
          </a:p>
        </p:txBody>
      </p:sp>
      <p:sp>
        <p:nvSpPr>
          <p:cNvPr id="40" name="Rectangle 1063">
            <a:extLst>
              <a:ext uri="{FF2B5EF4-FFF2-40B4-BE49-F238E27FC236}">
                <a16:creationId xmlns:a16="http://schemas.microsoft.com/office/drawing/2014/main" id="{61A6E780-0348-CF44-88F4-EB480ECA36F0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6028299" y="4663675"/>
            <a:ext cx="1508125" cy="42862"/>
          </a:xfrm>
          <a:prstGeom prst="rect">
            <a:avLst/>
          </a:prstGeom>
          <a:solidFill>
            <a:srgbClr val="FF9C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2945" tIns="41473" rIns="82945" bIns="41473" anchor="ctr"/>
          <a:lstStyle/>
          <a:p>
            <a:endParaRPr lang="sv-SE">
              <a:latin typeface="Calibri" pitchFamily="34" charset="0"/>
            </a:endParaRPr>
          </a:p>
        </p:txBody>
      </p:sp>
      <p:grpSp>
        <p:nvGrpSpPr>
          <p:cNvPr id="41" name="Group 1064">
            <a:extLst>
              <a:ext uri="{FF2B5EF4-FFF2-40B4-BE49-F238E27FC236}">
                <a16:creationId xmlns:a16="http://schemas.microsoft.com/office/drawing/2014/main" id="{7F0F4A17-7893-A540-923C-56232CA2D069}"/>
              </a:ext>
            </a:extLst>
          </p:cNvPr>
          <p:cNvGrpSpPr>
            <a:grpSpLocks/>
          </p:cNvGrpSpPr>
          <p:nvPr/>
        </p:nvGrpSpPr>
        <p:grpSpPr bwMode="auto">
          <a:xfrm>
            <a:off x="3974868" y="4150118"/>
            <a:ext cx="4521200" cy="1873250"/>
            <a:chOff x="1552" y="2968"/>
            <a:chExt cx="2848" cy="1180"/>
          </a:xfrm>
        </p:grpSpPr>
        <p:sp>
          <p:nvSpPr>
            <p:cNvPr id="42" name="Rectangle 1066">
              <a:extLst>
                <a:ext uri="{FF2B5EF4-FFF2-40B4-BE49-F238E27FC236}">
                  <a16:creationId xmlns:a16="http://schemas.microsoft.com/office/drawing/2014/main" id="{68B25CDF-A1F5-484E-862C-4E91443525C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98" y="3915"/>
              <a:ext cx="1000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800">
                  <a:latin typeface="Lato" panose="020F0502020204030203" pitchFamily="34" charset="77"/>
                </a:rPr>
                <a:t>No teeth/tabs</a:t>
              </a:r>
            </a:p>
          </p:txBody>
        </p:sp>
        <p:sp>
          <p:nvSpPr>
            <p:cNvPr id="43" name="Line 1069">
              <a:extLst>
                <a:ext uri="{FF2B5EF4-FFF2-40B4-BE49-F238E27FC236}">
                  <a16:creationId xmlns:a16="http://schemas.microsoft.com/office/drawing/2014/main" id="{407DB657-ABC6-3642-AE53-496CDE4DD60E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1552" y="2968"/>
              <a:ext cx="1328" cy="92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>
                <a:latin typeface="Lato" panose="020F0502020204030203" pitchFamily="34" charset="77"/>
              </a:endParaRPr>
            </a:p>
          </p:txBody>
        </p:sp>
        <p:sp>
          <p:nvSpPr>
            <p:cNvPr id="44" name="Line 1070">
              <a:extLst>
                <a:ext uri="{FF2B5EF4-FFF2-40B4-BE49-F238E27FC236}">
                  <a16:creationId xmlns:a16="http://schemas.microsoft.com/office/drawing/2014/main" id="{F21D7C74-0BBA-4845-B828-79D8DB9657C5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880" y="2968"/>
              <a:ext cx="1520" cy="92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>
                <a:latin typeface="Lato" panose="020F0502020204030203" pitchFamily="34" charset="77"/>
              </a:endParaRPr>
            </a:p>
          </p:txBody>
        </p:sp>
      </p:grpSp>
      <p:grpSp>
        <p:nvGrpSpPr>
          <p:cNvPr id="45" name="Group 61">
            <a:extLst>
              <a:ext uri="{FF2B5EF4-FFF2-40B4-BE49-F238E27FC236}">
                <a16:creationId xmlns:a16="http://schemas.microsoft.com/office/drawing/2014/main" id="{4CA51D14-919C-4F42-A5D3-4F80B94DE584}"/>
              </a:ext>
            </a:extLst>
          </p:cNvPr>
          <p:cNvGrpSpPr>
            <a:grpSpLocks/>
          </p:cNvGrpSpPr>
          <p:nvPr/>
        </p:nvGrpSpPr>
        <p:grpSpPr bwMode="auto">
          <a:xfrm>
            <a:off x="8138041" y="2072080"/>
            <a:ext cx="2111475" cy="1881188"/>
            <a:chOff x="6661379" y="1676400"/>
            <a:chExt cx="2112059" cy="1880394"/>
          </a:xfrm>
        </p:grpSpPr>
        <p:sp>
          <p:nvSpPr>
            <p:cNvPr id="46" name="Text Box 1065">
              <a:extLst>
                <a:ext uri="{FF2B5EF4-FFF2-40B4-BE49-F238E27FC236}">
                  <a16:creationId xmlns:a16="http://schemas.microsoft.com/office/drawing/2014/main" id="{F1507940-8025-A14D-8CCB-07CAF6AD41E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661379" y="1676400"/>
              <a:ext cx="2112059" cy="5845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algn="ctr" eaLnBrk="1" hangingPunct="1"/>
              <a:r>
                <a:rPr lang="en-US" sz="1600" dirty="0">
                  <a:latin typeface="Lato" panose="020F0502020204030203" pitchFamily="34" charset="77"/>
                </a:rPr>
                <a:t>Cuptronic process + </a:t>
              </a:r>
            </a:p>
            <a:p>
              <a:pPr algn="ctr" eaLnBrk="1" hangingPunct="1"/>
              <a:r>
                <a:rPr lang="en-US" sz="1600" dirty="0" err="1">
                  <a:latin typeface="Lato" panose="020F0502020204030203" pitchFamily="34" charset="77"/>
                </a:rPr>
                <a:t>Electroless</a:t>
              </a:r>
              <a:r>
                <a:rPr lang="en-US" sz="1600" dirty="0">
                  <a:latin typeface="Lato" panose="020F0502020204030203" pitchFamily="34" charset="77"/>
                </a:rPr>
                <a:t> 0,2 µm Cu</a:t>
              </a:r>
            </a:p>
          </p:txBody>
        </p:sp>
        <p:cxnSp>
          <p:nvCxnSpPr>
            <p:cNvPr id="47" name="Straight Arrow Connector 46">
              <a:extLst>
                <a:ext uri="{FF2B5EF4-FFF2-40B4-BE49-F238E27FC236}">
                  <a16:creationId xmlns:a16="http://schemas.microsoft.com/office/drawing/2014/main" id="{4D868148-931E-6949-849C-C8FE27E36C19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rot="5400000">
              <a:off x="7036626" y="2921268"/>
              <a:ext cx="1269464" cy="1588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arrow" w="med" len="med"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</p:grpSp>
      <p:grpSp>
        <p:nvGrpSpPr>
          <p:cNvPr id="48" name="Group 59">
            <a:extLst>
              <a:ext uri="{FF2B5EF4-FFF2-40B4-BE49-F238E27FC236}">
                <a16:creationId xmlns:a16="http://schemas.microsoft.com/office/drawing/2014/main" id="{814C6FD6-0940-8843-9332-064F5239CD5E}"/>
              </a:ext>
            </a:extLst>
          </p:cNvPr>
          <p:cNvGrpSpPr>
            <a:grpSpLocks/>
          </p:cNvGrpSpPr>
          <p:nvPr/>
        </p:nvGrpSpPr>
        <p:grpSpPr bwMode="auto">
          <a:xfrm>
            <a:off x="1998431" y="2097480"/>
            <a:ext cx="1922462" cy="1693863"/>
            <a:chOff x="522137" y="1701224"/>
            <a:chExt cx="1923267" cy="1694354"/>
          </a:xfrm>
        </p:grpSpPr>
        <p:sp>
          <p:nvSpPr>
            <p:cNvPr id="49" name="Text Box 1065">
              <a:extLst>
                <a:ext uri="{FF2B5EF4-FFF2-40B4-BE49-F238E27FC236}">
                  <a16:creationId xmlns:a16="http://schemas.microsoft.com/office/drawing/2014/main" id="{9DE230BB-4188-0F48-BFF1-6E3CE1B50D2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22137" y="1701224"/>
              <a:ext cx="1923267" cy="5849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algn="ctr" eaLnBrk="1" hangingPunct="1"/>
              <a:r>
                <a:rPr lang="en-US" sz="1600">
                  <a:latin typeface="Lato" panose="020F0502020204030203" pitchFamily="34" charset="77"/>
                </a:rPr>
                <a:t>Mechanically</a:t>
              </a:r>
            </a:p>
            <a:p>
              <a:pPr algn="ctr" eaLnBrk="1" hangingPunct="1"/>
              <a:r>
                <a:rPr lang="en-US" sz="1600">
                  <a:latin typeface="Lato" panose="020F0502020204030203" pitchFamily="34" charset="77"/>
                </a:rPr>
                <a:t>attached 18 µm Cu</a:t>
              </a:r>
            </a:p>
          </p:txBody>
        </p:sp>
        <p:cxnSp>
          <p:nvCxnSpPr>
            <p:cNvPr id="50" name="Straight Arrow Connector 49">
              <a:extLst>
                <a:ext uri="{FF2B5EF4-FFF2-40B4-BE49-F238E27FC236}">
                  <a16:creationId xmlns:a16="http://schemas.microsoft.com/office/drawing/2014/main" id="{AADD0A60-BC6C-CA4E-9E23-C1D94CE728E5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rot="16200000" flipH="1">
              <a:off x="809666" y="2841380"/>
              <a:ext cx="1108396" cy="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arrow" w="med" len="med"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</p:grp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6D9B9BE5-46AA-1347-BB92-A0CD474EA75F}"/>
              </a:ext>
            </a:extLst>
          </p:cNvPr>
          <p:cNvCxnSpPr>
            <a:cxnSpLocks noChangeShapeType="1"/>
          </p:cNvCxnSpPr>
          <p:nvPr/>
        </p:nvCxnSpPr>
        <p:spPr bwMode="auto">
          <a:xfrm rot="16200000" flipH="1">
            <a:off x="5960830" y="2805506"/>
            <a:ext cx="1109663" cy="862012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grpSp>
        <p:nvGrpSpPr>
          <p:cNvPr id="52" name="Group 53">
            <a:extLst>
              <a:ext uri="{FF2B5EF4-FFF2-40B4-BE49-F238E27FC236}">
                <a16:creationId xmlns:a16="http://schemas.microsoft.com/office/drawing/2014/main" id="{DF0EE570-72F1-4446-91B6-B04AC6C8293F}"/>
              </a:ext>
            </a:extLst>
          </p:cNvPr>
          <p:cNvGrpSpPr>
            <a:grpSpLocks/>
          </p:cNvGrpSpPr>
          <p:nvPr/>
        </p:nvGrpSpPr>
        <p:grpSpPr bwMode="auto">
          <a:xfrm>
            <a:off x="5263918" y="2191143"/>
            <a:ext cx="1701800" cy="1306512"/>
            <a:chOff x="3787775" y="1795463"/>
            <a:chExt cx="1701800" cy="1306512"/>
          </a:xfrm>
        </p:grpSpPr>
        <p:sp>
          <p:nvSpPr>
            <p:cNvPr id="53" name="Text Box 1065">
              <a:extLst>
                <a:ext uri="{FF2B5EF4-FFF2-40B4-BE49-F238E27FC236}">
                  <a16:creationId xmlns:a16="http://schemas.microsoft.com/office/drawing/2014/main" id="{8C28B3EE-6A58-9D4B-9429-48C8BA37EB5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787775" y="1795463"/>
              <a:ext cx="1701800" cy="3384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algn="ctr" eaLnBrk="1" hangingPunct="1"/>
              <a:r>
                <a:rPr lang="en-US" sz="1600">
                  <a:latin typeface="Lato" panose="020F0502020204030203" pitchFamily="34" charset="77"/>
                </a:rPr>
                <a:t>Electroplated Cu</a:t>
              </a:r>
            </a:p>
          </p:txBody>
        </p:sp>
        <p:cxnSp>
          <p:nvCxnSpPr>
            <p:cNvPr id="54" name="Straight Arrow Connector 53">
              <a:extLst>
                <a:ext uri="{FF2B5EF4-FFF2-40B4-BE49-F238E27FC236}">
                  <a16:creationId xmlns:a16="http://schemas.microsoft.com/office/drawing/2014/main" id="{D0DF61AD-B23A-BC47-9D17-D1E54E71A403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rot="5400000">
              <a:off x="3880644" y="2375694"/>
              <a:ext cx="815975" cy="636587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arrow" w="med" len="med"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</p:grpSp>
      <p:sp>
        <p:nvSpPr>
          <p:cNvPr id="55" name="Text Box 77">
            <a:extLst>
              <a:ext uri="{FF2B5EF4-FFF2-40B4-BE49-F238E27FC236}">
                <a16:creationId xmlns:a16="http://schemas.microsoft.com/office/drawing/2014/main" id="{FB937B0D-5251-924B-A434-6696BC1B82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59137" y="1307686"/>
            <a:ext cx="3104781" cy="451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81639" tIns="40820" rIns="81639" bIns="40820" anchor="ctr">
            <a:spAutoFit/>
          </a:bodyPr>
          <a:lstStyle>
            <a:lvl1pPr eaLnBrk="0" hangingPunct="0"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hangingPunct="1"/>
            <a:r>
              <a:rPr lang="en-GB" b="1">
                <a:solidFill>
                  <a:srgbClr val="000000"/>
                </a:solidFill>
                <a:latin typeface="Lato Semibold" panose="020F0502020204030203" pitchFamily="34" charset="77"/>
              </a:rPr>
              <a:t>Conventional process</a:t>
            </a:r>
          </a:p>
        </p:txBody>
      </p:sp>
      <p:sp>
        <p:nvSpPr>
          <p:cNvPr id="56" name="Text Box 78">
            <a:extLst>
              <a:ext uri="{FF2B5EF4-FFF2-40B4-BE49-F238E27FC236}">
                <a16:creationId xmlns:a16="http://schemas.microsoft.com/office/drawing/2014/main" id="{8B5AB329-75E2-A246-9920-ABC416FADE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65718" y="1307686"/>
            <a:ext cx="2636704" cy="451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81639" tIns="40820" rIns="81639" bIns="40820" anchor="ctr">
            <a:spAutoFit/>
          </a:bodyPr>
          <a:lstStyle>
            <a:lvl1pPr eaLnBrk="0" hangingPunct="0"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hangingPunct="1"/>
            <a:r>
              <a:rPr lang="en-GB" b="1" dirty="0">
                <a:solidFill>
                  <a:srgbClr val="000000"/>
                </a:solidFill>
                <a:latin typeface="Lato Semibold" panose="020F0502020204030203" pitchFamily="34" charset="77"/>
              </a:rPr>
              <a:t>Cuptronic process</a:t>
            </a:r>
          </a:p>
        </p:txBody>
      </p:sp>
    </p:spTree>
    <p:extLst>
      <p:ext uri="{BB962C8B-B14F-4D97-AF65-F5344CB8AC3E}">
        <p14:creationId xmlns:p14="http://schemas.microsoft.com/office/powerpoint/2010/main" val="70034467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3012F6-B96D-3A4E-852F-B3F81C1667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CBM in </a:t>
            </a:r>
            <a:r>
              <a:rPr lang="sv-SE" dirty="0" err="1"/>
              <a:t>surface</a:t>
            </a:r>
            <a:r>
              <a:rPr lang="sv-SE" dirty="0"/>
              <a:t> and </a:t>
            </a:r>
            <a:r>
              <a:rPr lang="sv-SE" dirty="0" err="1"/>
              <a:t>holes</a:t>
            </a:r>
            <a:endParaRPr lang="en-S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631EB86-ADB4-4748-AA31-952EAB12DB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Copyright Cuptronic Technology AB 2021. All rights reserved.</a:t>
            </a:r>
            <a:endParaRPr lang="en-S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D8E130F-1112-174A-B512-A7DEA3BF1F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0066-6F48-5A42-B592-F11F9179712D}" type="slidenum">
              <a:rPr lang="en-SE" smtClean="0"/>
              <a:pPr/>
              <a:t>15</a:t>
            </a:fld>
            <a:endParaRPr lang="en-SE" sz="1200" dirty="0">
              <a:latin typeface="Lato Semibold" panose="020F0502020204030203" pitchFamily="34" charset="77"/>
            </a:endParaRPr>
          </a:p>
        </p:txBody>
      </p:sp>
      <p:pic>
        <p:nvPicPr>
          <p:cNvPr id="57" name="Picture 1">
            <a:extLst>
              <a:ext uri="{FF2B5EF4-FFF2-40B4-BE49-F238E27FC236}">
                <a16:creationId xmlns:a16="http://schemas.microsoft.com/office/drawing/2014/main" id="{7B29DB04-6E8B-3B40-90F6-EF00349E597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372" b="4668"/>
          <a:stretch/>
        </p:blipFill>
        <p:spPr bwMode="auto">
          <a:xfrm>
            <a:off x="3429000" y="1481736"/>
            <a:ext cx="5334000" cy="3894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58" name="Text Box 3">
            <a:extLst>
              <a:ext uri="{FF2B5EF4-FFF2-40B4-BE49-F238E27FC236}">
                <a16:creationId xmlns:a16="http://schemas.microsoft.com/office/drawing/2014/main" id="{EEAFF7ED-45F2-934E-9432-9ED66743CF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22402" y="5532036"/>
            <a:ext cx="3547195" cy="347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45000" rIns="90000" bIns="45000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hangingPunct="1">
              <a:lnSpc>
                <a:spcPct val="81000"/>
              </a:lnSpc>
            </a:pPr>
            <a:r>
              <a:rPr lang="en-GB" sz="1600" dirty="0">
                <a:solidFill>
                  <a:srgbClr val="000000"/>
                </a:solidFill>
                <a:latin typeface="Lato" panose="020F0502020204030203" pitchFamily="34" charset="77"/>
              </a:rPr>
              <a:t>Rogers substrate after solder chock</a:t>
            </a:r>
          </a:p>
        </p:txBody>
      </p:sp>
    </p:spTree>
    <p:extLst>
      <p:ext uri="{BB962C8B-B14F-4D97-AF65-F5344CB8AC3E}">
        <p14:creationId xmlns:p14="http://schemas.microsoft.com/office/powerpoint/2010/main" val="331167826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3012F6-B96D-3A4E-852F-B3F81C1667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CBM in inter </a:t>
            </a:r>
            <a:r>
              <a:rPr lang="sv-SE" dirty="0" err="1"/>
              <a:t>layer</a:t>
            </a:r>
            <a:r>
              <a:rPr lang="sv-SE" dirty="0"/>
              <a:t> </a:t>
            </a:r>
            <a:r>
              <a:rPr lang="sv-SE" dirty="0" err="1"/>
              <a:t>connection</a:t>
            </a:r>
            <a:endParaRPr lang="en-S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631EB86-ADB4-4748-AA31-952EAB12DB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Copyright Cuptronic Technology AB 2021. All rights reserved.</a:t>
            </a:r>
            <a:endParaRPr lang="en-S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D8E130F-1112-174A-B512-A7DEA3BF1F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0066-6F48-5A42-B592-F11F9179712D}" type="slidenum">
              <a:rPr lang="en-SE" smtClean="0"/>
              <a:pPr/>
              <a:t>16</a:t>
            </a:fld>
            <a:endParaRPr lang="en-SE" sz="1200" dirty="0">
              <a:latin typeface="Lato Semibold" panose="020F0502020204030203" pitchFamily="34" charset="77"/>
            </a:endParaRPr>
          </a:p>
        </p:txBody>
      </p:sp>
      <p:sp>
        <p:nvSpPr>
          <p:cNvPr id="58" name="Text Box 3">
            <a:extLst>
              <a:ext uri="{FF2B5EF4-FFF2-40B4-BE49-F238E27FC236}">
                <a16:creationId xmlns:a16="http://schemas.microsoft.com/office/drawing/2014/main" id="{EEAFF7ED-45F2-934E-9432-9ED66743CF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22402" y="5532036"/>
            <a:ext cx="3547195" cy="347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45000" rIns="90000" bIns="45000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hangingPunct="1">
              <a:lnSpc>
                <a:spcPct val="81000"/>
              </a:lnSpc>
            </a:pPr>
            <a:r>
              <a:rPr lang="en-GB" sz="1600" dirty="0">
                <a:solidFill>
                  <a:srgbClr val="000000"/>
                </a:solidFill>
                <a:latin typeface="Lato" panose="020F0502020204030203" pitchFamily="34" charset="77"/>
              </a:rPr>
              <a:t>Rogers substrate after solder chock</a:t>
            </a:r>
          </a:p>
        </p:txBody>
      </p:sp>
      <p:pic>
        <p:nvPicPr>
          <p:cNvPr id="9" name="Bildobjekt 8" descr="En bild som visar text, inomhus, tegelsten, byggmaterial&#10;&#10;Automatiskt genererad beskrivning">
            <a:extLst>
              <a:ext uri="{FF2B5EF4-FFF2-40B4-BE49-F238E27FC236}">
                <a16:creationId xmlns:a16="http://schemas.microsoft.com/office/drawing/2014/main" id="{A56DE1FD-B007-B949-BABF-A7A773D493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93168" y="1481737"/>
            <a:ext cx="5185611" cy="3911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272760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CE045B-FFF3-594F-8929-387C427645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v-SE" dirty="0"/>
              <a:t>Full </a:t>
            </a:r>
            <a:r>
              <a:rPr lang="sv-SE" dirty="0" err="1"/>
              <a:t>Additive</a:t>
            </a:r>
            <a:r>
              <a:rPr lang="sv-SE" dirty="0"/>
              <a:t> 3D </a:t>
            </a:r>
            <a:r>
              <a:rPr lang="sv-SE" dirty="0" err="1"/>
              <a:t>with</a:t>
            </a:r>
            <a:r>
              <a:rPr lang="sv-SE" dirty="0"/>
              <a:t> Laser - </a:t>
            </a:r>
            <a:r>
              <a:rPr lang="sv-SE" dirty="0" err="1"/>
              <a:t>Solder</a:t>
            </a:r>
            <a:br>
              <a:rPr lang="sv-SE" dirty="0"/>
            </a:br>
            <a:endParaRPr lang="sv-SE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AFE25E8-16F9-B24D-B43D-FFCF8EFBE0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Copyright Cuptronic Technology AB 2021. All rights reserved.</a:t>
            </a:r>
            <a:endParaRPr lang="en-S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55A071F-8E89-F144-AC74-5548825B29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0066-6F48-5A42-B592-F11F9179712D}" type="slidenum">
              <a:rPr lang="en-SE" smtClean="0"/>
              <a:pPr/>
              <a:t>17</a:t>
            </a:fld>
            <a:endParaRPr lang="en-SE" sz="1200" dirty="0">
              <a:latin typeface="Lato Semibold" panose="020F0502020204030203" pitchFamily="34" charset="77"/>
            </a:endParaRPr>
          </a:p>
        </p:txBody>
      </p:sp>
      <p:sp>
        <p:nvSpPr>
          <p:cNvPr id="6" name="Text Box 4">
            <a:extLst>
              <a:ext uri="{FF2B5EF4-FFF2-40B4-BE49-F238E27FC236}">
                <a16:creationId xmlns:a16="http://schemas.microsoft.com/office/drawing/2014/main" id="{DF7B6699-0020-6F44-82CB-8E1723F7E1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96630" y="5868379"/>
            <a:ext cx="2168525" cy="35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lnSpc>
                <a:spcPct val="94000"/>
              </a:lnSpc>
            </a:pPr>
            <a:r>
              <a:rPr lang="en-US" sz="1800" b="1" dirty="0">
                <a:solidFill>
                  <a:srgbClr val="000000"/>
                </a:solidFill>
              </a:rPr>
              <a:t>Soldering on PA-6</a:t>
            </a:r>
          </a:p>
        </p:txBody>
      </p:sp>
      <p:pic>
        <p:nvPicPr>
          <p:cNvPr id="7" name="Picture 1" descr="Laird bild med penna.jpg">
            <a:extLst>
              <a:ext uri="{FF2B5EF4-FFF2-40B4-BE49-F238E27FC236}">
                <a16:creationId xmlns:a16="http://schemas.microsoft.com/office/drawing/2014/main" id="{2B5CD5CF-995A-284C-8F2E-E3D4E90A86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19309" y="1059732"/>
            <a:ext cx="5923169" cy="47385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1">
            <a:extLst>
              <a:ext uri="{FF2B5EF4-FFF2-40B4-BE49-F238E27FC236}">
                <a16:creationId xmlns:a16="http://schemas.microsoft.com/office/drawing/2014/main" id="{CCB97FCC-3B65-4E42-BB1C-C01B809810F6}"/>
              </a:ext>
            </a:extLst>
          </p:cNvPr>
          <p:cNvSpPr txBox="1"/>
          <p:nvPr/>
        </p:nvSpPr>
        <p:spPr>
          <a:xfrm>
            <a:off x="8842478" y="5938457"/>
            <a:ext cx="1443123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/>
              <a:t>Picture by Laird Technology</a:t>
            </a:r>
          </a:p>
        </p:txBody>
      </p:sp>
    </p:spTree>
    <p:extLst>
      <p:ext uri="{BB962C8B-B14F-4D97-AF65-F5344CB8AC3E}">
        <p14:creationId xmlns:p14="http://schemas.microsoft.com/office/powerpoint/2010/main" val="3033139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18E10092-67F5-B94A-B485-29FC2492DE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SE"/>
              <a:t>CBM in a PCB process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AFD0180-00E1-8747-8380-D18BC1FC7F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Copyright Cuptronic Technology AB 2021. All rights reserved.</a:t>
            </a:r>
            <a:endParaRPr lang="en-S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B3D6F61-4F8B-2B4B-8AB8-B1BB1E571B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0066-6F48-5A42-B592-F11F9179712D}" type="slidenum">
              <a:rPr lang="en-SE" smtClean="0"/>
              <a:pPr/>
              <a:t>18</a:t>
            </a:fld>
            <a:endParaRPr lang="en-SE" sz="1200" dirty="0">
              <a:latin typeface="Lato Semibold" panose="020F0502020204030203" pitchFamily="34" charset="77"/>
            </a:endParaRPr>
          </a:p>
        </p:txBody>
      </p:sp>
      <p:sp>
        <p:nvSpPr>
          <p:cNvPr id="7" name="Content Placeholder 4">
            <a:extLst>
              <a:ext uri="{FF2B5EF4-FFF2-40B4-BE49-F238E27FC236}">
                <a16:creationId xmlns:a16="http://schemas.microsoft.com/office/drawing/2014/main" id="{B5E59B3E-BCC8-C343-B0BD-090A2A0206BD}"/>
              </a:ext>
            </a:extLst>
          </p:cNvPr>
          <p:cNvSpPr txBox="1">
            <a:spLocks/>
          </p:cNvSpPr>
          <p:nvPr/>
        </p:nvSpPr>
        <p:spPr>
          <a:xfrm>
            <a:off x="838200" y="1469231"/>
            <a:ext cx="10515600" cy="1471547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 baseline="0">
                <a:solidFill>
                  <a:schemeClr val="tx1"/>
                </a:solidFill>
                <a:latin typeface="Lato" panose="020F0502020204030203" pitchFamily="34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 baseline="0">
                <a:solidFill>
                  <a:schemeClr val="tx1"/>
                </a:solidFill>
                <a:latin typeface="Lato" panose="020F0502020204030203" pitchFamily="34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Lato" panose="020F0502020204030203" pitchFamily="34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 baseline="0">
                <a:solidFill>
                  <a:schemeClr val="tx1"/>
                </a:solidFill>
                <a:latin typeface="Lato" panose="020F0502020204030203" pitchFamily="34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 baseline="0">
                <a:solidFill>
                  <a:schemeClr val="tx1"/>
                </a:solidFill>
                <a:latin typeface="Lato" panose="020F0502020204030203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800" dirty="0"/>
              <a:t>Drill panel</a:t>
            </a:r>
          </a:p>
          <a:p>
            <a:r>
              <a:rPr lang="en-GB" sz="1800" dirty="0"/>
              <a:t>Pre-treatment of panel (if necessary, e.g. if hydrophobic)</a:t>
            </a:r>
          </a:p>
          <a:p>
            <a:r>
              <a:rPr lang="en-GB" sz="1800" dirty="0"/>
              <a:t>Pre-wash</a:t>
            </a:r>
          </a:p>
          <a:p>
            <a:r>
              <a:rPr lang="en-GB" sz="1800" dirty="0"/>
              <a:t>Drying</a:t>
            </a:r>
            <a:endParaRPr lang="en-SE" sz="1800" dirty="0"/>
          </a:p>
        </p:txBody>
      </p:sp>
      <p:sp>
        <p:nvSpPr>
          <p:cNvPr id="8" name="Content Placeholder 4">
            <a:extLst>
              <a:ext uri="{FF2B5EF4-FFF2-40B4-BE49-F238E27FC236}">
                <a16:creationId xmlns:a16="http://schemas.microsoft.com/office/drawing/2014/main" id="{842FB81A-01B6-8E42-A77E-EA4E626208CB}"/>
              </a:ext>
            </a:extLst>
          </p:cNvPr>
          <p:cNvSpPr txBox="1">
            <a:spLocks/>
          </p:cNvSpPr>
          <p:nvPr/>
        </p:nvSpPr>
        <p:spPr>
          <a:xfrm>
            <a:off x="838200" y="3053273"/>
            <a:ext cx="10515600" cy="751454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 baseline="0">
                <a:solidFill>
                  <a:schemeClr val="tx1"/>
                </a:solidFill>
                <a:latin typeface="Lato" panose="020F0502020204030203" pitchFamily="34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 baseline="0">
                <a:solidFill>
                  <a:schemeClr val="tx1"/>
                </a:solidFill>
                <a:latin typeface="Lato" panose="020F0502020204030203" pitchFamily="34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Lato" panose="020F0502020204030203" pitchFamily="34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 baseline="0">
                <a:solidFill>
                  <a:schemeClr val="tx1"/>
                </a:solidFill>
                <a:latin typeface="Lato" panose="020F0502020204030203" pitchFamily="34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 baseline="0">
                <a:solidFill>
                  <a:schemeClr val="tx1"/>
                </a:solidFill>
                <a:latin typeface="Lato" panose="020F0502020204030203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800" dirty="0">
                <a:solidFill>
                  <a:schemeClr val="tx2"/>
                </a:solidFill>
              </a:rPr>
              <a:t>Application of Cuptronic chemistry (spray, dip, roll, conveyor)</a:t>
            </a:r>
          </a:p>
          <a:p>
            <a:r>
              <a:rPr lang="en-GB" sz="1800" dirty="0">
                <a:solidFill>
                  <a:schemeClr val="tx2"/>
                </a:solidFill>
              </a:rPr>
              <a:t>Curing of Cuptronic chemistry (UV light conveyor)</a:t>
            </a:r>
            <a:endParaRPr lang="en-SE" sz="1800" dirty="0">
              <a:solidFill>
                <a:schemeClr val="tx2"/>
              </a:solidFill>
            </a:endParaRPr>
          </a:p>
        </p:txBody>
      </p:sp>
      <p:sp>
        <p:nvSpPr>
          <p:cNvPr id="9" name="Content Placeholder 4">
            <a:extLst>
              <a:ext uri="{FF2B5EF4-FFF2-40B4-BE49-F238E27FC236}">
                <a16:creationId xmlns:a16="http://schemas.microsoft.com/office/drawing/2014/main" id="{76F57F62-9079-B346-A27F-67E7DDAF4DEB}"/>
              </a:ext>
            </a:extLst>
          </p:cNvPr>
          <p:cNvSpPr txBox="1">
            <a:spLocks/>
          </p:cNvSpPr>
          <p:nvPr/>
        </p:nvSpPr>
        <p:spPr>
          <a:xfrm>
            <a:off x="838200" y="3917222"/>
            <a:ext cx="10515600" cy="1541436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 baseline="0">
                <a:solidFill>
                  <a:schemeClr val="tx1"/>
                </a:solidFill>
                <a:latin typeface="Lato" panose="020F0502020204030203" pitchFamily="34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 baseline="0">
                <a:solidFill>
                  <a:schemeClr val="tx1"/>
                </a:solidFill>
                <a:latin typeface="Lato" panose="020F0502020204030203" pitchFamily="34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Lato" panose="020F0502020204030203" pitchFamily="34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 baseline="0">
                <a:solidFill>
                  <a:schemeClr val="tx1"/>
                </a:solidFill>
                <a:latin typeface="Lato" panose="020F0502020204030203" pitchFamily="34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 baseline="0">
                <a:solidFill>
                  <a:schemeClr val="tx1"/>
                </a:solidFill>
                <a:latin typeface="Lato" panose="020F0502020204030203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800" dirty="0"/>
              <a:t>Washing</a:t>
            </a:r>
          </a:p>
          <a:p>
            <a:r>
              <a:rPr lang="en-GB" sz="1800" dirty="0"/>
              <a:t>Activation and reduction of palladium (or silver)</a:t>
            </a:r>
          </a:p>
          <a:p>
            <a:r>
              <a:rPr lang="en-GB" sz="1800" dirty="0"/>
              <a:t>Electroless copper deposit</a:t>
            </a:r>
          </a:p>
          <a:p>
            <a:r>
              <a:rPr lang="en-GB" sz="1800" dirty="0"/>
              <a:t>Drying</a:t>
            </a:r>
          </a:p>
        </p:txBody>
      </p:sp>
      <p:sp>
        <p:nvSpPr>
          <p:cNvPr id="10" name="Right Brace 9">
            <a:extLst>
              <a:ext uri="{FF2B5EF4-FFF2-40B4-BE49-F238E27FC236}">
                <a16:creationId xmlns:a16="http://schemas.microsoft.com/office/drawing/2014/main" id="{A619C734-BC8B-2C4A-9B92-A75D8AB8F510}"/>
              </a:ext>
            </a:extLst>
          </p:cNvPr>
          <p:cNvSpPr/>
          <p:nvPr/>
        </p:nvSpPr>
        <p:spPr>
          <a:xfrm>
            <a:off x="7617360" y="3047767"/>
            <a:ext cx="168895" cy="751454"/>
          </a:xfrm>
          <a:prstGeom prst="rightBrace">
            <a:avLst/>
          </a:prstGeom>
          <a:noFill/>
          <a:ln w="254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D926175-51CC-8442-8051-350EB7AB9F10}"/>
              </a:ext>
            </a:extLst>
          </p:cNvPr>
          <p:cNvSpPr txBox="1"/>
          <p:nvPr/>
        </p:nvSpPr>
        <p:spPr>
          <a:xfrm>
            <a:off x="7937956" y="3069551"/>
            <a:ext cx="252344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SE" sz="2000">
                <a:latin typeface="Lato" panose="020F0502020204030203" pitchFamily="34" charset="77"/>
              </a:rPr>
              <a:t>New </a:t>
            </a:r>
            <a:r>
              <a:rPr lang="sv-SE" sz="2000" dirty="0" err="1">
                <a:latin typeface="Lato" panose="020F0502020204030203" pitchFamily="34" charset="77"/>
              </a:rPr>
              <a:t>equipment</a:t>
            </a:r>
            <a:r>
              <a:rPr lang="sv-SE" sz="2000" dirty="0">
                <a:latin typeface="Lato" panose="020F0502020204030203" pitchFamily="34" charset="77"/>
              </a:rPr>
              <a:t> </a:t>
            </a:r>
            <a:r>
              <a:rPr lang="en-SE" sz="2000">
                <a:latin typeface="Lato" panose="020F0502020204030203" pitchFamily="34" charset="77"/>
              </a:rPr>
              <a:t>for </a:t>
            </a:r>
            <a:endParaRPr lang="sv-SE" sz="2000" dirty="0">
              <a:latin typeface="Lato" panose="020F0502020204030203" pitchFamily="34" charset="77"/>
            </a:endParaRPr>
          </a:p>
          <a:p>
            <a:r>
              <a:rPr lang="en-SE" sz="2000">
                <a:latin typeface="Lato" panose="020F0502020204030203" pitchFamily="34" charset="77"/>
              </a:rPr>
              <a:t>a PCB</a:t>
            </a:r>
            <a:r>
              <a:rPr lang="sv-SE" sz="2000" dirty="0">
                <a:latin typeface="Lato" panose="020F0502020204030203" pitchFamily="34" charset="77"/>
              </a:rPr>
              <a:t> </a:t>
            </a:r>
            <a:r>
              <a:rPr lang="en-SE" sz="2000">
                <a:latin typeface="Lato" panose="020F0502020204030203" pitchFamily="34" charset="77"/>
              </a:rPr>
              <a:t>manufacturer</a:t>
            </a:r>
            <a:endParaRPr lang="en-SE" sz="2000" dirty="0">
              <a:latin typeface="Lato" panose="020F05020202040302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6173926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AFFC4D-3241-0046-9ABE-2224A852A5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Flow Diagram – conventional PCB process</a:t>
            </a:r>
            <a:endParaRPr lang="en-S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3FFDA86-B09D-D84C-BAB3-0E6E7421F9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Copyright Cuptronic Technology AB 2021. All rights reserved.</a:t>
            </a:r>
            <a:endParaRPr lang="en-S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E10D420-8C65-1640-9083-56CB0A25EE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0066-6F48-5A42-B592-F11F9179712D}" type="slidenum">
              <a:rPr lang="en-SE" smtClean="0"/>
              <a:pPr/>
              <a:t>19</a:t>
            </a:fld>
            <a:endParaRPr lang="en-SE" sz="1200" dirty="0">
              <a:latin typeface="Lato Semibold" panose="020F0502020204030203" pitchFamily="34" charset="77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91D5295-74D4-D945-8DDA-E8284AA16A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51560" y="1580446"/>
            <a:ext cx="1152000" cy="792000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36000" rIns="36000" anchor="ctr">
            <a:no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hangingPunct="1"/>
            <a:r>
              <a:rPr lang="en-GB" sz="1200" dirty="0">
                <a:latin typeface="Lato" panose="020F0502020204030203" pitchFamily="34" charset="77"/>
                <a:cs typeface="Arial" panose="020B0604020202020204" pitchFamily="34" charset="0"/>
              </a:rPr>
              <a:t>Drilling of</a:t>
            </a:r>
          </a:p>
          <a:p>
            <a:pPr algn="ctr" eaLnBrk="1" hangingPunct="1"/>
            <a:r>
              <a:rPr lang="en-GB" sz="1200" dirty="0">
                <a:latin typeface="Lato" panose="020F0502020204030203" pitchFamily="34" charset="77"/>
                <a:cs typeface="Arial" panose="020B0604020202020204" pitchFamily="34" charset="0"/>
              </a:rPr>
              <a:t>through- and</a:t>
            </a:r>
          </a:p>
          <a:p>
            <a:pPr algn="ctr" eaLnBrk="1" hangingPunct="1"/>
            <a:r>
              <a:rPr lang="en-GB" sz="1200" dirty="0">
                <a:latin typeface="Lato" panose="020F0502020204030203" pitchFamily="34" charset="77"/>
                <a:cs typeface="Arial" panose="020B0604020202020204" pitchFamily="34" charset="0"/>
              </a:rPr>
              <a:t>blind holes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FE66D44-2E5E-D844-9566-AD85E439EE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23760" y="1572571"/>
            <a:ext cx="1152000" cy="792000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36000" rIns="36000" anchor="ctr">
            <a:no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hangingPunct="1"/>
            <a:r>
              <a:rPr lang="en-GB" sz="1200" dirty="0">
                <a:latin typeface="Lato" panose="020F0502020204030203" pitchFamily="34" charset="77"/>
                <a:cs typeface="Arial" panose="020B0604020202020204" pitchFamily="34" charset="0"/>
              </a:rPr>
              <a:t>Electroless</a:t>
            </a:r>
          </a:p>
          <a:p>
            <a:pPr algn="ctr" eaLnBrk="1" hangingPunct="1"/>
            <a:r>
              <a:rPr lang="en-GB" sz="1200" dirty="0">
                <a:latin typeface="Lato" panose="020F0502020204030203" pitchFamily="34" charset="77"/>
                <a:cs typeface="Arial" panose="020B0604020202020204" pitchFamily="34" charset="0"/>
              </a:rPr>
              <a:t>Cu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9DD74D3-E11E-5347-BE2E-143C609DDA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09860" y="1577344"/>
            <a:ext cx="1152000" cy="792000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36000" rIns="36000" anchor="ctr">
            <a:no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hangingPunct="1"/>
            <a:r>
              <a:rPr lang="en-GB" sz="1200" dirty="0">
                <a:latin typeface="Lato" panose="020F0502020204030203" pitchFamily="34" charset="77"/>
                <a:cs typeface="Arial" panose="020B0604020202020204" pitchFamily="34" charset="0"/>
              </a:rPr>
              <a:t>Imaging</a:t>
            </a:r>
          </a:p>
          <a:p>
            <a:pPr algn="ctr" eaLnBrk="1" hangingPunct="1">
              <a:lnSpc>
                <a:spcPct val="150000"/>
              </a:lnSpc>
            </a:pPr>
            <a:r>
              <a:rPr lang="en-GB" sz="1200" dirty="0">
                <a:latin typeface="Lato" panose="020F0502020204030203" pitchFamily="34" charset="77"/>
                <a:cs typeface="Arial" panose="020B0604020202020204" pitchFamily="34" charset="0"/>
              </a:rPr>
              <a:t>Exposing</a:t>
            </a:r>
          </a:p>
          <a:p>
            <a:pPr algn="ctr" eaLnBrk="1" hangingPunct="1">
              <a:lnSpc>
                <a:spcPct val="150000"/>
              </a:lnSpc>
            </a:pPr>
            <a:r>
              <a:rPr lang="en-GB" sz="1200" dirty="0">
                <a:latin typeface="Lato" panose="020F0502020204030203" pitchFamily="34" charset="77"/>
                <a:cs typeface="Arial" panose="020B0604020202020204" pitchFamily="34" charset="0"/>
              </a:rPr>
              <a:t>Developing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884005A-BBEB-D04A-97C5-F3F601C566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95960" y="1577344"/>
            <a:ext cx="1152000" cy="792000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36000" rIns="36000" anchor="ctr">
            <a:no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hangingPunct="1"/>
            <a:r>
              <a:rPr lang="en-GB" sz="1200" dirty="0">
                <a:latin typeface="Lato" panose="020F0502020204030203" pitchFamily="34" charset="77"/>
                <a:cs typeface="Arial" panose="020B0604020202020204" pitchFamily="34" charset="0"/>
              </a:rPr>
              <a:t>Degreasing</a:t>
            </a:r>
          </a:p>
          <a:p>
            <a:pPr algn="ctr" eaLnBrk="1" hangingPunct="1">
              <a:lnSpc>
                <a:spcPct val="150000"/>
              </a:lnSpc>
            </a:pPr>
            <a:r>
              <a:rPr lang="en-GB" sz="1200" dirty="0">
                <a:latin typeface="Lato" panose="020F0502020204030203" pitchFamily="34" charset="77"/>
                <a:cs typeface="Arial" panose="020B0604020202020204" pitchFamily="34" charset="0"/>
              </a:rPr>
              <a:t>Rinsing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A6630BD-497F-1944-BA99-18D5D21D8C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82060" y="1577344"/>
            <a:ext cx="1152000" cy="792000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36000" rIns="36000" anchor="ctr">
            <a:no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hangingPunct="1"/>
            <a:r>
              <a:rPr lang="en-GB" sz="1200" dirty="0" err="1">
                <a:latin typeface="Lato" panose="020F0502020204030203" pitchFamily="34" charset="77"/>
                <a:cs typeface="Arial" panose="020B0604020202020204" pitchFamily="34" charset="0"/>
              </a:rPr>
              <a:t>Microetching</a:t>
            </a:r>
            <a:endParaRPr lang="en-GB" sz="1200" dirty="0">
              <a:latin typeface="Lato" panose="020F0502020204030203" pitchFamily="34" charset="77"/>
              <a:cs typeface="Arial" panose="020B0604020202020204" pitchFamily="34" charset="0"/>
            </a:endParaRPr>
          </a:p>
          <a:p>
            <a:pPr algn="ctr" eaLnBrk="1" hangingPunct="1">
              <a:lnSpc>
                <a:spcPct val="150000"/>
              </a:lnSpc>
            </a:pPr>
            <a:r>
              <a:rPr lang="en-GB" sz="1200" dirty="0">
                <a:latin typeface="Lato" panose="020F0502020204030203" pitchFamily="34" charset="77"/>
                <a:cs typeface="Arial" panose="020B0604020202020204" pitchFamily="34" charset="0"/>
              </a:rPr>
              <a:t>Rinsing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BDA1F78-BDA6-3545-B0F7-50C582E544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51560" y="3258500"/>
            <a:ext cx="1152000" cy="792000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36000" rIns="36000" anchor="ctr">
            <a:no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hangingPunct="1"/>
            <a:r>
              <a:rPr lang="en-US" sz="1200" dirty="0">
                <a:latin typeface="Lato" panose="020F0502020204030203" pitchFamily="34" charset="77"/>
                <a:cs typeface="Arial" panose="020B0604020202020204" pitchFamily="34" charset="0"/>
              </a:rPr>
              <a:t>Acid dipping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7CBE18D-E9B8-4F40-8B59-0DE0882695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37660" y="3258500"/>
            <a:ext cx="1152000" cy="792000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36000" rIns="36000" anchor="ctr">
            <a:no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hangingPunct="1"/>
            <a:r>
              <a:rPr lang="en-US" sz="1200" dirty="0">
                <a:latin typeface="Lato" panose="020F0502020204030203" pitchFamily="34" charset="77"/>
                <a:cs typeface="Arial" panose="020B0604020202020204" pitchFamily="34" charset="0"/>
              </a:rPr>
              <a:t>Electrolytical</a:t>
            </a:r>
          </a:p>
          <a:p>
            <a:pPr algn="ctr" eaLnBrk="1" hangingPunct="1"/>
            <a:r>
              <a:rPr lang="en-US" sz="1200" dirty="0">
                <a:latin typeface="Lato" panose="020F0502020204030203" pitchFamily="34" charset="77"/>
                <a:cs typeface="Arial" panose="020B0604020202020204" pitchFamily="34" charset="0"/>
              </a:rPr>
              <a:t>copper</a:t>
            </a:r>
          </a:p>
          <a:p>
            <a:pPr algn="ctr" eaLnBrk="1" hangingPunct="1"/>
            <a:r>
              <a:rPr lang="en-US" sz="1200" dirty="0">
                <a:latin typeface="Lato" panose="020F0502020204030203" pitchFamily="34" charset="77"/>
                <a:cs typeface="Arial" panose="020B0604020202020204" pitchFamily="34" charset="0"/>
              </a:rPr>
              <a:t>plating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61D5041-CC8F-8241-9495-3649377166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23760" y="3253727"/>
            <a:ext cx="1152000" cy="792000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36000" rIns="36000" anchor="ctr">
            <a:no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hangingPunct="1"/>
            <a:r>
              <a:rPr lang="en-US" sz="1200" dirty="0">
                <a:latin typeface="Lato" panose="020F0502020204030203" pitchFamily="34" charset="77"/>
                <a:cs typeface="Arial" panose="020B0604020202020204" pitchFamily="34" charset="0"/>
              </a:rPr>
              <a:t>Rinsing</a:t>
            </a:r>
          </a:p>
          <a:p>
            <a:pPr algn="ctr" eaLnBrk="1" hangingPunct="1"/>
            <a:r>
              <a:rPr lang="en-US" sz="1200" dirty="0">
                <a:latin typeface="Lato" panose="020F0502020204030203" pitchFamily="34" charset="77"/>
                <a:cs typeface="Arial" panose="020B0604020202020204" pitchFamily="34" charset="0"/>
              </a:rPr>
              <a:t>Acid dipping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F294E56-62D5-F445-9403-979BED0A32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09860" y="3258500"/>
            <a:ext cx="1152000" cy="792000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36000" rIns="36000" anchor="ctr">
            <a:no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hangingPunct="1"/>
            <a:r>
              <a:rPr lang="en-US" sz="1200" dirty="0">
                <a:latin typeface="Lato" panose="020F0502020204030203" pitchFamily="34" charset="77"/>
                <a:cs typeface="Arial" panose="020B0604020202020204" pitchFamily="34" charset="0"/>
              </a:rPr>
              <a:t>Tin plating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1AF5CCC-1573-004B-A6CD-C1BDCE591E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95960" y="3258500"/>
            <a:ext cx="1152000" cy="792000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36000" rIns="36000" anchor="ctr">
            <a:no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hangingPunct="1"/>
            <a:r>
              <a:rPr lang="en-US" sz="1200" dirty="0">
                <a:latin typeface="Lato" panose="020F0502020204030203" pitchFamily="34" charset="77"/>
                <a:cs typeface="Arial" panose="020B0604020202020204" pitchFamily="34" charset="0"/>
              </a:rPr>
              <a:t>Rinsing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EB7D3A1-AFAF-2A43-B09A-75165DEA5F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82060" y="3258500"/>
            <a:ext cx="1152000" cy="792000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36000" rIns="36000" anchor="ctr">
            <a:no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hangingPunct="1"/>
            <a:r>
              <a:rPr lang="en-GB" sz="1200" dirty="0">
                <a:latin typeface="Lato" panose="020F0502020204030203" pitchFamily="34" charset="77"/>
                <a:cs typeface="Arial" panose="020B0604020202020204" pitchFamily="34" charset="0"/>
              </a:rPr>
              <a:t>Stripping </a:t>
            </a:r>
          </a:p>
          <a:p>
            <a:pPr algn="ctr" eaLnBrk="1" hangingPunct="1"/>
            <a:r>
              <a:rPr lang="en-GB" sz="1200" dirty="0">
                <a:latin typeface="Lato" panose="020F0502020204030203" pitchFamily="34" charset="77"/>
                <a:cs typeface="Arial" panose="020B0604020202020204" pitchFamily="34" charset="0"/>
              </a:rPr>
              <a:t>of dry film</a:t>
            </a:r>
          </a:p>
          <a:p>
            <a:pPr algn="ctr" eaLnBrk="1" hangingPunct="1"/>
            <a:r>
              <a:rPr lang="en-GB" sz="1200" dirty="0">
                <a:latin typeface="Lato" panose="020F0502020204030203" pitchFamily="34" charset="77"/>
                <a:cs typeface="Arial" panose="020B0604020202020204" pitchFamily="34" charset="0"/>
              </a:rPr>
              <a:t>Rinsing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2F64388-292D-9A4B-ABFF-12C3EDD53F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51560" y="4926870"/>
            <a:ext cx="1152000" cy="792000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36000" rIns="36000" anchor="ctr">
            <a:no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hangingPunct="1"/>
            <a:r>
              <a:rPr lang="en-US" sz="1200" dirty="0">
                <a:latin typeface="Lato" panose="020F0502020204030203" pitchFamily="34" charset="77"/>
                <a:cs typeface="Arial" panose="020B0604020202020204" pitchFamily="34" charset="0"/>
              </a:rPr>
              <a:t>Etching of</a:t>
            </a:r>
          </a:p>
          <a:p>
            <a:pPr algn="ctr" eaLnBrk="1" hangingPunct="1"/>
            <a:r>
              <a:rPr lang="en-US" sz="1200" dirty="0">
                <a:latin typeface="Lato" panose="020F0502020204030203" pitchFamily="34" charset="77"/>
                <a:cs typeface="Arial" panose="020B0604020202020204" pitchFamily="34" charset="0"/>
              </a:rPr>
              <a:t>base copper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FDAC8AF-8455-1341-B4DB-F060B5287A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37660" y="4926871"/>
            <a:ext cx="1152000" cy="792000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36000" rIns="36000" anchor="ctr">
            <a:no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hangingPunct="1"/>
            <a:r>
              <a:rPr lang="en-US" sz="1200" dirty="0">
                <a:latin typeface="Lato" panose="020F0502020204030203" pitchFamily="34" charset="77"/>
                <a:cs typeface="Arial" panose="020B0604020202020204" pitchFamily="34" charset="0"/>
              </a:rPr>
              <a:t>Rinsing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AD35F52-D79B-CE48-831F-706A1EF7CB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23760" y="4926871"/>
            <a:ext cx="1152000" cy="792000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36000" rIns="36000" anchor="ctr">
            <a:no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hangingPunct="1"/>
            <a:r>
              <a:rPr lang="en-US" sz="1200" dirty="0">
                <a:latin typeface="Lato" panose="020F0502020204030203" pitchFamily="34" charset="77"/>
                <a:cs typeface="Arial" panose="020B0604020202020204" pitchFamily="34" charset="0"/>
              </a:rPr>
              <a:t>Stripping</a:t>
            </a:r>
          </a:p>
          <a:p>
            <a:pPr algn="ctr" eaLnBrk="1" hangingPunct="1"/>
            <a:r>
              <a:rPr lang="en-US" sz="1200" dirty="0">
                <a:latin typeface="Lato" panose="020F0502020204030203" pitchFamily="34" charset="77"/>
                <a:cs typeface="Arial" panose="020B0604020202020204" pitchFamily="34" charset="0"/>
              </a:rPr>
              <a:t>of tin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F9E27BD-7ED0-5E47-B604-6AE640E3D6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09860" y="4926871"/>
            <a:ext cx="1152000" cy="792000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36000" rIns="36000" anchor="ctr">
            <a:no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hangingPunct="1"/>
            <a:r>
              <a:rPr lang="en-US" sz="1200" dirty="0">
                <a:latin typeface="Lato" panose="020F0502020204030203" pitchFamily="34" charset="77"/>
                <a:cs typeface="Arial" panose="020B0604020202020204" pitchFamily="34" charset="0"/>
              </a:rPr>
              <a:t>Rinsing</a:t>
            </a:r>
          </a:p>
          <a:p>
            <a:pPr algn="ctr" eaLnBrk="1" hangingPunct="1">
              <a:lnSpc>
                <a:spcPct val="150000"/>
              </a:lnSpc>
            </a:pPr>
            <a:r>
              <a:rPr lang="en-US" sz="1200" dirty="0">
                <a:latin typeface="Lato" panose="020F0502020204030203" pitchFamily="34" charset="77"/>
                <a:cs typeface="Arial" panose="020B0604020202020204" pitchFamily="34" charset="0"/>
              </a:rPr>
              <a:t>Drying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2AFC037-AE16-FD41-9EF7-DDFED57F80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95960" y="4926871"/>
            <a:ext cx="1152000" cy="792000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36000" rIns="36000" anchor="ctr">
            <a:no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hangingPunct="1"/>
            <a:r>
              <a:rPr lang="en-US" sz="1200" dirty="0" err="1">
                <a:latin typeface="Lato" panose="020F0502020204030203" pitchFamily="34" charset="77"/>
                <a:cs typeface="Arial" panose="020B0604020202020204" pitchFamily="34" charset="0"/>
              </a:rPr>
              <a:t>Microetching</a:t>
            </a:r>
            <a:r>
              <a:rPr lang="en-US" sz="1200" dirty="0">
                <a:latin typeface="Lato" panose="020F0502020204030203" pitchFamily="34" charset="77"/>
                <a:cs typeface="Arial" panose="020B0604020202020204" pitchFamily="34" charset="0"/>
              </a:rPr>
              <a:t> of</a:t>
            </a:r>
          </a:p>
          <a:p>
            <a:pPr algn="ctr" eaLnBrk="1" hangingPunct="1"/>
            <a:r>
              <a:rPr lang="en-US" sz="1200" dirty="0">
                <a:latin typeface="Lato" panose="020F0502020204030203" pitchFamily="34" charset="77"/>
                <a:cs typeface="Arial" panose="020B0604020202020204" pitchFamily="34" charset="0"/>
              </a:rPr>
              <a:t>conductors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695709EC-9030-AD41-896A-E87942B21D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82060" y="4926871"/>
            <a:ext cx="1152000" cy="792000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36000" rIns="36000" anchor="ctr">
            <a:no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hangingPunct="1"/>
            <a:r>
              <a:rPr lang="en-US" sz="1200" dirty="0">
                <a:latin typeface="Lato" panose="020F0502020204030203" pitchFamily="34" charset="77"/>
                <a:cs typeface="Arial" panose="020B0604020202020204" pitchFamily="34" charset="0"/>
              </a:rPr>
              <a:t>Application of</a:t>
            </a:r>
          </a:p>
          <a:p>
            <a:pPr algn="ctr" eaLnBrk="1" hangingPunct="1"/>
            <a:r>
              <a:rPr lang="en-US" sz="1200" dirty="0" err="1">
                <a:latin typeface="Lato" panose="020F0502020204030203" pitchFamily="34" charset="77"/>
                <a:cs typeface="Arial" panose="020B0604020202020204" pitchFamily="34" charset="0"/>
              </a:rPr>
              <a:t>soldermask</a:t>
            </a:r>
            <a:endParaRPr lang="en-US" sz="1200" dirty="0">
              <a:latin typeface="Lato" panose="020F0502020204030203" pitchFamily="34" charset="77"/>
              <a:cs typeface="Arial" panose="020B0604020202020204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FB9E50D7-05B6-D64E-B14C-2FFBB981D1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568160" y="4926871"/>
            <a:ext cx="999000" cy="792000"/>
          </a:xfrm>
          <a:prstGeom prst="roundRect">
            <a:avLst/>
          </a:prstGeom>
          <a:noFill/>
          <a:ln w="28575"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72000" rIns="0" anchor="ctr">
            <a:no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1200" dirty="0">
                <a:latin typeface="Lato" panose="020F0502020204030203" pitchFamily="34" charset="77"/>
                <a:cs typeface="Arial" panose="020B0604020202020204" pitchFamily="34" charset="0"/>
              </a:rPr>
              <a:t>Further in </a:t>
            </a:r>
          </a:p>
          <a:p>
            <a:pPr eaLnBrk="1" hangingPunct="1"/>
            <a:r>
              <a:rPr lang="en-US" sz="1200" dirty="0">
                <a:latin typeface="Lato" panose="020F0502020204030203" pitchFamily="34" charset="77"/>
                <a:cs typeface="Arial" panose="020B0604020202020204" pitchFamily="34" charset="0"/>
              </a:rPr>
              <a:t>the process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60AA570B-F653-7548-A786-AEAC28D596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37660" y="4040724"/>
            <a:ext cx="1152000" cy="282411"/>
          </a:xfrm>
          <a:prstGeom prst="roundRect">
            <a:avLst/>
          </a:prstGeom>
          <a:noFill/>
          <a:ln w="28575"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no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hangingPunct="1"/>
            <a:r>
              <a:rPr lang="en-US" sz="1000" dirty="0">
                <a:latin typeface="Lato" panose="020F0502020204030203" pitchFamily="34" charset="77"/>
                <a:cs typeface="Arial" panose="020B0604020202020204" pitchFamily="34" charset="0"/>
              </a:rPr>
              <a:t>18 µm</a:t>
            </a:r>
          </a:p>
        </p:txBody>
      </p: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F3E269B1-74C7-F24B-85BC-4D58841B2E81}"/>
              </a:ext>
            </a:extLst>
          </p:cNvPr>
          <p:cNvCxnSpPr>
            <a:stCxn id="12" idx="3"/>
            <a:endCxn id="13" idx="1"/>
          </p:cNvCxnSpPr>
          <p:nvPr/>
        </p:nvCxnSpPr>
        <p:spPr>
          <a:xfrm flipV="1">
            <a:off x="2203560" y="1968571"/>
            <a:ext cx="2020200" cy="7875"/>
          </a:xfrm>
          <a:prstGeom prst="straightConnector1">
            <a:avLst/>
          </a:prstGeom>
          <a:ln w="1905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6A9FBEC3-0323-C24E-B69F-4285748EC1F9}"/>
              </a:ext>
            </a:extLst>
          </p:cNvPr>
          <p:cNvCxnSpPr>
            <a:cxnSpLocks/>
            <a:stCxn id="13" idx="3"/>
            <a:endCxn id="14" idx="1"/>
          </p:cNvCxnSpPr>
          <p:nvPr/>
        </p:nvCxnSpPr>
        <p:spPr>
          <a:xfrm>
            <a:off x="5375760" y="1968571"/>
            <a:ext cx="434100" cy="4773"/>
          </a:xfrm>
          <a:prstGeom prst="straightConnector1">
            <a:avLst/>
          </a:prstGeom>
          <a:ln w="1905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145CB072-32D1-144E-A12E-EF7C5EED8F97}"/>
              </a:ext>
            </a:extLst>
          </p:cNvPr>
          <p:cNvCxnSpPr>
            <a:cxnSpLocks/>
            <a:stCxn id="14" idx="3"/>
            <a:endCxn id="15" idx="1"/>
          </p:cNvCxnSpPr>
          <p:nvPr/>
        </p:nvCxnSpPr>
        <p:spPr>
          <a:xfrm>
            <a:off x="6961860" y="1973344"/>
            <a:ext cx="434100" cy="0"/>
          </a:xfrm>
          <a:prstGeom prst="straightConnector1">
            <a:avLst/>
          </a:prstGeom>
          <a:ln w="1905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3B2758F6-554B-BD4E-9696-E8195827C7E1}"/>
              </a:ext>
            </a:extLst>
          </p:cNvPr>
          <p:cNvCxnSpPr>
            <a:cxnSpLocks/>
            <a:stCxn id="15" idx="3"/>
            <a:endCxn id="16" idx="1"/>
          </p:cNvCxnSpPr>
          <p:nvPr/>
        </p:nvCxnSpPr>
        <p:spPr>
          <a:xfrm>
            <a:off x="8547960" y="1973344"/>
            <a:ext cx="434100" cy="0"/>
          </a:xfrm>
          <a:prstGeom prst="straightConnector1">
            <a:avLst/>
          </a:prstGeom>
          <a:ln w="1905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1584AE53-44F5-EC43-82E6-70FBC6F86D4D}"/>
              </a:ext>
            </a:extLst>
          </p:cNvPr>
          <p:cNvCxnSpPr>
            <a:cxnSpLocks/>
            <a:stCxn id="17" idx="3"/>
            <a:endCxn id="18" idx="1"/>
          </p:cNvCxnSpPr>
          <p:nvPr/>
        </p:nvCxnSpPr>
        <p:spPr>
          <a:xfrm>
            <a:off x="2203560" y="3654500"/>
            <a:ext cx="434100" cy="0"/>
          </a:xfrm>
          <a:prstGeom prst="straightConnector1">
            <a:avLst/>
          </a:prstGeom>
          <a:ln w="1905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B14C00CB-D15F-1344-9506-6477B69CB2BF}"/>
              </a:ext>
            </a:extLst>
          </p:cNvPr>
          <p:cNvCxnSpPr>
            <a:cxnSpLocks/>
            <a:stCxn id="18" idx="3"/>
            <a:endCxn id="19" idx="1"/>
          </p:cNvCxnSpPr>
          <p:nvPr/>
        </p:nvCxnSpPr>
        <p:spPr>
          <a:xfrm flipV="1">
            <a:off x="3789660" y="3649727"/>
            <a:ext cx="434100" cy="4773"/>
          </a:xfrm>
          <a:prstGeom prst="straightConnector1">
            <a:avLst/>
          </a:prstGeom>
          <a:ln w="1905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9592E055-E441-944C-92F4-0D0658748E48}"/>
              </a:ext>
            </a:extLst>
          </p:cNvPr>
          <p:cNvCxnSpPr>
            <a:cxnSpLocks/>
            <a:stCxn id="19" idx="3"/>
            <a:endCxn id="20" idx="1"/>
          </p:cNvCxnSpPr>
          <p:nvPr/>
        </p:nvCxnSpPr>
        <p:spPr>
          <a:xfrm>
            <a:off x="5375760" y="3649727"/>
            <a:ext cx="434100" cy="4773"/>
          </a:xfrm>
          <a:prstGeom prst="straightConnector1">
            <a:avLst/>
          </a:prstGeom>
          <a:ln w="1905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Arrow Connector 60">
            <a:extLst>
              <a:ext uri="{FF2B5EF4-FFF2-40B4-BE49-F238E27FC236}">
                <a16:creationId xmlns:a16="http://schemas.microsoft.com/office/drawing/2014/main" id="{D4E72D2F-021C-724A-9373-3D1A76ED8179}"/>
              </a:ext>
            </a:extLst>
          </p:cNvPr>
          <p:cNvCxnSpPr>
            <a:cxnSpLocks/>
            <a:stCxn id="20" idx="3"/>
            <a:endCxn id="21" idx="1"/>
          </p:cNvCxnSpPr>
          <p:nvPr/>
        </p:nvCxnSpPr>
        <p:spPr>
          <a:xfrm>
            <a:off x="6961860" y="3654500"/>
            <a:ext cx="434100" cy="0"/>
          </a:xfrm>
          <a:prstGeom prst="straightConnector1">
            <a:avLst/>
          </a:prstGeom>
          <a:ln w="1905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Arrow Connector 63">
            <a:extLst>
              <a:ext uri="{FF2B5EF4-FFF2-40B4-BE49-F238E27FC236}">
                <a16:creationId xmlns:a16="http://schemas.microsoft.com/office/drawing/2014/main" id="{34FE7E1D-987B-8B4F-AA66-C2C755E5CF6E}"/>
              </a:ext>
            </a:extLst>
          </p:cNvPr>
          <p:cNvCxnSpPr>
            <a:cxnSpLocks/>
            <a:stCxn id="21" idx="3"/>
            <a:endCxn id="22" idx="1"/>
          </p:cNvCxnSpPr>
          <p:nvPr/>
        </p:nvCxnSpPr>
        <p:spPr>
          <a:xfrm>
            <a:off x="8547960" y="3654500"/>
            <a:ext cx="434100" cy="0"/>
          </a:xfrm>
          <a:prstGeom prst="straightConnector1">
            <a:avLst/>
          </a:prstGeom>
          <a:ln w="1905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Arrow Connector 66">
            <a:extLst>
              <a:ext uri="{FF2B5EF4-FFF2-40B4-BE49-F238E27FC236}">
                <a16:creationId xmlns:a16="http://schemas.microsoft.com/office/drawing/2014/main" id="{388CFDDA-197B-F246-9CE0-CC8D22DD91F7}"/>
              </a:ext>
            </a:extLst>
          </p:cNvPr>
          <p:cNvCxnSpPr>
            <a:cxnSpLocks/>
            <a:stCxn id="23" idx="3"/>
            <a:endCxn id="24" idx="1"/>
          </p:cNvCxnSpPr>
          <p:nvPr/>
        </p:nvCxnSpPr>
        <p:spPr>
          <a:xfrm>
            <a:off x="2203560" y="5322870"/>
            <a:ext cx="434100" cy="1"/>
          </a:xfrm>
          <a:prstGeom prst="straightConnector1">
            <a:avLst/>
          </a:prstGeom>
          <a:ln w="1905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Arrow Connector 69">
            <a:extLst>
              <a:ext uri="{FF2B5EF4-FFF2-40B4-BE49-F238E27FC236}">
                <a16:creationId xmlns:a16="http://schemas.microsoft.com/office/drawing/2014/main" id="{E9720E3F-A7A3-184E-8E38-A9068DD788BF}"/>
              </a:ext>
            </a:extLst>
          </p:cNvPr>
          <p:cNvCxnSpPr>
            <a:cxnSpLocks/>
            <a:stCxn id="24" idx="3"/>
            <a:endCxn id="25" idx="1"/>
          </p:cNvCxnSpPr>
          <p:nvPr/>
        </p:nvCxnSpPr>
        <p:spPr>
          <a:xfrm>
            <a:off x="3789660" y="5322871"/>
            <a:ext cx="434100" cy="0"/>
          </a:xfrm>
          <a:prstGeom prst="straightConnector1">
            <a:avLst/>
          </a:prstGeom>
          <a:ln w="1905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Arrow Connector 72">
            <a:extLst>
              <a:ext uri="{FF2B5EF4-FFF2-40B4-BE49-F238E27FC236}">
                <a16:creationId xmlns:a16="http://schemas.microsoft.com/office/drawing/2014/main" id="{8D536F17-ECE0-2545-8E47-5FEAEE6B4BBE}"/>
              </a:ext>
            </a:extLst>
          </p:cNvPr>
          <p:cNvCxnSpPr>
            <a:cxnSpLocks/>
            <a:stCxn id="25" idx="3"/>
            <a:endCxn id="26" idx="1"/>
          </p:cNvCxnSpPr>
          <p:nvPr/>
        </p:nvCxnSpPr>
        <p:spPr>
          <a:xfrm>
            <a:off x="5375760" y="5322871"/>
            <a:ext cx="434100" cy="0"/>
          </a:xfrm>
          <a:prstGeom prst="straightConnector1">
            <a:avLst/>
          </a:prstGeom>
          <a:ln w="1905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Arrow Connector 75">
            <a:extLst>
              <a:ext uri="{FF2B5EF4-FFF2-40B4-BE49-F238E27FC236}">
                <a16:creationId xmlns:a16="http://schemas.microsoft.com/office/drawing/2014/main" id="{166C71B7-4637-7347-A3A4-DF38FC596B30}"/>
              </a:ext>
            </a:extLst>
          </p:cNvPr>
          <p:cNvCxnSpPr>
            <a:cxnSpLocks/>
            <a:stCxn id="26" idx="3"/>
            <a:endCxn id="27" idx="1"/>
          </p:cNvCxnSpPr>
          <p:nvPr/>
        </p:nvCxnSpPr>
        <p:spPr>
          <a:xfrm>
            <a:off x="6961860" y="5322871"/>
            <a:ext cx="434100" cy="0"/>
          </a:xfrm>
          <a:prstGeom prst="straightConnector1">
            <a:avLst/>
          </a:prstGeom>
          <a:ln w="1905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Arrow Connector 78">
            <a:extLst>
              <a:ext uri="{FF2B5EF4-FFF2-40B4-BE49-F238E27FC236}">
                <a16:creationId xmlns:a16="http://schemas.microsoft.com/office/drawing/2014/main" id="{E1BD95D3-6138-C846-8E84-FE137F94164B}"/>
              </a:ext>
            </a:extLst>
          </p:cNvPr>
          <p:cNvCxnSpPr>
            <a:cxnSpLocks/>
            <a:stCxn id="27" idx="3"/>
            <a:endCxn id="28" idx="1"/>
          </p:cNvCxnSpPr>
          <p:nvPr/>
        </p:nvCxnSpPr>
        <p:spPr>
          <a:xfrm>
            <a:off x="8547960" y="5322871"/>
            <a:ext cx="434100" cy="0"/>
          </a:xfrm>
          <a:prstGeom prst="straightConnector1">
            <a:avLst/>
          </a:prstGeom>
          <a:ln w="1905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Arrow Connector 81">
            <a:extLst>
              <a:ext uri="{FF2B5EF4-FFF2-40B4-BE49-F238E27FC236}">
                <a16:creationId xmlns:a16="http://schemas.microsoft.com/office/drawing/2014/main" id="{4EC8CB81-C01E-6643-95DE-5E2A3E22CD88}"/>
              </a:ext>
            </a:extLst>
          </p:cNvPr>
          <p:cNvCxnSpPr>
            <a:cxnSpLocks/>
            <a:stCxn id="28" idx="3"/>
            <a:endCxn id="30" idx="1"/>
          </p:cNvCxnSpPr>
          <p:nvPr/>
        </p:nvCxnSpPr>
        <p:spPr>
          <a:xfrm>
            <a:off x="10134060" y="5322871"/>
            <a:ext cx="434100" cy="0"/>
          </a:xfrm>
          <a:prstGeom prst="straightConnector1">
            <a:avLst/>
          </a:prstGeom>
          <a:ln w="1905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Elbow Connector 88">
            <a:extLst>
              <a:ext uri="{FF2B5EF4-FFF2-40B4-BE49-F238E27FC236}">
                <a16:creationId xmlns:a16="http://schemas.microsoft.com/office/drawing/2014/main" id="{29884E8F-4503-724A-9182-9E6956B394D7}"/>
              </a:ext>
            </a:extLst>
          </p:cNvPr>
          <p:cNvCxnSpPr>
            <a:stCxn id="16" idx="3"/>
            <a:endCxn id="17" idx="1"/>
          </p:cNvCxnSpPr>
          <p:nvPr/>
        </p:nvCxnSpPr>
        <p:spPr>
          <a:xfrm flipH="1">
            <a:off x="1051560" y="1973344"/>
            <a:ext cx="9082500" cy="1681156"/>
          </a:xfrm>
          <a:prstGeom prst="bentConnector5">
            <a:avLst>
              <a:gd name="adj1" fmla="val -2517"/>
              <a:gd name="adj2" fmla="val 50000"/>
              <a:gd name="adj3" fmla="val 102517"/>
            </a:avLst>
          </a:prstGeom>
          <a:ln w="1905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Elbow Connector 89">
            <a:extLst>
              <a:ext uri="{FF2B5EF4-FFF2-40B4-BE49-F238E27FC236}">
                <a16:creationId xmlns:a16="http://schemas.microsoft.com/office/drawing/2014/main" id="{28639728-9A2B-8F40-AE64-63DE8F8D654C}"/>
              </a:ext>
            </a:extLst>
          </p:cNvPr>
          <p:cNvCxnSpPr>
            <a:cxnSpLocks/>
            <a:stCxn id="22" idx="3"/>
            <a:endCxn id="23" idx="1"/>
          </p:cNvCxnSpPr>
          <p:nvPr/>
        </p:nvCxnSpPr>
        <p:spPr>
          <a:xfrm flipH="1">
            <a:off x="1051560" y="3654500"/>
            <a:ext cx="9082500" cy="1668370"/>
          </a:xfrm>
          <a:prstGeom prst="bentConnector5">
            <a:avLst>
              <a:gd name="adj1" fmla="val -2517"/>
              <a:gd name="adj2" fmla="val 50000"/>
              <a:gd name="adj3" fmla="val 102517"/>
            </a:avLst>
          </a:prstGeom>
          <a:ln w="1905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232828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72371A-E344-6149-831A-A6F4701F97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SE" dirty="0"/>
              <a:t>Our unique solution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369021B-AFE6-0B4E-A5D4-F407EDCF4F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Copyright Cuptronic Technology AB 2021. All rights reserved.</a:t>
            </a:r>
            <a:endParaRPr lang="en-SE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A8BF28B-7355-9A49-AF6B-6EA4B5B8E6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0066-6F48-5A42-B592-F11F9179712D}" type="slidenum">
              <a:rPr lang="en-SE" smtClean="0"/>
              <a:t>2</a:t>
            </a:fld>
            <a:endParaRPr lang="en-SE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1797F54-DA30-924F-AE4E-A651B1BB85B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691" r="16691"/>
          <a:stretch/>
        </p:blipFill>
        <p:spPr>
          <a:xfrm>
            <a:off x="2269525" y="2377153"/>
            <a:ext cx="2754351" cy="2754351"/>
          </a:xfrm>
          <a:prstGeom prst="round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B86D68E-80EE-D348-B381-59ED31B6DAF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667" r="16667"/>
          <a:stretch/>
        </p:blipFill>
        <p:spPr>
          <a:xfrm>
            <a:off x="7168124" y="2377154"/>
            <a:ext cx="2754351" cy="2754351"/>
          </a:xfrm>
          <a:prstGeom prst="round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5A536133-5471-5D41-A08D-D4B7978AF14B}"/>
              </a:ext>
            </a:extLst>
          </p:cNvPr>
          <p:cNvSpPr txBox="1"/>
          <p:nvPr/>
        </p:nvSpPr>
        <p:spPr>
          <a:xfrm>
            <a:off x="2269525" y="5284661"/>
            <a:ext cx="27543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E" sz="2400" dirty="0">
                <a:latin typeface="Lato" panose="020F0502020204030203" pitchFamily="34" charset="77"/>
              </a:rPr>
              <a:t>Easy to implement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E340C36-DF39-A74B-B885-F5BEBFFBE52E}"/>
              </a:ext>
            </a:extLst>
          </p:cNvPr>
          <p:cNvSpPr txBox="1"/>
          <p:nvPr/>
        </p:nvSpPr>
        <p:spPr>
          <a:xfrm>
            <a:off x="6886674" y="5284661"/>
            <a:ext cx="32736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SE" sz="2400" dirty="0">
                <a:latin typeface="Lato" panose="020F0502020204030203" pitchFamily="34" charset="77"/>
              </a:rPr>
              <a:t>Enhances performance</a:t>
            </a:r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B7BF60D8-6C56-F747-A893-4845588CDAC5}"/>
              </a:ext>
            </a:extLst>
          </p:cNvPr>
          <p:cNvSpPr txBox="1">
            <a:spLocks/>
          </p:cNvSpPr>
          <p:nvPr/>
        </p:nvSpPr>
        <p:spPr>
          <a:xfrm>
            <a:off x="-43251" y="1142901"/>
            <a:ext cx="11848289" cy="997464"/>
          </a:xfrm>
          <a:prstGeom prst="rect">
            <a:avLst/>
          </a:prstGeom>
        </p:spPr>
        <p:txBody>
          <a:bodyPr vert="horz" lIns="0" tIns="0" rIns="91440" bIns="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800" b="1" i="0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4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400" b="0" i="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000" b="0" i="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b="0" i="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b="0" i="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dirty="0"/>
              <a:t>A new </a:t>
            </a:r>
            <a:r>
              <a:rPr lang="en-GB" dirty="0">
                <a:solidFill>
                  <a:schemeClr val="accent1"/>
                </a:solidFill>
              </a:rPr>
              <a:t>chemical process, </a:t>
            </a:r>
            <a:r>
              <a:rPr lang="en-GB" dirty="0"/>
              <a:t>an adhesion promotion, </a:t>
            </a:r>
          </a:p>
          <a:p>
            <a:pPr algn="ctr"/>
            <a:r>
              <a:rPr lang="en-GB" dirty="0"/>
              <a:t>for attaching metal on non-metallic materials</a:t>
            </a:r>
            <a:endParaRPr lang="en-SE" dirty="0"/>
          </a:p>
        </p:txBody>
      </p:sp>
    </p:spTree>
    <p:extLst>
      <p:ext uri="{BB962C8B-B14F-4D97-AF65-F5344CB8AC3E}">
        <p14:creationId xmlns:p14="http://schemas.microsoft.com/office/powerpoint/2010/main" val="50729441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AFFC4D-3241-0046-9ABE-2224A852A5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Flow Diagram – with CBM Process</a:t>
            </a:r>
            <a:endParaRPr lang="en-S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3FFDA86-B09D-D84C-BAB3-0E6E7421F9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Copyright Cuptronic Technology AB 2021. All rights reserved.</a:t>
            </a:r>
            <a:endParaRPr lang="en-S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E10D420-8C65-1640-9083-56CB0A25EE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0066-6F48-5A42-B592-F11F9179712D}" type="slidenum">
              <a:rPr lang="en-SE" smtClean="0"/>
              <a:pPr/>
              <a:t>20</a:t>
            </a:fld>
            <a:endParaRPr lang="en-SE" sz="1200" dirty="0">
              <a:latin typeface="Lato Semibold" panose="020F0502020204030203" pitchFamily="34" charset="77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91D5295-74D4-D945-8DDA-E8284AA16A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51560" y="1580446"/>
            <a:ext cx="1152000" cy="792000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36000" rIns="36000" anchor="ctr">
            <a:no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hangingPunct="1"/>
            <a:r>
              <a:rPr lang="en-GB" sz="1200" dirty="0">
                <a:latin typeface="Lato" panose="020F0502020204030203" pitchFamily="34" charset="77"/>
                <a:cs typeface="Arial" panose="020B0604020202020204" pitchFamily="34" charset="0"/>
              </a:rPr>
              <a:t>Drilling of</a:t>
            </a:r>
          </a:p>
          <a:p>
            <a:pPr algn="ctr" eaLnBrk="1" hangingPunct="1"/>
            <a:r>
              <a:rPr lang="en-GB" sz="1200" dirty="0">
                <a:latin typeface="Lato" panose="020F0502020204030203" pitchFamily="34" charset="77"/>
                <a:cs typeface="Arial" panose="020B0604020202020204" pitchFamily="34" charset="0"/>
              </a:rPr>
              <a:t>through- and</a:t>
            </a:r>
          </a:p>
          <a:p>
            <a:pPr algn="ctr" eaLnBrk="1" hangingPunct="1"/>
            <a:r>
              <a:rPr lang="en-GB" sz="1200" dirty="0">
                <a:latin typeface="Lato" panose="020F0502020204030203" pitchFamily="34" charset="77"/>
                <a:cs typeface="Arial" panose="020B0604020202020204" pitchFamily="34" charset="0"/>
              </a:rPr>
              <a:t>blind holes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FE66D44-2E5E-D844-9566-AD85E439EE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23760" y="1572571"/>
            <a:ext cx="1152000" cy="792000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36000" rIns="36000" anchor="ctr">
            <a:no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hangingPunct="1"/>
            <a:r>
              <a:rPr lang="en-GB" sz="1200" dirty="0">
                <a:latin typeface="Lato" panose="020F0502020204030203" pitchFamily="34" charset="77"/>
                <a:cs typeface="Arial" panose="020B0604020202020204" pitchFamily="34" charset="0"/>
              </a:rPr>
              <a:t>Electroless</a:t>
            </a:r>
          </a:p>
          <a:p>
            <a:pPr algn="ctr" eaLnBrk="1" hangingPunct="1"/>
            <a:r>
              <a:rPr lang="en-GB" sz="1200" dirty="0">
                <a:latin typeface="Lato" panose="020F0502020204030203" pitchFamily="34" charset="77"/>
                <a:cs typeface="Arial" panose="020B0604020202020204" pitchFamily="34" charset="0"/>
              </a:rPr>
              <a:t>Cu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9DD74D3-E11E-5347-BE2E-143C609DDA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09860" y="1577344"/>
            <a:ext cx="1152000" cy="792000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36000" rIns="36000" anchor="ctr">
            <a:no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hangingPunct="1"/>
            <a:r>
              <a:rPr lang="en-GB" sz="1200" dirty="0">
                <a:latin typeface="Lato" panose="020F0502020204030203" pitchFamily="34" charset="77"/>
                <a:cs typeface="Arial" panose="020B0604020202020204" pitchFamily="34" charset="0"/>
              </a:rPr>
              <a:t>Imaging</a:t>
            </a:r>
          </a:p>
          <a:p>
            <a:pPr algn="ctr" eaLnBrk="1" hangingPunct="1">
              <a:lnSpc>
                <a:spcPct val="150000"/>
              </a:lnSpc>
            </a:pPr>
            <a:r>
              <a:rPr lang="en-GB" sz="1200" dirty="0">
                <a:latin typeface="Lato" panose="020F0502020204030203" pitchFamily="34" charset="77"/>
                <a:cs typeface="Arial" panose="020B0604020202020204" pitchFamily="34" charset="0"/>
              </a:rPr>
              <a:t>Exposing</a:t>
            </a:r>
          </a:p>
          <a:p>
            <a:pPr algn="ctr" eaLnBrk="1" hangingPunct="1">
              <a:lnSpc>
                <a:spcPct val="150000"/>
              </a:lnSpc>
            </a:pPr>
            <a:r>
              <a:rPr lang="en-GB" sz="1200" dirty="0">
                <a:latin typeface="Lato" panose="020F0502020204030203" pitchFamily="34" charset="77"/>
                <a:cs typeface="Arial" panose="020B0604020202020204" pitchFamily="34" charset="0"/>
              </a:rPr>
              <a:t>Developing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884005A-BBEB-D04A-97C5-F3F601C566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95960" y="1577344"/>
            <a:ext cx="1152000" cy="792000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36000" rIns="36000" anchor="ctr">
            <a:no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hangingPunct="1"/>
            <a:r>
              <a:rPr lang="en-GB" sz="1200" dirty="0">
                <a:latin typeface="Lato" panose="020F0502020204030203" pitchFamily="34" charset="77"/>
                <a:cs typeface="Arial" panose="020B0604020202020204" pitchFamily="34" charset="0"/>
              </a:rPr>
              <a:t>Degreasing</a:t>
            </a:r>
          </a:p>
          <a:p>
            <a:pPr algn="ctr" eaLnBrk="1" hangingPunct="1">
              <a:lnSpc>
                <a:spcPct val="150000"/>
              </a:lnSpc>
            </a:pPr>
            <a:r>
              <a:rPr lang="en-GB" sz="1200" dirty="0">
                <a:latin typeface="Lato" panose="020F0502020204030203" pitchFamily="34" charset="77"/>
                <a:cs typeface="Arial" panose="020B0604020202020204" pitchFamily="34" charset="0"/>
              </a:rPr>
              <a:t>Rinsing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A6630BD-497F-1944-BA99-18D5D21D8C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82060" y="1577344"/>
            <a:ext cx="1152000" cy="792000"/>
          </a:xfrm>
          <a:prstGeom prst="roundRect">
            <a:avLst/>
          </a:prstGeom>
          <a:solidFill>
            <a:srgbClr val="FF0000">
              <a:alpha val="20000"/>
            </a:srgbClr>
          </a:solidFill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36000" rIns="36000" anchor="ctr">
            <a:no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hangingPunct="1"/>
            <a:r>
              <a:rPr lang="en-GB" sz="1200" dirty="0" err="1">
                <a:latin typeface="Lato" panose="020F0502020204030203" pitchFamily="34" charset="77"/>
                <a:cs typeface="Arial" panose="020B0604020202020204" pitchFamily="34" charset="0"/>
              </a:rPr>
              <a:t>Microetching</a:t>
            </a:r>
            <a:endParaRPr lang="en-GB" sz="1200" dirty="0">
              <a:latin typeface="Lato" panose="020F0502020204030203" pitchFamily="34" charset="77"/>
              <a:cs typeface="Arial" panose="020B0604020202020204" pitchFamily="34" charset="0"/>
            </a:endParaRPr>
          </a:p>
          <a:p>
            <a:pPr algn="ctr" eaLnBrk="1" hangingPunct="1">
              <a:lnSpc>
                <a:spcPct val="150000"/>
              </a:lnSpc>
            </a:pPr>
            <a:r>
              <a:rPr lang="en-GB" sz="1200" dirty="0">
                <a:latin typeface="Lato" panose="020F0502020204030203" pitchFamily="34" charset="77"/>
                <a:cs typeface="Arial" panose="020B0604020202020204" pitchFamily="34" charset="0"/>
              </a:rPr>
              <a:t>Rinsing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BDA1F78-BDA6-3545-B0F7-50C582E544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51560" y="3258500"/>
            <a:ext cx="1152000" cy="792000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36000" rIns="36000" anchor="ctr">
            <a:no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hangingPunct="1"/>
            <a:r>
              <a:rPr lang="en-US" sz="1200" dirty="0">
                <a:latin typeface="Lato" panose="020F0502020204030203" pitchFamily="34" charset="77"/>
                <a:cs typeface="Arial" panose="020B0604020202020204" pitchFamily="34" charset="0"/>
              </a:rPr>
              <a:t>Acid dipping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7CBE18D-E9B8-4F40-8B59-0DE0882695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37660" y="3258500"/>
            <a:ext cx="1152000" cy="792000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36000" rIns="36000" anchor="ctr">
            <a:no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hangingPunct="1"/>
            <a:r>
              <a:rPr lang="en-US" sz="1200" dirty="0">
                <a:latin typeface="Lato" panose="020F0502020204030203" pitchFamily="34" charset="77"/>
                <a:cs typeface="Arial" panose="020B0604020202020204" pitchFamily="34" charset="0"/>
              </a:rPr>
              <a:t>Electrolytical</a:t>
            </a:r>
          </a:p>
          <a:p>
            <a:pPr algn="ctr" eaLnBrk="1" hangingPunct="1"/>
            <a:r>
              <a:rPr lang="en-US" sz="1200" dirty="0">
                <a:latin typeface="Lato" panose="020F0502020204030203" pitchFamily="34" charset="77"/>
                <a:cs typeface="Arial" panose="020B0604020202020204" pitchFamily="34" charset="0"/>
              </a:rPr>
              <a:t>copper</a:t>
            </a:r>
          </a:p>
          <a:p>
            <a:pPr algn="ctr" eaLnBrk="1" hangingPunct="1"/>
            <a:r>
              <a:rPr lang="en-US" sz="1200" dirty="0">
                <a:latin typeface="Lato" panose="020F0502020204030203" pitchFamily="34" charset="77"/>
                <a:cs typeface="Arial" panose="020B0604020202020204" pitchFamily="34" charset="0"/>
              </a:rPr>
              <a:t>plating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61D5041-CC8F-8241-9495-3649377166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23760" y="3253727"/>
            <a:ext cx="1152000" cy="792000"/>
          </a:xfrm>
          <a:prstGeom prst="roundRect">
            <a:avLst/>
          </a:prstGeom>
          <a:solidFill>
            <a:srgbClr val="FF0000">
              <a:alpha val="20000"/>
            </a:srgbClr>
          </a:solidFill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36000" rIns="36000" anchor="ctr">
            <a:noAutofit/>
          </a:bodyPr>
          <a:lstStyle>
            <a:defPPr>
              <a:defRPr lang="en-SE"/>
            </a:defPPr>
            <a:lvl1pPr algn="ctr">
              <a:defRPr sz="1200">
                <a:latin typeface="Lato" panose="020F0502020204030203" pitchFamily="34" charset="77"/>
                <a:ea typeface="ＭＳ Ｐゴシック" pitchFamily="34" charset="-128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latin typeface="Arial" pitchFamily="34" charset="0"/>
                <a:ea typeface="ＭＳ Ｐゴシック" pitchFamily="34" charset="-128"/>
              </a:defRPr>
            </a:lvl9pPr>
          </a:lstStyle>
          <a:p>
            <a:r>
              <a:rPr lang="en-US" dirty="0"/>
              <a:t>Rinsing</a:t>
            </a:r>
          </a:p>
          <a:p>
            <a:r>
              <a:rPr lang="en-US" dirty="0"/>
              <a:t>Acid dipping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F294E56-62D5-F445-9403-979BED0A32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09860" y="3258500"/>
            <a:ext cx="1152000" cy="792000"/>
          </a:xfrm>
          <a:prstGeom prst="roundRect">
            <a:avLst/>
          </a:prstGeom>
          <a:solidFill>
            <a:srgbClr val="FF0000">
              <a:alpha val="20000"/>
            </a:srgbClr>
          </a:solidFill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36000" rIns="36000" anchor="ctr">
            <a:noAutofit/>
          </a:bodyPr>
          <a:lstStyle>
            <a:defPPr>
              <a:defRPr lang="en-SE"/>
            </a:defPPr>
            <a:lvl1pPr algn="ctr">
              <a:defRPr sz="1200">
                <a:latin typeface="Lato" panose="020F0502020204030203" pitchFamily="34" charset="77"/>
                <a:ea typeface="ＭＳ Ｐゴシック" pitchFamily="34" charset="-128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latin typeface="Arial" pitchFamily="34" charset="0"/>
                <a:ea typeface="ＭＳ Ｐゴシック" pitchFamily="34" charset="-128"/>
              </a:defRPr>
            </a:lvl9pPr>
          </a:lstStyle>
          <a:p>
            <a:r>
              <a:rPr lang="en-US" dirty="0"/>
              <a:t>Tin plating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1AF5CCC-1573-004B-A6CD-C1BDCE591E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95960" y="3258500"/>
            <a:ext cx="1152000" cy="792000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36000" rIns="36000" anchor="ctr">
            <a:no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hangingPunct="1"/>
            <a:r>
              <a:rPr lang="en-US" sz="1200" dirty="0">
                <a:latin typeface="Lato" panose="020F0502020204030203" pitchFamily="34" charset="77"/>
                <a:cs typeface="Arial" panose="020B0604020202020204" pitchFamily="34" charset="0"/>
              </a:rPr>
              <a:t>Rinsing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EB7D3A1-AFAF-2A43-B09A-75165DEA5F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82060" y="3258500"/>
            <a:ext cx="1152000" cy="792000"/>
          </a:xfrm>
          <a:prstGeom prst="roundRect">
            <a:avLst/>
          </a:prstGeom>
          <a:solidFill>
            <a:srgbClr val="FF0000">
              <a:alpha val="20000"/>
            </a:srgbClr>
          </a:solidFill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36000" rIns="36000" anchor="ctr">
            <a:noAutofit/>
          </a:bodyPr>
          <a:lstStyle>
            <a:defPPr>
              <a:defRPr lang="en-SE"/>
            </a:defPPr>
            <a:lvl1pPr algn="ctr">
              <a:defRPr sz="1200">
                <a:latin typeface="Lato" panose="020F0502020204030203" pitchFamily="34" charset="77"/>
                <a:ea typeface="ＭＳ Ｐゴシック" pitchFamily="34" charset="-128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latin typeface="Arial" pitchFamily="34" charset="0"/>
                <a:ea typeface="ＭＳ Ｐゴシック" pitchFamily="34" charset="-128"/>
              </a:defRPr>
            </a:lvl9pPr>
          </a:lstStyle>
          <a:p>
            <a:r>
              <a:rPr lang="en-GB" dirty="0"/>
              <a:t>Stripping </a:t>
            </a:r>
          </a:p>
          <a:p>
            <a:r>
              <a:rPr lang="en-GB" dirty="0"/>
              <a:t>of dry film</a:t>
            </a:r>
          </a:p>
          <a:p>
            <a:r>
              <a:rPr lang="en-GB" dirty="0"/>
              <a:t>Rinsing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2F64388-292D-9A4B-ABFF-12C3EDD53F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51560" y="4926870"/>
            <a:ext cx="1152000" cy="792000"/>
          </a:xfrm>
          <a:prstGeom prst="roundRect">
            <a:avLst/>
          </a:prstGeom>
          <a:solidFill>
            <a:srgbClr val="FF0000">
              <a:alpha val="20000"/>
            </a:srgbClr>
          </a:solidFill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36000" rIns="36000" anchor="ctr">
            <a:noAutofit/>
          </a:bodyPr>
          <a:lstStyle>
            <a:defPPr>
              <a:defRPr lang="en-SE"/>
            </a:defPPr>
            <a:lvl1pPr algn="ctr">
              <a:defRPr sz="1200">
                <a:latin typeface="Lato" panose="020F0502020204030203" pitchFamily="34" charset="77"/>
                <a:ea typeface="ＭＳ Ｐゴシック" pitchFamily="34" charset="-128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latin typeface="Arial" pitchFamily="34" charset="0"/>
                <a:ea typeface="ＭＳ Ｐゴシック" pitchFamily="34" charset="-128"/>
              </a:defRPr>
            </a:lvl9pPr>
          </a:lstStyle>
          <a:p>
            <a:r>
              <a:rPr lang="en-US" dirty="0"/>
              <a:t>Etching of</a:t>
            </a:r>
          </a:p>
          <a:p>
            <a:r>
              <a:rPr lang="en-US" dirty="0"/>
              <a:t>base copper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FDAC8AF-8455-1341-B4DB-F060B5287A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37660" y="4926871"/>
            <a:ext cx="1152000" cy="792000"/>
          </a:xfrm>
          <a:prstGeom prst="roundRect">
            <a:avLst/>
          </a:prstGeom>
          <a:solidFill>
            <a:srgbClr val="FF0000">
              <a:alpha val="20000"/>
            </a:srgbClr>
          </a:solidFill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36000" rIns="36000" anchor="ctr">
            <a:noAutofit/>
          </a:bodyPr>
          <a:lstStyle>
            <a:defPPr>
              <a:defRPr lang="en-SE"/>
            </a:defPPr>
            <a:lvl1pPr algn="ctr">
              <a:defRPr sz="1200">
                <a:latin typeface="Lato" panose="020F0502020204030203" pitchFamily="34" charset="77"/>
                <a:ea typeface="ＭＳ Ｐゴシック" pitchFamily="34" charset="-128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latin typeface="Arial" pitchFamily="34" charset="0"/>
                <a:ea typeface="ＭＳ Ｐゴシック" pitchFamily="34" charset="-128"/>
              </a:defRPr>
            </a:lvl9pPr>
          </a:lstStyle>
          <a:p>
            <a:r>
              <a:rPr lang="en-US" dirty="0"/>
              <a:t>Rinsing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AD35F52-D79B-CE48-831F-706A1EF7CB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23760" y="4926871"/>
            <a:ext cx="1152000" cy="792000"/>
          </a:xfrm>
          <a:prstGeom prst="roundRect">
            <a:avLst/>
          </a:prstGeom>
          <a:solidFill>
            <a:srgbClr val="FF0000">
              <a:alpha val="20000"/>
            </a:srgbClr>
          </a:solidFill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36000" rIns="36000" anchor="ctr">
            <a:noAutofit/>
          </a:bodyPr>
          <a:lstStyle>
            <a:defPPr>
              <a:defRPr lang="en-SE"/>
            </a:defPPr>
            <a:lvl1pPr algn="ctr">
              <a:defRPr sz="1200">
                <a:latin typeface="Lato" panose="020F0502020204030203" pitchFamily="34" charset="77"/>
                <a:ea typeface="ＭＳ Ｐゴシック" pitchFamily="34" charset="-128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latin typeface="Arial" pitchFamily="34" charset="0"/>
                <a:ea typeface="ＭＳ Ｐゴシック" pitchFamily="34" charset="-128"/>
              </a:defRPr>
            </a:lvl9pPr>
          </a:lstStyle>
          <a:p>
            <a:r>
              <a:rPr lang="en-US" dirty="0"/>
              <a:t>Stripping</a:t>
            </a:r>
          </a:p>
          <a:p>
            <a:r>
              <a:rPr lang="en-US" dirty="0"/>
              <a:t>of tin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2AFC037-AE16-FD41-9EF7-DDFED57F80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95960" y="4926871"/>
            <a:ext cx="1152000" cy="792000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36000" rIns="36000" anchor="ctr">
            <a:no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hangingPunct="1"/>
            <a:r>
              <a:rPr lang="en-US" sz="1100" dirty="0" err="1">
                <a:latin typeface="Lato" panose="020F0502020204030203" pitchFamily="34" charset="77"/>
                <a:cs typeface="Arial" panose="020B0604020202020204" pitchFamily="34" charset="0"/>
              </a:rPr>
              <a:t>Microetching</a:t>
            </a:r>
            <a:r>
              <a:rPr lang="en-US" sz="1100" dirty="0">
                <a:latin typeface="Lato" panose="020F0502020204030203" pitchFamily="34" charset="77"/>
                <a:cs typeface="Arial" panose="020B0604020202020204" pitchFamily="34" charset="0"/>
              </a:rPr>
              <a:t> of</a:t>
            </a:r>
          </a:p>
          <a:p>
            <a:pPr algn="ctr" eaLnBrk="1" hangingPunct="1"/>
            <a:r>
              <a:rPr lang="en-US" sz="1100" dirty="0">
                <a:latin typeface="Lato" panose="020F0502020204030203" pitchFamily="34" charset="77"/>
                <a:cs typeface="Arial" panose="020B0604020202020204" pitchFamily="34" charset="0"/>
              </a:rPr>
              <a:t>Conductors,</a:t>
            </a:r>
          </a:p>
          <a:p>
            <a:pPr algn="ctr" eaLnBrk="1" hangingPunct="1"/>
            <a:r>
              <a:rPr lang="en-US" sz="1100" dirty="0">
                <a:latin typeface="Lato" panose="020F0502020204030203" pitchFamily="34" charset="77"/>
                <a:cs typeface="Arial" panose="020B0604020202020204" pitchFamily="34" charset="0"/>
              </a:rPr>
              <a:t>Incl. etching of Base Cu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695709EC-9030-AD41-896A-E87942B21D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82060" y="4926871"/>
            <a:ext cx="1152000" cy="792000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36000" rIns="36000" anchor="ctr">
            <a:no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hangingPunct="1"/>
            <a:r>
              <a:rPr lang="en-US" sz="1200" dirty="0">
                <a:latin typeface="Lato" panose="020F0502020204030203" pitchFamily="34" charset="77"/>
                <a:cs typeface="Arial" panose="020B0604020202020204" pitchFamily="34" charset="0"/>
              </a:rPr>
              <a:t>Application of</a:t>
            </a:r>
          </a:p>
          <a:p>
            <a:pPr algn="ctr" eaLnBrk="1" hangingPunct="1"/>
            <a:r>
              <a:rPr lang="en-US" sz="1200" dirty="0" err="1">
                <a:latin typeface="Lato" panose="020F0502020204030203" pitchFamily="34" charset="77"/>
                <a:cs typeface="Arial" panose="020B0604020202020204" pitchFamily="34" charset="0"/>
              </a:rPr>
              <a:t>soldermask</a:t>
            </a:r>
            <a:endParaRPr lang="en-US" sz="1200" dirty="0">
              <a:latin typeface="Lato" panose="020F0502020204030203" pitchFamily="34" charset="77"/>
              <a:cs typeface="Arial" panose="020B0604020202020204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FB9E50D7-05B6-D64E-B14C-2FFBB981D1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568160" y="4926871"/>
            <a:ext cx="999000" cy="792000"/>
          </a:xfrm>
          <a:prstGeom prst="roundRect">
            <a:avLst/>
          </a:prstGeom>
          <a:noFill/>
          <a:ln w="28575"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72000" rIns="0" anchor="ctr">
            <a:no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1200" dirty="0">
                <a:latin typeface="Lato" panose="020F0502020204030203" pitchFamily="34" charset="77"/>
                <a:cs typeface="Arial" panose="020B0604020202020204" pitchFamily="34" charset="0"/>
              </a:rPr>
              <a:t>Further in </a:t>
            </a:r>
          </a:p>
          <a:p>
            <a:pPr eaLnBrk="1" hangingPunct="1"/>
            <a:r>
              <a:rPr lang="en-US" sz="1200" dirty="0">
                <a:latin typeface="Lato" panose="020F0502020204030203" pitchFamily="34" charset="77"/>
                <a:cs typeface="Arial" panose="020B0604020202020204" pitchFamily="34" charset="0"/>
              </a:rPr>
              <a:t>the process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60AA570B-F653-7548-A786-AEAC28D596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51560" y="2372352"/>
            <a:ext cx="1152000" cy="385029"/>
          </a:xfrm>
          <a:prstGeom prst="roundRect">
            <a:avLst/>
          </a:prstGeom>
          <a:noFill/>
          <a:ln w="28575"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no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hangingPunct="1"/>
            <a:r>
              <a:rPr lang="en-US" sz="1000" b="1" dirty="0">
                <a:latin typeface="Lato" panose="020F0502020204030203" pitchFamily="34" charset="77"/>
                <a:cs typeface="Arial" panose="020B0604020202020204" pitchFamily="34" charset="0"/>
              </a:rPr>
              <a:t>Substrate without base Cu</a:t>
            </a:r>
          </a:p>
        </p:txBody>
      </p: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F3E269B1-74C7-F24B-85BC-4D58841B2E81}"/>
              </a:ext>
            </a:extLst>
          </p:cNvPr>
          <p:cNvCxnSpPr>
            <a:cxnSpLocks/>
            <a:stCxn id="12" idx="3"/>
            <a:endCxn id="44" idx="1"/>
          </p:cNvCxnSpPr>
          <p:nvPr/>
        </p:nvCxnSpPr>
        <p:spPr>
          <a:xfrm>
            <a:off x="2203560" y="1976446"/>
            <a:ext cx="434100" cy="1594"/>
          </a:xfrm>
          <a:prstGeom prst="straightConnector1">
            <a:avLst/>
          </a:prstGeom>
          <a:ln w="1905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6A9FBEC3-0323-C24E-B69F-4285748EC1F9}"/>
              </a:ext>
            </a:extLst>
          </p:cNvPr>
          <p:cNvCxnSpPr>
            <a:cxnSpLocks/>
            <a:stCxn id="13" idx="3"/>
            <a:endCxn id="14" idx="1"/>
          </p:cNvCxnSpPr>
          <p:nvPr/>
        </p:nvCxnSpPr>
        <p:spPr>
          <a:xfrm>
            <a:off x="5375760" y="1968571"/>
            <a:ext cx="434100" cy="4773"/>
          </a:xfrm>
          <a:prstGeom prst="straightConnector1">
            <a:avLst/>
          </a:prstGeom>
          <a:ln w="1905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145CB072-32D1-144E-A12E-EF7C5EED8F97}"/>
              </a:ext>
            </a:extLst>
          </p:cNvPr>
          <p:cNvCxnSpPr>
            <a:cxnSpLocks/>
            <a:stCxn id="14" idx="3"/>
            <a:endCxn id="15" idx="1"/>
          </p:cNvCxnSpPr>
          <p:nvPr/>
        </p:nvCxnSpPr>
        <p:spPr>
          <a:xfrm>
            <a:off x="6961860" y="1973344"/>
            <a:ext cx="434100" cy="0"/>
          </a:xfrm>
          <a:prstGeom prst="straightConnector1">
            <a:avLst/>
          </a:prstGeom>
          <a:ln w="1905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3B2758F6-554B-BD4E-9696-E8195827C7E1}"/>
              </a:ext>
            </a:extLst>
          </p:cNvPr>
          <p:cNvCxnSpPr>
            <a:cxnSpLocks/>
            <a:stCxn id="15" idx="3"/>
            <a:endCxn id="16" idx="1"/>
          </p:cNvCxnSpPr>
          <p:nvPr/>
        </p:nvCxnSpPr>
        <p:spPr>
          <a:xfrm>
            <a:off x="8547960" y="1973344"/>
            <a:ext cx="434100" cy="0"/>
          </a:xfrm>
          <a:prstGeom prst="straightConnector1">
            <a:avLst/>
          </a:prstGeom>
          <a:ln w="1905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1584AE53-44F5-EC43-82E6-70FBC6F86D4D}"/>
              </a:ext>
            </a:extLst>
          </p:cNvPr>
          <p:cNvCxnSpPr>
            <a:cxnSpLocks/>
            <a:stCxn id="17" idx="3"/>
            <a:endCxn id="18" idx="1"/>
          </p:cNvCxnSpPr>
          <p:nvPr/>
        </p:nvCxnSpPr>
        <p:spPr>
          <a:xfrm>
            <a:off x="2203560" y="3654500"/>
            <a:ext cx="434100" cy="0"/>
          </a:xfrm>
          <a:prstGeom prst="straightConnector1">
            <a:avLst/>
          </a:prstGeom>
          <a:ln w="1905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B14C00CB-D15F-1344-9506-6477B69CB2BF}"/>
              </a:ext>
            </a:extLst>
          </p:cNvPr>
          <p:cNvCxnSpPr>
            <a:cxnSpLocks/>
            <a:stCxn id="18" idx="3"/>
            <a:endCxn id="19" idx="1"/>
          </p:cNvCxnSpPr>
          <p:nvPr/>
        </p:nvCxnSpPr>
        <p:spPr>
          <a:xfrm flipV="1">
            <a:off x="3789660" y="3649727"/>
            <a:ext cx="434100" cy="4773"/>
          </a:xfrm>
          <a:prstGeom prst="straightConnector1">
            <a:avLst/>
          </a:prstGeom>
          <a:ln w="1905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9592E055-E441-944C-92F4-0D0658748E48}"/>
              </a:ext>
            </a:extLst>
          </p:cNvPr>
          <p:cNvCxnSpPr>
            <a:cxnSpLocks/>
            <a:stCxn id="19" idx="3"/>
            <a:endCxn id="20" idx="1"/>
          </p:cNvCxnSpPr>
          <p:nvPr/>
        </p:nvCxnSpPr>
        <p:spPr>
          <a:xfrm>
            <a:off x="5375760" y="3649727"/>
            <a:ext cx="434100" cy="4773"/>
          </a:xfrm>
          <a:prstGeom prst="straightConnector1">
            <a:avLst/>
          </a:prstGeom>
          <a:ln w="1905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Arrow Connector 60">
            <a:extLst>
              <a:ext uri="{FF2B5EF4-FFF2-40B4-BE49-F238E27FC236}">
                <a16:creationId xmlns:a16="http://schemas.microsoft.com/office/drawing/2014/main" id="{D4E72D2F-021C-724A-9373-3D1A76ED8179}"/>
              </a:ext>
            </a:extLst>
          </p:cNvPr>
          <p:cNvCxnSpPr>
            <a:cxnSpLocks/>
            <a:stCxn id="20" idx="3"/>
            <a:endCxn id="21" idx="1"/>
          </p:cNvCxnSpPr>
          <p:nvPr/>
        </p:nvCxnSpPr>
        <p:spPr>
          <a:xfrm>
            <a:off x="6961860" y="3654500"/>
            <a:ext cx="434100" cy="0"/>
          </a:xfrm>
          <a:prstGeom prst="straightConnector1">
            <a:avLst/>
          </a:prstGeom>
          <a:ln w="1905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Arrow Connector 63">
            <a:extLst>
              <a:ext uri="{FF2B5EF4-FFF2-40B4-BE49-F238E27FC236}">
                <a16:creationId xmlns:a16="http://schemas.microsoft.com/office/drawing/2014/main" id="{34FE7E1D-987B-8B4F-AA66-C2C755E5CF6E}"/>
              </a:ext>
            </a:extLst>
          </p:cNvPr>
          <p:cNvCxnSpPr>
            <a:cxnSpLocks/>
            <a:stCxn id="21" idx="3"/>
            <a:endCxn id="22" idx="1"/>
          </p:cNvCxnSpPr>
          <p:nvPr/>
        </p:nvCxnSpPr>
        <p:spPr>
          <a:xfrm>
            <a:off x="8547960" y="3654500"/>
            <a:ext cx="434100" cy="0"/>
          </a:xfrm>
          <a:prstGeom prst="straightConnector1">
            <a:avLst/>
          </a:prstGeom>
          <a:ln w="1905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Arrow Connector 66">
            <a:extLst>
              <a:ext uri="{FF2B5EF4-FFF2-40B4-BE49-F238E27FC236}">
                <a16:creationId xmlns:a16="http://schemas.microsoft.com/office/drawing/2014/main" id="{388CFDDA-197B-F246-9CE0-CC8D22DD91F7}"/>
              </a:ext>
            </a:extLst>
          </p:cNvPr>
          <p:cNvCxnSpPr>
            <a:cxnSpLocks/>
            <a:stCxn id="23" idx="3"/>
            <a:endCxn id="24" idx="1"/>
          </p:cNvCxnSpPr>
          <p:nvPr/>
        </p:nvCxnSpPr>
        <p:spPr>
          <a:xfrm>
            <a:off x="2203560" y="5322870"/>
            <a:ext cx="434100" cy="1"/>
          </a:xfrm>
          <a:prstGeom prst="straightConnector1">
            <a:avLst/>
          </a:prstGeom>
          <a:ln w="1905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Arrow Connector 69">
            <a:extLst>
              <a:ext uri="{FF2B5EF4-FFF2-40B4-BE49-F238E27FC236}">
                <a16:creationId xmlns:a16="http://schemas.microsoft.com/office/drawing/2014/main" id="{E9720E3F-A7A3-184E-8E38-A9068DD788BF}"/>
              </a:ext>
            </a:extLst>
          </p:cNvPr>
          <p:cNvCxnSpPr>
            <a:cxnSpLocks/>
            <a:stCxn id="24" idx="3"/>
            <a:endCxn id="25" idx="1"/>
          </p:cNvCxnSpPr>
          <p:nvPr/>
        </p:nvCxnSpPr>
        <p:spPr>
          <a:xfrm>
            <a:off x="3789660" y="5322871"/>
            <a:ext cx="434100" cy="0"/>
          </a:xfrm>
          <a:prstGeom prst="straightConnector1">
            <a:avLst/>
          </a:prstGeom>
          <a:ln w="1905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Arrow Connector 72">
            <a:extLst>
              <a:ext uri="{FF2B5EF4-FFF2-40B4-BE49-F238E27FC236}">
                <a16:creationId xmlns:a16="http://schemas.microsoft.com/office/drawing/2014/main" id="{8D536F17-ECE0-2545-8E47-5FEAEE6B4BBE}"/>
              </a:ext>
            </a:extLst>
          </p:cNvPr>
          <p:cNvCxnSpPr>
            <a:cxnSpLocks/>
            <a:stCxn id="25" idx="3"/>
          </p:cNvCxnSpPr>
          <p:nvPr/>
        </p:nvCxnSpPr>
        <p:spPr>
          <a:xfrm>
            <a:off x="5375760" y="5322871"/>
            <a:ext cx="434100" cy="0"/>
          </a:xfrm>
          <a:prstGeom prst="straightConnector1">
            <a:avLst/>
          </a:prstGeom>
          <a:ln w="1905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Arrow Connector 75">
            <a:extLst>
              <a:ext uri="{FF2B5EF4-FFF2-40B4-BE49-F238E27FC236}">
                <a16:creationId xmlns:a16="http://schemas.microsoft.com/office/drawing/2014/main" id="{166C71B7-4637-7347-A3A4-DF38FC596B30}"/>
              </a:ext>
            </a:extLst>
          </p:cNvPr>
          <p:cNvCxnSpPr>
            <a:cxnSpLocks/>
            <a:endCxn id="27" idx="1"/>
          </p:cNvCxnSpPr>
          <p:nvPr/>
        </p:nvCxnSpPr>
        <p:spPr>
          <a:xfrm>
            <a:off x="6961860" y="5322871"/>
            <a:ext cx="434100" cy="0"/>
          </a:xfrm>
          <a:prstGeom prst="straightConnector1">
            <a:avLst/>
          </a:prstGeom>
          <a:ln w="1905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Arrow Connector 78">
            <a:extLst>
              <a:ext uri="{FF2B5EF4-FFF2-40B4-BE49-F238E27FC236}">
                <a16:creationId xmlns:a16="http://schemas.microsoft.com/office/drawing/2014/main" id="{E1BD95D3-6138-C846-8E84-FE137F94164B}"/>
              </a:ext>
            </a:extLst>
          </p:cNvPr>
          <p:cNvCxnSpPr>
            <a:cxnSpLocks/>
            <a:stCxn id="27" idx="3"/>
            <a:endCxn id="28" idx="1"/>
          </p:cNvCxnSpPr>
          <p:nvPr/>
        </p:nvCxnSpPr>
        <p:spPr>
          <a:xfrm>
            <a:off x="8547960" y="5322871"/>
            <a:ext cx="434100" cy="0"/>
          </a:xfrm>
          <a:prstGeom prst="straightConnector1">
            <a:avLst/>
          </a:prstGeom>
          <a:ln w="1905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Arrow Connector 81">
            <a:extLst>
              <a:ext uri="{FF2B5EF4-FFF2-40B4-BE49-F238E27FC236}">
                <a16:creationId xmlns:a16="http://schemas.microsoft.com/office/drawing/2014/main" id="{4EC8CB81-C01E-6643-95DE-5E2A3E22CD88}"/>
              </a:ext>
            </a:extLst>
          </p:cNvPr>
          <p:cNvCxnSpPr>
            <a:cxnSpLocks/>
            <a:stCxn id="28" idx="3"/>
            <a:endCxn id="30" idx="1"/>
          </p:cNvCxnSpPr>
          <p:nvPr/>
        </p:nvCxnSpPr>
        <p:spPr>
          <a:xfrm>
            <a:off x="10134060" y="5322871"/>
            <a:ext cx="434100" cy="0"/>
          </a:xfrm>
          <a:prstGeom prst="straightConnector1">
            <a:avLst/>
          </a:prstGeom>
          <a:ln w="1905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Elbow Connector 88">
            <a:extLst>
              <a:ext uri="{FF2B5EF4-FFF2-40B4-BE49-F238E27FC236}">
                <a16:creationId xmlns:a16="http://schemas.microsoft.com/office/drawing/2014/main" id="{29884E8F-4503-724A-9182-9E6956B394D7}"/>
              </a:ext>
            </a:extLst>
          </p:cNvPr>
          <p:cNvCxnSpPr>
            <a:stCxn id="16" idx="3"/>
            <a:endCxn id="17" idx="1"/>
          </p:cNvCxnSpPr>
          <p:nvPr/>
        </p:nvCxnSpPr>
        <p:spPr>
          <a:xfrm flipH="1">
            <a:off x="1051560" y="1973344"/>
            <a:ext cx="9082500" cy="1681156"/>
          </a:xfrm>
          <a:prstGeom prst="bentConnector5">
            <a:avLst>
              <a:gd name="adj1" fmla="val -2517"/>
              <a:gd name="adj2" fmla="val 50000"/>
              <a:gd name="adj3" fmla="val 102517"/>
            </a:avLst>
          </a:prstGeom>
          <a:ln w="1905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Elbow Connector 89">
            <a:extLst>
              <a:ext uri="{FF2B5EF4-FFF2-40B4-BE49-F238E27FC236}">
                <a16:creationId xmlns:a16="http://schemas.microsoft.com/office/drawing/2014/main" id="{28639728-9A2B-8F40-AE64-63DE8F8D654C}"/>
              </a:ext>
            </a:extLst>
          </p:cNvPr>
          <p:cNvCxnSpPr>
            <a:cxnSpLocks/>
            <a:stCxn id="22" idx="3"/>
            <a:endCxn id="23" idx="1"/>
          </p:cNvCxnSpPr>
          <p:nvPr/>
        </p:nvCxnSpPr>
        <p:spPr>
          <a:xfrm flipH="1">
            <a:off x="1051560" y="3654500"/>
            <a:ext cx="9082500" cy="1668370"/>
          </a:xfrm>
          <a:prstGeom prst="bentConnector5">
            <a:avLst>
              <a:gd name="adj1" fmla="val -2517"/>
              <a:gd name="adj2" fmla="val 50000"/>
              <a:gd name="adj3" fmla="val 102517"/>
            </a:avLst>
          </a:prstGeom>
          <a:ln w="1905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43">
            <a:extLst>
              <a:ext uri="{FF2B5EF4-FFF2-40B4-BE49-F238E27FC236}">
                <a16:creationId xmlns:a16="http://schemas.microsoft.com/office/drawing/2014/main" id="{9315EE3B-A3B1-4E43-89D8-2D36EA7B49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37660" y="1582040"/>
            <a:ext cx="1152000" cy="7920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36000" rIns="36000" anchor="ctr">
            <a:no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hangingPunct="1"/>
            <a:r>
              <a:rPr lang="en-GB" sz="1200" dirty="0">
                <a:solidFill>
                  <a:schemeClr val="tx2"/>
                </a:solidFill>
                <a:latin typeface="Lato" panose="020F0502020204030203" pitchFamily="34" charset="77"/>
                <a:cs typeface="Arial" panose="020B0604020202020204" pitchFamily="34" charset="0"/>
              </a:rPr>
              <a:t>CBM Process</a:t>
            </a:r>
          </a:p>
          <a:p>
            <a:pPr algn="ctr" eaLnBrk="1" hangingPunct="1"/>
            <a:r>
              <a:rPr lang="en-GB" sz="1200" dirty="0">
                <a:solidFill>
                  <a:schemeClr val="tx2"/>
                </a:solidFill>
                <a:latin typeface="Lato" panose="020F0502020204030203" pitchFamily="34" charset="77"/>
                <a:cs typeface="Arial" panose="020B0604020202020204" pitchFamily="34" charset="0"/>
              </a:rPr>
              <a:t>grafting</a:t>
            </a:r>
          </a:p>
        </p:txBody>
      </p: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8FFEACC4-4AB4-F54B-8C9E-BDF846E31E55}"/>
              </a:ext>
            </a:extLst>
          </p:cNvPr>
          <p:cNvCxnSpPr>
            <a:cxnSpLocks/>
            <a:stCxn id="44" idx="3"/>
            <a:endCxn id="13" idx="1"/>
          </p:cNvCxnSpPr>
          <p:nvPr/>
        </p:nvCxnSpPr>
        <p:spPr>
          <a:xfrm flipV="1">
            <a:off x="3789660" y="1968571"/>
            <a:ext cx="434100" cy="9469"/>
          </a:xfrm>
          <a:prstGeom prst="straightConnector1">
            <a:avLst/>
          </a:prstGeom>
          <a:ln w="1905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TextBox 49">
            <a:extLst>
              <a:ext uri="{FF2B5EF4-FFF2-40B4-BE49-F238E27FC236}">
                <a16:creationId xmlns:a16="http://schemas.microsoft.com/office/drawing/2014/main" id="{D6D1AA00-549D-1941-8833-9E4394980E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23760" y="2366242"/>
            <a:ext cx="1152000" cy="282411"/>
          </a:xfrm>
          <a:prstGeom prst="roundRect">
            <a:avLst/>
          </a:prstGeom>
          <a:noFill/>
          <a:ln w="28575"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no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hangingPunct="1"/>
            <a:r>
              <a:rPr lang="en-US" sz="1100" b="1" dirty="0">
                <a:latin typeface="Lato" panose="020F0502020204030203" pitchFamily="34" charset="77"/>
                <a:cs typeface="Arial" panose="020B0604020202020204" pitchFamily="34" charset="0"/>
              </a:rPr>
              <a:t>≈ 0.1 µm Cu</a:t>
            </a:r>
          </a:p>
        </p:txBody>
      </p:sp>
      <p:sp>
        <p:nvSpPr>
          <p:cNvPr id="45" name="TextBox 23">
            <a:extLst>
              <a:ext uri="{FF2B5EF4-FFF2-40B4-BE49-F238E27FC236}">
                <a16:creationId xmlns:a16="http://schemas.microsoft.com/office/drawing/2014/main" id="{A64837D5-3CA3-5643-A56D-7625BB46C6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06142" y="4926870"/>
            <a:ext cx="1152000" cy="792000"/>
          </a:xfrm>
          <a:prstGeom prst="roundRect">
            <a:avLst/>
          </a:prstGeom>
          <a:solidFill>
            <a:srgbClr val="FF0000">
              <a:alpha val="20000"/>
            </a:srgbClr>
          </a:solidFill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36000" rIns="36000" anchor="ctr">
            <a:noAutofit/>
          </a:bodyPr>
          <a:lstStyle>
            <a:defPPr>
              <a:defRPr lang="en-SE"/>
            </a:defPPr>
            <a:lvl1pPr algn="ctr">
              <a:defRPr sz="1200">
                <a:latin typeface="Lato" panose="020F0502020204030203" pitchFamily="34" charset="77"/>
                <a:ea typeface="ＭＳ Ｐゴシック" pitchFamily="34" charset="-128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latin typeface="Arial" pitchFamily="34" charset="0"/>
                <a:ea typeface="ＭＳ Ｐゴシック" pitchFamily="34" charset="-128"/>
              </a:defRPr>
            </a:lvl9pPr>
          </a:lstStyle>
          <a:p>
            <a:r>
              <a:rPr lang="en-US" dirty="0"/>
              <a:t>Rinsing</a:t>
            </a:r>
          </a:p>
          <a:p>
            <a:pPr>
              <a:lnSpc>
                <a:spcPct val="150000"/>
              </a:lnSpc>
            </a:pPr>
            <a:r>
              <a:rPr lang="en-US" dirty="0"/>
              <a:t>Drying</a:t>
            </a:r>
          </a:p>
        </p:txBody>
      </p:sp>
      <p:sp>
        <p:nvSpPr>
          <p:cNvPr id="48" name="TextBox 15">
            <a:extLst>
              <a:ext uri="{FF2B5EF4-FFF2-40B4-BE49-F238E27FC236}">
                <a16:creationId xmlns:a16="http://schemas.microsoft.com/office/drawing/2014/main" id="{C5F9674E-714F-6844-BC9B-D95DEC77C5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282466" y="813574"/>
            <a:ext cx="557526" cy="383299"/>
          </a:xfrm>
          <a:prstGeom prst="roundRect">
            <a:avLst/>
          </a:prstGeom>
          <a:solidFill>
            <a:srgbClr val="FF0000">
              <a:alpha val="20000"/>
            </a:srgbClr>
          </a:solidFill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36000" rIns="36000" anchor="ctr">
            <a:no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hangingPunct="1"/>
            <a:endParaRPr lang="en-GB" sz="1200" dirty="0">
              <a:latin typeface="Lato" panose="020F0502020204030203" pitchFamily="34" charset="77"/>
              <a:cs typeface="Arial" panose="020B0604020202020204" pitchFamily="34" charset="0"/>
            </a:endParaRPr>
          </a:p>
        </p:txBody>
      </p:sp>
      <p:sp>
        <p:nvSpPr>
          <p:cNvPr id="5" name="textruta 4">
            <a:extLst>
              <a:ext uri="{FF2B5EF4-FFF2-40B4-BE49-F238E27FC236}">
                <a16:creationId xmlns:a16="http://schemas.microsoft.com/office/drawing/2014/main" id="{0F51B5F4-70CD-7D4B-8290-541BCAE2433B}"/>
              </a:ext>
            </a:extLst>
          </p:cNvPr>
          <p:cNvSpPr txBox="1"/>
          <p:nvPr/>
        </p:nvSpPr>
        <p:spPr>
          <a:xfrm>
            <a:off x="10864159" y="862130"/>
            <a:ext cx="85004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200" dirty="0" err="1"/>
              <a:t>eliminated</a:t>
            </a:r>
            <a:endParaRPr lang="sv-SE" sz="1200" dirty="0"/>
          </a:p>
        </p:txBody>
      </p:sp>
    </p:spTree>
    <p:extLst>
      <p:ext uri="{BB962C8B-B14F-4D97-AF65-F5344CB8AC3E}">
        <p14:creationId xmlns:p14="http://schemas.microsoft.com/office/powerpoint/2010/main" val="392260397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0127A61-C1DE-0444-9B4F-3FDD4FCAB8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Copyright Cuptronic Technology AB 2021. All rights reserved.</a:t>
            </a:r>
            <a:endParaRPr lang="en-S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D48BABF-990C-9648-88B2-530213F658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0066-6F48-5A42-B592-F11F9179712D}" type="slidenum">
              <a:rPr lang="en-SE" smtClean="0"/>
              <a:pPr/>
              <a:t>21</a:t>
            </a:fld>
            <a:endParaRPr lang="en-SE" sz="1200" dirty="0">
              <a:latin typeface="Lato Semibold" panose="020F0502020204030203" pitchFamily="34" charset="77"/>
            </a:endParaRP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0A2E9C44-EF2C-ED4C-9EFA-2370692D92C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SE"/>
              <a:t>Application of CBM chemistry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DB52EAB-41CA-D14D-904E-6177B6067A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/>
              <a:t>Lab implementation of CBM Process</a:t>
            </a:r>
            <a:endParaRPr lang="en-SE"/>
          </a:p>
        </p:txBody>
      </p:sp>
      <p:pic>
        <p:nvPicPr>
          <p:cNvPr id="5" name="Bildobjekt 2">
            <a:extLst>
              <a:ext uri="{FF2B5EF4-FFF2-40B4-BE49-F238E27FC236}">
                <a16:creationId xmlns:a16="http://schemas.microsoft.com/office/drawing/2014/main" id="{CD2141CC-DEBA-DB44-8FBE-0C10F5E2803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27200" y="3076318"/>
            <a:ext cx="3779520" cy="2834640"/>
          </a:xfrm>
          <a:prstGeom prst="rect">
            <a:avLst/>
          </a:prstGeom>
        </p:spPr>
      </p:pic>
      <p:pic>
        <p:nvPicPr>
          <p:cNvPr id="6" name="Bildobjekt 4">
            <a:extLst>
              <a:ext uri="{FF2B5EF4-FFF2-40B4-BE49-F238E27FC236}">
                <a16:creationId xmlns:a16="http://schemas.microsoft.com/office/drawing/2014/main" id="{14DC5C4A-4C77-534C-B99D-8B7F421FBEF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85277" y="3076316"/>
            <a:ext cx="3779521" cy="2834641"/>
          </a:xfrm>
          <a:prstGeom prst="rect">
            <a:avLst/>
          </a:prstGeom>
        </p:spPr>
      </p:pic>
      <p:sp>
        <p:nvSpPr>
          <p:cNvPr id="8" name="Text Box 77">
            <a:extLst>
              <a:ext uri="{FF2B5EF4-FFF2-40B4-BE49-F238E27FC236}">
                <a16:creationId xmlns:a16="http://schemas.microsoft.com/office/drawing/2014/main" id="{6B402F3D-D68A-AA40-A503-D65699648C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28788" y="1697113"/>
            <a:ext cx="5687454" cy="1067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0" tIns="40820" rIns="0" bIns="40820">
            <a:spAutoFit/>
          </a:bodyPr>
          <a:lstStyle>
            <a:lvl1pPr eaLnBrk="0" hangingPunct="0"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marL="180000" indent="-180000" eaLnBrk="1" hangingPunct="1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800" b="1" dirty="0">
                <a:latin typeface="Lato Semibold" panose="020F0502020204030203" pitchFamily="34" charset="77"/>
              </a:rPr>
              <a:t>Conveyorized R&amp;D line for PCB 18 x 24 inch panels.</a:t>
            </a:r>
          </a:p>
          <a:p>
            <a:pPr marL="180000" indent="-180000" eaLnBrk="1" hangingPunct="1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800" b="1" dirty="0">
                <a:latin typeface="Lato Semibold" panose="020F0502020204030203" pitchFamily="34" charset="77"/>
              </a:rPr>
              <a:t>Application of CBM Process chemistry on both sides.</a:t>
            </a:r>
          </a:p>
          <a:p>
            <a:pPr marL="180000" indent="-180000" eaLnBrk="1" hangingPunct="1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800" b="1" dirty="0">
                <a:latin typeface="Lato Semibold" panose="020F0502020204030203" pitchFamily="34" charset="77"/>
              </a:rPr>
              <a:t>Capacity: 50,000 panels/month.</a:t>
            </a:r>
          </a:p>
        </p:txBody>
      </p:sp>
    </p:spTree>
    <p:extLst>
      <p:ext uri="{BB962C8B-B14F-4D97-AF65-F5344CB8AC3E}">
        <p14:creationId xmlns:p14="http://schemas.microsoft.com/office/powerpoint/2010/main" val="113392616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7A8674-782D-DF4E-A6EE-B952C262CD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err="1"/>
              <a:t>Some</a:t>
            </a:r>
            <a:r>
              <a:rPr lang="sv-SE" dirty="0"/>
              <a:t> Projects</a:t>
            </a:r>
            <a:endParaRPr lang="en-SE" dirty="0"/>
          </a:p>
        </p:txBody>
      </p:sp>
    </p:spTree>
    <p:extLst>
      <p:ext uri="{BB962C8B-B14F-4D97-AF65-F5344CB8AC3E}">
        <p14:creationId xmlns:p14="http://schemas.microsoft.com/office/powerpoint/2010/main" val="172275842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nip and Round Single Corner of Rectangle 7">
            <a:extLst>
              <a:ext uri="{FF2B5EF4-FFF2-40B4-BE49-F238E27FC236}">
                <a16:creationId xmlns:a16="http://schemas.microsoft.com/office/drawing/2014/main" id="{5C4C81FA-285A-DE4F-A462-BB8D5D4A7E04}"/>
              </a:ext>
            </a:extLst>
          </p:cNvPr>
          <p:cNvSpPr/>
          <p:nvPr/>
        </p:nvSpPr>
        <p:spPr>
          <a:xfrm rot="10800000">
            <a:off x="10469966" y="0"/>
            <a:ext cx="914400" cy="1557338"/>
          </a:xfrm>
          <a:prstGeom prst="snipRoundRect">
            <a:avLst>
              <a:gd name="adj1" fmla="val 50000"/>
              <a:gd name="adj2" fmla="val 0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A5A96CC-6633-2A49-B88D-760265E13E61}"/>
              </a:ext>
            </a:extLst>
          </p:cNvPr>
          <p:cNvSpPr/>
          <p:nvPr/>
        </p:nvSpPr>
        <p:spPr>
          <a:xfrm>
            <a:off x="0" y="0"/>
            <a:ext cx="10829925" cy="155733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68000" tIns="72000" rtlCol="0" anchor="t"/>
          <a:lstStyle/>
          <a:p>
            <a:r>
              <a:rPr lang="en-GB" sz="3600" dirty="0">
                <a:solidFill>
                  <a:schemeClr val="tx2"/>
                </a:solidFill>
                <a:latin typeface="Neo Sans Std Medium TR" panose="020B0704030504040204" pitchFamily="34" charset="77"/>
              </a:rPr>
              <a:t>RFS’s AllClear Antennas</a:t>
            </a:r>
          </a:p>
          <a:p>
            <a:pPr>
              <a:spcBef>
                <a:spcPts val="600"/>
              </a:spcBef>
            </a:pPr>
            <a:r>
              <a:rPr lang="en-GB" sz="2000" dirty="0">
                <a:solidFill>
                  <a:schemeClr val="tx2"/>
                </a:solidFill>
                <a:latin typeface="Neo Sans Std Medium TR" panose="020B0704030504040204" pitchFamily="34" charset="77"/>
              </a:rPr>
              <a:t>Problem: </a:t>
            </a:r>
            <a:r>
              <a:rPr lang="en-GB" sz="2000" dirty="0">
                <a:solidFill>
                  <a:schemeClr val="tx1"/>
                </a:solidFill>
                <a:latin typeface="Neo Sans Std Medium TR" panose="020B0704030504040204" pitchFamily="34" charset="77"/>
              </a:rPr>
              <a:t>85% of building owners say no to antennas due to unsightly visuals.</a:t>
            </a:r>
          </a:p>
          <a:p>
            <a:pPr>
              <a:spcBef>
                <a:spcPts val="600"/>
              </a:spcBef>
            </a:pPr>
            <a:r>
              <a:rPr lang="en-GB" sz="2000" dirty="0">
                <a:solidFill>
                  <a:schemeClr val="tx2"/>
                </a:solidFill>
                <a:latin typeface="Neo Sans Std Medium TR" panose="020B0704030504040204" pitchFamily="34" charset="77"/>
              </a:rPr>
              <a:t>Solution:</a:t>
            </a:r>
            <a:r>
              <a:rPr lang="en-GB" sz="2000" dirty="0">
                <a:solidFill>
                  <a:schemeClr val="tx1"/>
                </a:solidFill>
                <a:latin typeface="Neo Sans Std Medium TR" panose="020B0704030504040204" pitchFamily="34" charset="77"/>
              </a:rPr>
              <a:t> Transparent Antennas with C.O.C. plastic.</a:t>
            </a:r>
          </a:p>
          <a:p>
            <a:endParaRPr lang="en-GB" sz="3600" dirty="0">
              <a:solidFill>
                <a:schemeClr val="tx2"/>
              </a:solidFill>
              <a:latin typeface="Neo Sans Std Medium TR" panose="020B0704030504040204" pitchFamily="34" charset="77"/>
            </a:endParaRPr>
          </a:p>
          <a:p>
            <a:endParaRPr lang="en-SE" sz="3600" dirty="0">
              <a:solidFill>
                <a:schemeClr val="tx2"/>
              </a:solidFill>
              <a:latin typeface="Neo Sans Std Medium TR" panose="020B0704030504040204" pitchFamily="34" charset="77"/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FC458DA7-DAEB-F740-8BDA-6158BEA039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Copyright Cuptronic Technology AB 2021. All rights reserved.</a:t>
            </a:r>
            <a:endParaRPr lang="en-SE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03F62AB-1543-C84F-AFF7-790A344A1E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0066-6F48-5A42-B592-F11F9179712D}" type="slidenum">
              <a:rPr lang="en-SE" smtClean="0"/>
              <a:pPr/>
              <a:t>23</a:t>
            </a:fld>
            <a:endParaRPr lang="en-SE" sz="1200" dirty="0">
              <a:latin typeface="Lato Semibold" panose="020F0502020204030203" pitchFamily="34" charset="77"/>
            </a:endParaRPr>
          </a:p>
        </p:txBody>
      </p:sp>
      <p:pic>
        <p:nvPicPr>
          <p:cNvPr id="18" name="Bildobjekt 5" descr="RFS 2.jpg">
            <a:extLst>
              <a:ext uri="{FF2B5EF4-FFF2-40B4-BE49-F238E27FC236}">
                <a16:creationId xmlns:a16="http://schemas.microsoft.com/office/drawing/2014/main" id="{700E1DFA-E069-E045-A7D8-1D2FFE9C3E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85461" y="1964379"/>
            <a:ext cx="3344464" cy="3904330"/>
          </a:xfrm>
          <a:prstGeom prst="rect">
            <a:avLst/>
          </a:prstGeom>
        </p:spPr>
      </p:pic>
      <p:pic>
        <p:nvPicPr>
          <p:cNvPr id="19" name="Bildobjekt 6" descr="RFS MICRO One cell TP Antenna.jpg">
            <a:extLst>
              <a:ext uri="{FF2B5EF4-FFF2-40B4-BE49-F238E27FC236}">
                <a16:creationId xmlns:a16="http://schemas.microsoft.com/office/drawing/2014/main" id="{EED34BE7-EA63-7046-A484-4050C5CD40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8418" y="1985055"/>
            <a:ext cx="5238194" cy="3904330"/>
          </a:xfrm>
          <a:prstGeom prst="rect">
            <a:avLst/>
          </a:prstGeom>
        </p:spPr>
      </p:pic>
      <p:sp>
        <p:nvSpPr>
          <p:cNvPr id="10" name="Rectangle 8">
            <a:extLst>
              <a:ext uri="{FF2B5EF4-FFF2-40B4-BE49-F238E27FC236}">
                <a16:creationId xmlns:a16="http://schemas.microsoft.com/office/drawing/2014/main" id="{BA762046-B034-0145-B333-07CC02929BCD}"/>
              </a:ext>
            </a:extLst>
          </p:cNvPr>
          <p:cNvSpPr/>
          <p:nvPr/>
        </p:nvSpPr>
        <p:spPr>
          <a:xfrm>
            <a:off x="0" y="0"/>
            <a:ext cx="1178418" cy="15573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SE" sz="3600" b="1" dirty="0">
                <a:latin typeface="Arial Narrow" panose="020B0604020202020204" pitchFamily="34" charset="0"/>
              </a:rPr>
              <a:t>Case</a:t>
            </a:r>
          </a:p>
        </p:txBody>
      </p:sp>
    </p:spTree>
    <p:extLst>
      <p:ext uri="{BB962C8B-B14F-4D97-AF65-F5344CB8AC3E}">
        <p14:creationId xmlns:p14="http://schemas.microsoft.com/office/powerpoint/2010/main" val="326311572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DC32DC-6006-D544-A385-7BB3308A96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/>
              <a:t>RFS’s  AllClear antenna installations</a:t>
            </a:r>
            <a:endParaRPr lang="en-SE"/>
          </a:p>
        </p:txBody>
      </p:sp>
      <p:pic>
        <p:nvPicPr>
          <p:cNvPr id="3" name="Bildobjekt 2" descr="RFS AllClear bild 1.tiff">
            <a:extLst>
              <a:ext uri="{FF2B5EF4-FFF2-40B4-BE49-F238E27FC236}">
                <a16:creationId xmlns:a16="http://schemas.microsoft.com/office/drawing/2014/main" id="{7C5FC2A5-7AC5-4C49-BD88-11BC355E86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39970" y="1453107"/>
            <a:ext cx="4215786" cy="4896544"/>
          </a:xfrm>
          <a:prstGeom prst="rect">
            <a:avLst/>
          </a:prstGeom>
        </p:spPr>
      </p:pic>
      <p:pic>
        <p:nvPicPr>
          <p:cNvPr id="4" name="Bildobjekt 5" descr="RFS AllClear bild 2.tiff">
            <a:extLst>
              <a:ext uri="{FF2B5EF4-FFF2-40B4-BE49-F238E27FC236}">
                <a16:creationId xmlns:a16="http://schemas.microsoft.com/office/drawing/2014/main" id="{D84988EE-76EE-1A43-9A1E-4612AF5606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47542" y="1453107"/>
            <a:ext cx="4304487" cy="4905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77308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nip and Round Single Corner of Rectangle 7">
            <a:extLst>
              <a:ext uri="{FF2B5EF4-FFF2-40B4-BE49-F238E27FC236}">
                <a16:creationId xmlns:a16="http://schemas.microsoft.com/office/drawing/2014/main" id="{5C4C81FA-285A-DE4F-A462-BB8D5D4A7E04}"/>
              </a:ext>
            </a:extLst>
          </p:cNvPr>
          <p:cNvSpPr/>
          <p:nvPr/>
        </p:nvSpPr>
        <p:spPr>
          <a:xfrm rot="10800000">
            <a:off x="10469966" y="0"/>
            <a:ext cx="914400" cy="1557338"/>
          </a:xfrm>
          <a:prstGeom prst="snipRoundRect">
            <a:avLst>
              <a:gd name="adj1" fmla="val 50000"/>
              <a:gd name="adj2" fmla="val 0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A5A96CC-6633-2A49-B88D-760265E13E61}"/>
              </a:ext>
            </a:extLst>
          </p:cNvPr>
          <p:cNvSpPr/>
          <p:nvPr/>
        </p:nvSpPr>
        <p:spPr>
          <a:xfrm>
            <a:off x="0" y="0"/>
            <a:ext cx="10829925" cy="155733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68000" tIns="72000" rtlCol="0" anchor="t"/>
          <a:lstStyle/>
          <a:p>
            <a:r>
              <a:rPr lang="en-GB" sz="3600" b="1" dirty="0" err="1">
                <a:solidFill>
                  <a:schemeClr val="tx2"/>
                </a:solidFill>
                <a:latin typeface="Arial Narrow" panose="020B0604020202020204" pitchFamily="34" charset="0"/>
              </a:rPr>
              <a:t>AllClear</a:t>
            </a:r>
            <a:r>
              <a:rPr lang="en-GB" sz="3600" b="1" dirty="0">
                <a:solidFill>
                  <a:schemeClr val="tx2"/>
                </a:solidFill>
                <a:latin typeface="Arial Narrow" panose="020B0604020202020204" pitchFamily="34" charset="0"/>
              </a:rPr>
              <a:t> Antennas  RFS (Alcatel-Lucent)  </a:t>
            </a:r>
          </a:p>
          <a:p>
            <a:pPr>
              <a:spcBef>
                <a:spcPts val="600"/>
              </a:spcBef>
            </a:pPr>
            <a:r>
              <a:rPr lang="en-GB" sz="2000" b="1" dirty="0">
                <a:solidFill>
                  <a:schemeClr val="tx2"/>
                </a:solidFill>
                <a:latin typeface="Arial Narrow" panose="020B0604020202020204" pitchFamily="34" charset="0"/>
              </a:rPr>
              <a:t>Problem: </a:t>
            </a:r>
            <a:r>
              <a:rPr lang="en-GB" sz="2000" b="1" dirty="0">
                <a:solidFill>
                  <a:schemeClr val="tx1"/>
                </a:solidFill>
                <a:latin typeface="Arial Narrow" panose="020B0604020202020204" pitchFamily="34" charset="0"/>
              </a:rPr>
              <a:t>85% of building owners say no to antennas due to unsightly visuals.</a:t>
            </a:r>
          </a:p>
          <a:p>
            <a:pPr>
              <a:spcBef>
                <a:spcPts val="600"/>
              </a:spcBef>
            </a:pPr>
            <a:r>
              <a:rPr lang="en-GB" sz="2000" b="1" dirty="0">
                <a:solidFill>
                  <a:schemeClr val="tx2"/>
                </a:solidFill>
                <a:latin typeface="Arial Narrow" panose="020B0604020202020204" pitchFamily="34" charset="0"/>
              </a:rPr>
              <a:t>Solution:</a:t>
            </a:r>
            <a:r>
              <a:rPr lang="en-GB" sz="2000" b="1" dirty="0">
                <a:solidFill>
                  <a:schemeClr val="tx1"/>
                </a:solidFill>
                <a:latin typeface="Arial Narrow" panose="020B0604020202020204" pitchFamily="34" charset="0"/>
              </a:rPr>
              <a:t> Transparent Antennas made from C.O.C. plastic.</a:t>
            </a:r>
          </a:p>
          <a:p>
            <a:endParaRPr lang="en-GB" sz="3600" b="1" dirty="0">
              <a:solidFill>
                <a:schemeClr val="tx2"/>
              </a:solidFill>
              <a:latin typeface="Arial Narrow" panose="020B0604020202020204" pitchFamily="34" charset="0"/>
            </a:endParaRPr>
          </a:p>
          <a:p>
            <a:endParaRPr lang="en-SE" sz="3600" b="1" dirty="0">
              <a:solidFill>
                <a:schemeClr val="tx2"/>
              </a:solidFill>
              <a:latin typeface="Arial Narrow" panose="020B0604020202020204" pitchFamily="34" charset="0"/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FC458DA7-DAEB-F740-8BDA-6158BEA039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Copyright Cuptronic Technology AB 2021. All rights reserved.</a:t>
            </a:r>
            <a:endParaRPr lang="en-SE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03F62AB-1543-C84F-AFF7-790A344A1E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0066-6F48-5A42-B592-F11F9179712D}" type="slidenum">
              <a:rPr lang="en-SE" smtClean="0"/>
              <a:pPr/>
              <a:t>25</a:t>
            </a:fld>
            <a:endParaRPr lang="en-SE" sz="1200" dirty="0">
              <a:latin typeface="Lato Semibold" panose="020F0502020204030203" pitchFamily="34" charset="77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9ADF7D2-DBC2-5D4F-BBAA-BE562E1B45AB}"/>
              </a:ext>
            </a:extLst>
          </p:cNvPr>
          <p:cNvSpPr/>
          <p:nvPr/>
        </p:nvSpPr>
        <p:spPr>
          <a:xfrm>
            <a:off x="0" y="0"/>
            <a:ext cx="1178418" cy="15573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SE" sz="3600" b="1" dirty="0">
                <a:latin typeface="Arial Narrow" panose="020B0604020202020204" pitchFamily="34" charset="0"/>
              </a:rPr>
              <a:t>Case</a:t>
            </a:r>
          </a:p>
        </p:txBody>
      </p:sp>
      <p:pic>
        <p:nvPicPr>
          <p:cNvPr id="5" name="Bildobjekt 4" descr="En bild som visar text&#10;&#10;Automatiskt genererad beskrivning">
            <a:extLst>
              <a:ext uri="{FF2B5EF4-FFF2-40B4-BE49-F238E27FC236}">
                <a16:creationId xmlns:a16="http://schemas.microsoft.com/office/drawing/2014/main" id="{8A52B796-C965-4B48-9514-6F22E71B84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14962" y="1557338"/>
            <a:ext cx="5213221" cy="4665916"/>
          </a:xfrm>
          <a:prstGeom prst="rect">
            <a:avLst/>
          </a:prstGeom>
        </p:spPr>
      </p:pic>
      <p:pic>
        <p:nvPicPr>
          <p:cNvPr id="7" name="Bildobjekt 6">
            <a:extLst>
              <a:ext uri="{FF2B5EF4-FFF2-40B4-BE49-F238E27FC236}">
                <a16:creationId xmlns:a16="http://schemas.microsoft.com/office/drawing/2014/main" id="{D86DE78A-277D-B641-B6B3-C95BA22D0B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9209" y="1557338"/>
            <a:ext cx="3777170" cy="4665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997825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nip and Round Single Corner of Rectangle 7">
            <a:extLst>
              <a:ext uri="{FF2B5EF4-FFF2-40B4-BE49-F238E27FC236}">
                <a16:creationId xmlns:a16="http://schemas.microsoft.com/office/drawing/2014/main" id="{5C4C81FA-285A-DE4F-A462-BB8D5D4A7E04}"/>
              </a:ext>
            </a:extLst>
          </p:cNvPr>
          <p:cNvSpPr/>
          <p:nvPr/>
        </p:nvSpPr>
        <p:spPr>
          <a:xfrm rot="10800000">
            <a:off x="10469966" y="0"/>
            <a:ext cx="914400" cy="1557338"/>
          </a:xfrm>
          <a:prstGeom prst="snipRoundRect">
            <a:avLst>
              <a:gd name="adj1" fmla="val 50000"/>
              <a:gd name="adj2" fmla="val 0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A5A96CC-6633-2A49-B88D-760265E13E61}"/>
              </a:ext>
            </a:extLst>
          </p:cNvPr>
          <p:cNvSpPr/>
          <p:nvPr/>
        </p:nvSpPr>
        <p:spPr>
          <a:xfrm>
            <a:off x="0" y="0"/>
            <a:ext cx="10829925" cy="155733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68000" tIns="72000" rtlCol="0" anchor="t"/>
          <a:lstStyle/>
          <a:p>
            <a:r>
              <a:rPr lang="en-GB" sz="3600" b="1" dirty="0">
                <a:solidFill>
                  <a:schemeClr val="tx2"/>
                </a:solidFill>
                <a:latin typeface="Arial Narrow" panose="020B0604020202020204" pitchFamily="34" charset="0"/>
              </a:rPr>
              <a:t>EMP/EMI Shielding</a:t>
            </a:r>
            <a:r>
              <a:rPr lang="en-GB" sz="3200" b="1" dirty="0">
                <a:solidFill>
                  <a:schemeClr val="tx2"/>
                </a:solidFill>
                <a:latin typeface="Arial Narrow" panose="020B0604020202020204" pitchFamily="34" charset="0"/>
              </a:rPr>
              <a:t> (Samsung) </a:t>
            </a:r>
          </a:p>
          <a:p>
            <a:pPr>
              <a:spcBef>
                <a:spcPts val="600"/>
              </a:spcBef>
            </a:pPr>
            <a:r>
              <a:rPr lang="en-GB" sz="2000" b="1" dirty="0">
                <a:solidFill>
                  <a:schemeClr val="tx2"/>
                </a:solidFill>
                <a:latin typeface="Arial Narrow" panose="020B0604020202020204" pitchFamily="34" charset="0"/>
              </a:rPr>
              <a:t>Problem: </a:t>
            </a:r>
            <a:r>
              <a:rPr lang="en-GB" sz="2000" b="1" dirty="0">
                <a:solidFill>
                  <a:schemeClr val="tx1"/>
                </a:solidFill>
                <a:latin typeface="Arial Narrow" panose="020B0604020202020204" pitchFamily="34" charset="0"/>
              </a:rPr>
              <a:t>Thinner shielding materials.</a:t>
            </a:r>
          </a:p>
          <a:p>
            <a:pPr>
              <a:spcBef>
                <a:spcPts val="600"/>
              </a:spcBef>
            </a:pPr>
            <a:r>
              <a:rPr lang="en-GB" sz="2000" b="1" dirty="0">
                <a:solidFill>
                  <a:schemeClr val="tx2"/>
                </a:solidFill>
                <a:latin typeface="Arial Narrow" panose="020B0604020202020204" pitchFamily="34" charset="0"/>
              </a:rPr>
              <a:t>Solution:</a:t>
            </a:r>
            <a:r>
              <a:rPr lang="en-GB" sz="2000" b="1" dirty="0">
                <a:solidFill>
                  <a:schemeClr val="tx1"/>
                </a:solidFill>
                <a:latin typeface="Arial Narrow" panose="020B0604020202020204" pitchFamily="34" charset="0"/>
              </a:rPr>
              <a:t> Substitute textile EMI shielding (1 mm) with a metalized PET film (0.05 mm).</a:t>
            </a:r>
          </a:p>
          <a:p>
            <a:endParaRPr lang="en-GB" sz="3600" b="1" dirty="0">
              <a:solidFill>
                <a:schemeClr val="tx2"/>
              </a:solidFill>
              <a:latin typeface="Arial Narrow" panose="020B0604020202020204" pitchFamily="34" charset="0"/>
            </a:endParaRPr>
          </a:p>
          <a:p>
            <a:endParaRPr lang="en-SE" sz="3600" b="1" dirty="0">
              <a:solidFill>
                <a:schemeClr val="tx2"/>
              </a:solidFill>
              <a:latin typeface="Arial Narrow" panose="020B0604020202020204" pitchFamily="34" charset="0"/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FC458DA7-DAEB-F740-8BDA-6158BEA039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Copyright Cuptronic Technology AB 2023. All rights reserved.</a:t>
            </a:r>
            <a:endParaRPr lang="en-SE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03F62AB-1543-C84F-AFF7-790A344A1E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0066-6F48-5A42-B592-F11F9179712D}" type="slidenum">
              <a:rPr lang="en-SE" smtClean="0"/>
              <a:pPr/>
              <a:t>26</a:t>
            </a:fld>
            <a:endParaRPr lang="en-SE" sz="1200" dirty="0">
              <a:latin typeface="Lato Semibold" panose="020F0502020204030203" pitchFamily="34" charset="77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9ADF7D2-DBC2-5D4F-BBAA-BE562E1B45AB}"/>
              </a:ext>
            </a:extLst>
          </p:cNvPr>
          <p:cNvSpPr/>
          <p:nvPr/>
        </p:nvSpPr>
        <p:spPr>
          <a:xfrm>
            <a:off x="0" y="0"/>
            <a:ext cx="1178418" cy="15573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SE" sz="3600" b="1" dirty="0">
                <a:latin typeface="Arial Narrow" panose="020B0604020202020204" pitchFamily="34" charset="0"/>
              </a:rPr>
              <a:t>Case</a:t>
            </a:r>
          </a:p>
        </p:txBody>
      </p:sp>
      <p:sp>
        <p:nvSpPr>
          <p:cNvPr id="10" name="textruta 9">
            <a:extLst>
              <a:ext uri="{FF2B5EF4-FFF2-40B4-BE49-F238E27FC236}">
                <a16:creationId xmlns:a16="http://schemas.microsoft.com/office/drawing/2014/main" id="{719CE488-39B1-BE44-BA8B-28B1A43EC4F9}"/>
              </a:ext>
            </a:extLst>
          </p:cNvPr>
          <p:cNvSpPr txBox="1"/>
          <p:nvPr/>
        </p:nvSpPr>
        <p:spPr>
          <a:xfrm>
            <a:off x="7077027" y="5479139"/>
            <a:ext cx="308449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10 µm PET film with 2 x 20 µm Cu</a:t>
            </a:r>
          </a:p>
        </p:txBody>
      </p:sp>
      <p:pic>
        <p:nvPicPr>
          <p:cNvPr id="11" name="Bildobjekt 7" descr="pet folje igen.tiff">
            <a:extLst>
              <a:ext uri="{FF2B5EF4-FFF2-40B4-BE49-F238E27FC236}">
                <a16:creationId xmlns:a16="http://schemas.microsoft.com/office/drawing/2014/main" id="{563C13E8-DB89-6849-B29E-58D19024AB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0" y="2199985"/>
            <a:ext cx="5258364" cy="3048798"/>
          </a:xfrm>
          <a:prstGeom prst="rect">
            <a:avLst/>
          </a:prstGeom>
        </p:spPr>
      </p:pic>
      <p:pic>
        <p:nvPicPr>
          <p:cNvPr id="12" name="Picture 7">
            <a:extLst>
              <a:ext uri="{FF2B5EF4-FFF2-40B4-BE49-F238E27FC236}">
                <a16:creationId xmlns:a16="http://schemas.microsoft.com/office/drawing/2014/main" id="{02ADBCC6-1433-CC42-B4D4-CA996D8A1E8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1528363" y="1260831"/>
            <a:ext cx="3048797" cy="4927106"/>
          </a:xfrm>
          <a:prstGeom prst="rect">
            <a:avLst/>
          </a:prstGeom>
        </p:spPr>
      </p:pic>
      <p:sp>
        <p:nvSpPr>
          <p:cNvPr id="13" name="textruta 11">
            <a:extLst>
              <a:ext uri="{FF2B5EF4-FFF2-40B4-BE49-F238E27FC236}">
                <a16:creationId xmlns:a16="http://schemas.microsoft.com/office/drawing/2014/main" id="{CE8BF496-70F7-1E4C-801B-552E8BDFFCB8}"/>
              </a:ext>
            </a:extLst>
          </p:cNvPr>
          <p:cNvSpPr txBox="1"/>
          <p:nvPr/>
        </p:nvSpPr>
        <p:spPr>
          <a:xfrm>
            <a:off x="2001610" y="5479139"/>
            <a:ext cx="22991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1 mm textile with Copper</a:t>
            </a:r>
          </a:p>
        </p:txBody>
      </p:sp>
      <p:pic>
        <p:nvPicPr>
          <p:cNvPr id="14" name="Bildobjekt 13" descr="En bild som visar Teckensnitt, logotyp, Grafik, Varumärke&#10;&#10;Automatiskt genererad beskrivning">
            <a:extLst>
              <a:ext uri="{FF2B5EF4-FFF2-40B4-BE49-F238E27FC236}">
                <a16:creationId xmlns:a16="http://schemas.microsoft.com/office/drawing/2014/main" id="{FBC06607-128D-4B43-8670-C1A2FC85EDF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19190" y="6400032"/>
            <a:ext cx="531579" cy="289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192379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nip and Round Single Corner of Rectangle 7">
            <a:extLst>
              <a:ext uri="{FF2B5EF4-FFF2-40B4-BE49-F238E27FC236}">
                <a16:creationId xmlns:a16="http://schemas.microsoft.com/office/drawing/2014/main" id="{5C4C81FA-285A-DE4F-A462-BB8D5D4A7E04}"/>
              </a:ext>
            </a:extLst>
          </p:cNvPr>
          <p:cNvSpPr/>
          <p:nvPr/>
        </p:nvSpPr>
        <p:spPr>
          <a:xfrm rot="10800000">
            <a:off x="10469966" y="0"/>
            <a:ext cx="914400" cy="1557338"/>
          </a:xfrm>
          <a:prstGeom prst="snipRoundRect">
            <a:avLst>
              <a:gd name="adj1" fmla="val 50000"/>
              <a:gd name="adj2" fmla="val 0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A5A96CC-6633-2A49-B88D-760265E13E61}"/>
              </a:ext>
            </a:extLst>
          </p:cNvPr>
          <p:cNvSpPr/>
          <p:nvPr/>
        </p:nvSpPr>
        <p:spPr>
          <a:xfrm>
            <a:off x="0" y="0"/>
            <a:ext cx="10829925" cy="155733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68000" tIns="72000" rtlCol="0" anchor="t"/>
          <a:lstStyle/>
          <a:p>
            <a:r>
              <a:rPr lang="en-GB" sz="3600" dirty="0">
                <a:solidFill>
                  <a:schemeClr val="tx2"/>
                </a:solidFill>
                <a:latin typeface="Neo Sans Std Medium TR" panose="020B0704030504040204" pitchFamily="34" charset="77"/>
              </a:rPr>
              <a:t>Plastic waveguides (Huber+Suhner)</a:t>
            </a:r>
          </a:p>
          <a:p>
            <a:pPr>
              <a:spcBef>
                <a:spcPts val="600"/>
              </a:spcBef>
            </a:pPr>
            <a:r>
              <a:rPr lang="en-GB" sz="2000" dirty="0">
                <a:solidFill>
                  <a:schemeClr val="tx2"/>
                </a:solidFill>
                <a:latin typeface="Neo Sans Std Medium TR" panose="020B0704030504040204" pitchFamily="34" charset="77"/>
              </a:rPr>
              <a:t>Requirement: </a:t>
            </a:r>
            <a:r>
              <a:rPr lang="en-GB" sz="2000" dirty="0">
                <a:solidFill>
                  <a:schemeClr val="tx1"/>
                </a:solidFill>
                <a:latin typeface="Neo Sans Std Medium TR" panose="020B0704030504040204" pitchFamily="34" charset="77"/>
              </a:rPr>
              <a:t>Reduce size, weight and cost of waveguides.</a:t>
            </a:r>
          </a:p>
          <a:p>
            <a:pPr>
              <a:spcBef>
                <a:spcPts val="600"/>
              </a:spcBef>
            </a:pPr>
            <a:r>
              <a:rPr lang="en-GB" sz="2000" dirty="0">
                <a:solidFill>
                  <a:schemeClr val="tx2"/>
                </a:solidFill>
                <a:latin typeface="Neo Sans Std Medium TR" panose="020B0704030504040204" pitchFamily="34" charset="77"/>
              </a:rPr>
              <a:t>Solution:</a:t>
            </a:r>
            <a:r>
              <a:rPr lang="en-GB" sz="2000" dirty="0">
                <a:solidFill>
                  <a:schemeClr val="tx1"/>
                </a:solidFill>
                <a:latin typeface="Neo Sans Std Medium TR" panose="020B0704030504040204" pitchFamily="34" charset="77"/>
              </a:rPr>
              <a:t> Metallized C.O.C plastic.</a:t>
            </a:r>
          </a:p>
          <a:p>
            <a:endParaRPr lang="en-GB" sz="3600" dirty="0">
              <a:solidFill>
                <a:schemeClr val="tx2"/>
              </a:solidFill>
              <a:latin typeface="Neo Sans Std Medium TR" panose="020B0704030504040204" pitchFamily="34" charset="77"/>
            </a:endParaRPr>
          </a:p>
          <a:p>
            <a:endParaRPr lang="en-SE" sz="3600" dirty="0">
              <a:solidFill>
                <a:schemeClr val="tx2"/>
              </a:solidFill>
              <a:latin typeface="Neo Sans Std Medium TR" panose="020B0704030504040204" pitchFamily="34" charset="77"/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FC458DA7-DAEB-F740-8BDA-6158BEA039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Copyright Cuptronic Technology AB 2021. All rights reserved.</a:t>
            </a:r>
            <a:endParaRPr lang="en-SE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03F62AB-1543-C84F-AFF7-790A344A1E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0066-6F48-5A42-B592-F11F9179712D}" type="slidenum">
              <a:rPr lang="en-SE" smtClean="0"/>
              <a:pPr/>
              <a:t>27</a:t>
            </a:fld>
            <a:endParaRPr lang="en-SE" sz="1200" dirty="0">
              <a:latin typeface="Lato Semibold" panose="020F0502020204030203" pitchFamily="34" charset="77"/>
            </a:endParaRPr>
          </a:p>
        </p:txBody>
      </p:sp>
      <p:pic>
        <p:nvPicPr>
          <p:cNvPr id="10" name="Bildobjekt 2">
            <a:extLst>
              <a:ext uri="{FF2B5EF4-FFF2-40B4-BE49-F238E27FC236}">
                <a16:creationId xmlns:a16="http://schemas.microsoft.com/office/drawing/2014/main" id="{683B3E9C-8151-0544-9E22-19621D0D88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0968" y="2081556"/>
            <a:ext cx="9450063" cy="3711328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Rectangle 8">
            <a:extLst>
              <a:ext uri="{FF2B5EF4-FFF2-40B4-BE49-F238E27FC236}">
                <a16:creationId xmlns:a16="http://schemas.microsoft.com/office/drawing/2014/main" id="{E02F4A8F-C178-2D41-81C7-1F1BA1B36F85}"/>
              </a:ext>
            </a:extLst>
          </p:cNvPr>
          <p:cNvSpPr/>
          <p:nvPr/>
        </p:nvSpPr>
        <p:spPr>
          <a:xfrm>
            <a:off x="0" y="0"/>
            <a:ext cx="1178418" cy="15573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SE" sz="3600" b="1" dirty="0">
                <a:latin typeface="Arial Narrow" panose="020B0604020202020204" pitchFamily="34" charset="0"/>
              </a:rPr>
              <a:t>Case</a:t>
            </a:r>
          </a:p>
        </p:txBody>
      </p:sp>
    </p:spTree>
    <p:extLst>
      <p:ext uri="{BB962C8B-B14F-4D97-AF65-F5344CB8AC3E}">
        <p14:creationId xmlns:p14="http://schemas.microsoft.com/office/powerpoint/2010/main" val="143956814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nip and Round Single Corner of Rectangle 7">
            <a:extLst>
              <a:ext uri="{FF2B5EF4-FFF2-40B4-BE49-F238E27FC236}">
                <a16:creationId xmlns:a16="http://schemas.microsoft.com/office/drawing/2014/main" id="{5C4C81FA-285A-DE4F-A462-BB8D5D4A7E04}"/>
              </a:ext>
            </a:extLst>
          </p:cNvPr>
          <p:cNvSpPr/>
          <p:nvPr/>
        </p:nvSpPr>
        <p:spPr>
          <a:xfrm rot="10800000">
            <a:off x="10469966" y="0"/>
            <a:ext cx="914400" cy="1557338"/>
          </a:xfrm>
          <a:prstGeom prst="snipRoundRect">
            <a:avLst>
              <a:gd name="adj1" fmla="val 50000"/>
              <a:gd name="adj2" fmla="val 0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A5A96CC-6633-2A49-B88D-760265E13E61}"/>
              </a:ext>
            </a:extLst>
          </p:cNvPr>
          <p:cNvSpPr/>
          <p:nvPr/>
        </p:nvSpPr>
        <p:spPr>
          <a:xfrm>
            <a:off x="0" y="0"/>
            <a:ext cx="10829925" cy="155733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68000" tIns="72000" rtlCol="0" anchor="t"/>
          <a:lstStyle/>
          <a:p>
            <a:r>
              <a:rPr lang="en-GB" sz="3600" dirty="0">
                <a:solidFill>
                  <a:schemeClr val="tx2"/>
                </a:solidFill>
                <a:latin typeface="Neo Sans Std Medium TR" panose="020B0704030504040204" pitchFamily="34" charset="77"/>
              </a:rPr>
              <a:t>RFS/Alcatel, Lucent and others</a:t>
            </a:r>
          </a:p>
          <a:p>
            <a:pPr>
              <a:spcBef>
                <a:spcPts val="600"/>
              </a:spcBef>
            </a:pPr>
            <a:r>
              <a:rPr lang="en-GB" sz="2000" dirty="0">
                <a:solidFill>
                  <a:schemeClr val="tx2"/>
                </a:solidFill>
                <a:latin typeface="Neo Sans Std Medium TR" panose="020B0704030504040204" pitchFamily="34" charset="77"/>
              </a:rPr>
              <a:t>Requirement: </a:t>
            </a:r>
            <a:r>
              <a:rPr lang="en-GB" sz="2000" dirty="0">
                <a:solidFill>
                  <a:schemeClr val="tx1"/>
                </a:solidFill>
                <a:latin typeface="Neo Sans Std Medium TR" panose="020B0704030504040204" pitchFamily="34" charset="77"/>
              </a:rPr>
              <a:t>Reduce weight and decrease production cost.</a:t>
            </a:r>
          </a:p>
          <a:p>
            <a:pPr>
              <a:spcBef>
                <a:spcPts val="600"/>
              </a:spcBef>
            </a:pPr>
            <a:r>
              <a:rPr lang="en-GB" sz="2000" dirty="0">
                <a:solidFill>
                  <a:schemeClr val="tx2"/>
                </a:solidFill>
                <a:latin typeface="Neo Sans Std Medium TR" panose="020B0704030504040204" pitchFamily="34" charset="77"/>
              </a:rPr>
              <a:t>Solution:</a:t>
            </a:r>
            <a:r>
              <a:rPr lang="en-GB" sz="2000" dirty="0">
                <a:solidFill>
                  <a:schemeClr val="tx1"/>
                </a:solidFill>
                <a:latin typeface="Neo Sans Std Medium TR" panose="020B0704030504040204" pitchFamily="34" charset="77"/>
              </a:rPr>
              <a:t> Substitute metal components with metallized reinforced plastics.</a:t>
            </a:r>
          </a:p>
          <a:p>
            <a:endParaRPr lang="en-GB" sz="3600" dirty="0">
              <a:solidFill>
                <a:schemeClr val="tx2"/>
              </a:solidFill>
              <a:latin typeface="Neo Sans Std Medium TR" panose="020B0704030504040204" pitchFamily="34" charset="77"/>
            </a:endParaRPr>
          </a:p>
          <a:p>
            <a:endParaRPr lang="en-SE" sz="3600" dirty="0">
              <a:solidFill>
                <a:schemeClr val="tx2"/>
              </a:solidFill>
              <a:latin typeface="Neo Sans Std Medium TR" panose="020B0704030504040204" pitchFamily="34" charset="77"/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FC458DA7-DAEB-F740-8BDA-6158BEA039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Copyright Cuptronic Technology AB 2021. All rights reserved.</a:t>
            </a:r>
            <a:endParaRPr lang="en-SE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03F62AB-1543-C84F-AFF7-790A344A1E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0066-6F48-5A42-B592-F11F9179712D}" type="slidenum">
              <a:rPr lang="en-SE" smtClean="0"/>
              <a:pPr/>
              <a:t>28</a:t>
            </a:fld>
            <a:endParaRPr lang="en-SE" sz="1200" dirty="0">
              <a:latin typeface="Lato Semibold" panose="020F0502020204030203" pitchFamily="34" charset="77"/>
            </a:endParaRPr>
          </a:p>
        </p:txBody>
      </p:sp>
      <p:pic>
        <p:nvPicPr>
          <p:cNvPr id="10" name="Platshållare för innehåll 4" descr="antcu.JPG">
            <a:extLst>
              <a:ext uri="{FF2B5EF4-FFF2-40B4-BE49-F238E27FC236}">
                <a16:creationId xmlns:a16="http://schemas.microsoft.com/office/drawing/2014/main" id="{BB5A4524-06DD-4A43-AED2-7AB31034A8C8}"/>
              </a:ext>
            </a:extLst>
          </p:cNvPr>
          <p:cNvPicPr>
            <a:picLocks noGrp="1"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473136" y="3565002"/>
            <a:ext cx="2356589" cy="1296033"/>
          </a:xfrm>
          <a:prstGeom prst="rect">
            <a:avLst/>
          </a:prstGeom>
        </p:spPr>
      </p:pic>
      <p:pic>
        <p:nvPicPr>
          <p:cNvPr id="11" name="Platshållare för innehåll 4" descr="ant.JPG">
            <a:extLst>
              <a:ext uri="{FF2B5EF4-FFF2-40B4-BE49-F238E27FC236}">
                <a16:creationId xmlns:a16="http://schemas.microsoft.com/office/drawing/2014/main" id="{F808BC07-C98B-1446-B077-6CF1CD09F472}"/>
              </a:ext>
            </a:extLst>
          </p:cNvPr>
          <p:cNvPicPr>
            <a:picLocks noGrp="1"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473136" y="2184348"/>
            <a:ext cx="2356789" cy="1296144"/>
          </a:xfrm>
          <a:prstGeom prst="rect">
            <a:avLst/>
          </a:prstGeom>
        </p:spPr>
      </p:pic>
      <p:pic>
        <p:nvPicPr>
          <p:cNvPr id="12" name="Bildobjekt 3" descr="IMG_5967.jpg">
            <a:extLst>
              <a:ext uri="{FF2B5EF4-FFF2-40B4-BE49-F238E27FC236}">
                <a16:creationId xmlns:a16="http://schemas.microsoft.com/office/drawing/2014/main" id="{3DEE84F8-0C83-2943-8863-52CBCD2173A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08389" y="3565002"/>
            <a:ext cx="2003691" cy="1296032"/>
          </a:xfrm>
          <a:prstGeom prst="rect">
            <a:avLst/>
          </a:prstGeom>
        </p:spPr>
      </p:pic>
      <p:sp>
        <p:nvSpPr>
          <p:cNvPr id="13" name="textruta 4">
            <a:extLst>
              <a:ext uri="{FF2B5EF4-FFF2-40B4-BE49-F238E27FC236}">
                <a16:creationId xmlns:a16="http://schemas.microsoft.com/office/drawing/2014/main" id="{45D14EB3-DF85-2B47-9622-B933F577C758}"/>
              </a:ext>
            </a:extLst>
          </p:cNvPr>
          <p:cNvSpPr txBox="1"/>
          <p:nvPr/>
        </p:nvSpPr>
        <p:spPr>
          <a:xfrm>
            <a:off x="8473136" y="4920652"/>
            <a:ext cx="2356588" cy="769441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>
            <a:defPPr>
              <a:defRPr lang="en-SE"/>
            </a:defPPr>
            <a:lvl1pPr>
              <a:defRPr sz="1600" b="1">
                <a:latin typeface="Lato Semibold" panose="020F0502020204030203" pitchFamily="34" charset="77"/>
              </a:defRPr>
            </a:lvl1pPr>
          </a:lstStyle>
          <a:p>
            <a:r>
              <a:rPr lang="en-US" dirty="0"/>
              <a:t>RFS/Alcatel’s antennas </a:t>
            </a:r>
          </a:p>
          <a:p>
            <a:r>
              <a:rPr lang="en-US" sz="1400" b="0" dirty="0">
                <a:latin typeface="Lato" panose="020F0502020204030203" pitchFamily="34" charset="77"/>
              </a:rPr>
              <a:t>From metal to metalized plastic</a:t>
            </a:r>
          </a:p>
        </p:txBody>
      </p:sp>
      <p:pic>
        <p:nvPicPr>
          <p:cNvPr id="14" name="Bildobjekt 5" descr="RFS Bild 3.tiff">
            <a:extLst>
              <a:ext uri="{FF2B5EF4-FFF2-40B4-BE49-F238E27FC236}">
                <a16:creationId xmlns:a16="http://schemas.microsoft.com/office/drawing/2014/main" id="{95AF5A09-C72E-C546-97A7-84D1A2F3AC9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44320" y="2223660"/>
            <a:ext cx="1731828" cy="1298473"/>
          </a:xfrm>
          <a:prstGeom prst="rect">
            <a:avLst/>
          </a:prstGeom>
        </p:spPr>
      </p:pic>
      <p:sp>
        <p:nvSpPr>
          <p:cNvPr id="15" name="textruta 6">
            <a:extLst>
              <a:ext uri="{FF2B5EF4-FFF2-40B4-BE49-F238E27FC236}">
                <a16:creationId xmlns:a16="http://schemas.microsoft.com/office/drawing/2014/main" id="{3CED37EC-8A8B-534D-AE6E-85FA9BAEED81}"/>
              </a:ext>
            </a:extLst>
          </p:cNvPr>
          <p:cNvSpPr txBox="1"/>
          <p:nvPr/>
        </p:nvSpPr>
        <p:spPr>
          <a:xfrm>
            <a:off x="5602670" y="4920652"/>
            <a:ext cx="2376264" cy="769441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>
            <a:defPPr>
              <a:defRPr lang="en-SE"/>
            </a:defPPr>
            <a:lvl1pPr>
              <a:defRPr sz="1600" b="1">
                <a:latin typeface="Lato Semibold" panose="020F0502020204030203" pitchFamily="34" charset="77"/>
              </a:defRPr>
            </a:lvl1pPr>
          </a:lstStyle>
          <a:p>
            <a:r>
              <a:rPr lang="en-US" dirty="0"/>
              <a:t>RFS/Alcatel’s connectors</a:t>
            </a:r>
          </a:p>
          <a:p>
            <a:r>
              <a:rPr lang="en-US" sz="1400" b="0" dirty="0">
                <a:latin typeface="Lato" panose="020F0502020204030203" pitchFamily="34" charset="77"/>
              </a:rPr>
              <a:t>From brass to metalized plastic</a:t>
            </a:r>
          </a:p>
        </p:txBody>
      </p:sp>
      <p:pic>
        <p:nvPicPr>
          <p:cNvPr id="16" name="Bildobjekt 1">
            <a:extLst>
              <a:ext uri="{FF2B5EF4-FFF2-40B4-BE49-F238E27FC236}">
                <a16:creationId xmlns:a16="http://schemas.microsoft.com/office/drawing/2014/main" id="{55CF8E1E-D178-7746-BCA4-470149EFC2E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8418" y="2184347"/>
            <a:ext cx="3568916" cy="2676687"/>
          </a:xfrm>
          <a:prstGeom prst="rect">
            <a:avLst/>
          </a:prstGeom>
        </p:spPr>
      </p:pic>
      <p:sp>
        <p:nvSpPr>
          <p:cNvPr id="17" name="textruta 14">
            <a:extLst>
              <a:ext uri="{FF2B5EF4-FFF2-40B4-BE49-F238E27FC236}">
                <a16:creationId xmlns:a16="http://schemas.microsoft.com/office/drawing/2014/main" id="{B80C5A6F-1B3F-ED4A-BA07-EDF9DF86EB3D}"/>
              </a:ext>
            </a:extLst>
          </p:cNvPr>
          <p:cNvSpPr txBox="1"/>
          <p:nvPr/>
        </p:nvSpPr>
        <p:spPr>
          <a:xfrm>
            <a:off x="1178418" y="4920652"/>
            <a:ext cx="3568916" cy="769441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en-US" sz="1600" b="1" dirty="0">
                <a:latin typeface="Lato Semibold" panose="020F0502020204030203" pitchFamily="34" charset="77"/>
              </a:rPr>
              <a:t>Telecom - Air cavity filters</a:t>
            </a:r>
          </a:p>
          <a:p>
            <a:r>
              <a:rPr lang="en-US" sz="1400" dirty="0">
                <a:latin typeface="Lato" panose="020F0502020204030203" pitchFamily="34" charset="77"/>
              </a:rPr>
              <a:t>From aluminum to metalized plastic </a:t>
            </a:r>
          </a:p>
          <a:p>
            <a:r>
              <a:rPr lang="en-US" sz="1400" dirty="0">
                <a:latin typeface="Lato" panose="020F0502020204030203" pitchFamily="34" charset="77"/>
              </a:rPr>
              <a:t>(GE ULTEM® 3452)</a:t>
            </a:r>
          </a:p>
        </p:txBody>
      </p:sp>
      <p:sp>
        <p:nvSpPr>
          <p:cNvPr id="18" name="Rectangle 8">
            <a:extLst>
              <a:ext uri="{FF2B5EF4-FFF2-40B4-BE49-F238E27FC236}">
                <a16:creationId xmlns:a16="http://schemas.microsoft.com/office/drawing/2014/main" id="{D5CE50FF-E6D2-3841-8C13-9DD0F0FA84D6}"/>
              </a:ext>
            </a:extLst>
          </p:cNvPr>
          <p:cNvSpPr/>
          <p:nvPr/>
        </p:nvSpPr>
        <p:spPr>
          <a:xfrm>
            <a:off x="0" y="0"/>
            <a:ext cx="1178418" cy="15573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SE" sz="3600" b="1" dirty="0">
                <a:latin typeface="Arial Narrow" panose="020B0604020202020204" pitchFamily="34" charset="0"/>
              </a:rPr>
              <a:t>Case</a:t>
            </a:r>
          </a:p>
        </p:txBody>
      </p:sp>
    </p:spTree>
    <p:extLst>
      <p:ext uri="{BB962C8B-B14F-4D97-AF65-F5344CB8AC3E}">
        <p14:creationId xmlns:p14="http://schemas.microsoft.com/office/powerpoint/2010/main" val="375478568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nip and Round Single Corner of Rectangle 7">
            <a:extLst>
              <a:ext uri="{FF2B5EF4-FFF2-40B4-BE49-F238E27FC236}">
                <a16:creationId xmlns:a16="http://schemas.microsoft.com/office/drawing/2014/main" id="{5C4C81FA-285A-DE4F-A462-BB8D5D4A7E04}"/>
              </a:ext>
            </a:extLst>
          </p:cNvPr>
          <p:cNvSpPr/>
          <p:nvPr/>
        </p:nvSpPr>
        <p:spPr>
          <a:xfrm rot="10800000">
            <a:off x="10469966" y="0"/>
            <a:ext cx="914400" cy="1557338"/>
          </a:xfrm>
          <a:prstGeom prst="snipRoundRect">
            <a:avLst>
              <a:gd name="adj1" fmla="val 50000"/>
              <a:gd name="adj2" fmla="val 0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A5A96CC-6633-2A49-B88D-760265E13E61}"/>
              </a:ext>
            </a:extLst>
          </p:cNvPr>
          <p:cNvSpPr/>
          <p:nvPr/>
        </p:nvSpPr>
        <p:spPr>
          <a:xfrm>
            <a:off x="0" y="0"/>
            <a:ext cx="10829925" cy="155733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68000" tIns="72000" rtlCol="0" anchor="t"/>
          <a:lstStyle/>
          <a:p>
            <a:r>
              <a:rPr lang="en-GB" sz="3600" b="1" dirty="0">
                <a:solidFill>
                  <a:schemeClr val="tx2"/>
                </a:solidFill>
                <a:latin typeface="Arial Narrow" panose="020B0604020202020204" pitchFamily="34" charset="0"/>
              </a:rPr>
              <a:t>Car door handles (SKODA)</a:t>
            </a:r>
          </a:p>
          <a:p>
            <a:pPr>
              <a:spcBef>
                <a:spcPts val="600"/>
              </a:spcBef>
            </a:pPr>
            <a:r>
              <a:rPr lang="en-GB" sz="2000" b="1" dirty="0">
                <a:solidFill>
                  <a:schemeClr val="tx2"/>
                </a:solidFill>
                <a:latin typeface="Arial Narrow" panose="020B0604020202020204" pitchFamily="34" charset="0"/>
              </a:rPr>
              <a:t>Requirement: </a:t>
            </a:r>
            <a:r>
              <a:rPr lang="en-GB" sz="2000" b="1" dirty="0">
                <a:solidFill>
                  <a:schemeClr val="tx1"/>
                </a:solidFill>
                <a:latin typeface="Arial Narrow" panose="020B0604020202020204" pitchFamily="34" charset="0"/>
              </a:rPr>
              <a:t>Wear and tear resistant metallized plastic</a:t>
            </a:r>
            <a:r>
              <a:rPr lang="en-GB" sz="2000" b="1" dirty="0">
                <a:solidFill>
                  <a:srgbClr val="FF0000"/>
                </a:solidFill>
                <a:latin typeface="Arial Narrow" panose="020B0604020202020204" pitchFamily="34" charset="0"/>
              </a:rPr>
              <a:t> without Cr(VI) etching</a:t>
            </a:r>
            <a:r>
              <a:rPr lang="en-GB" sz="2000" b="1" dirty="0">
                <a:solidFill>
                  <a:schemeClr val="tx1"/>
                </a:solidFill>
                <a:latin typeface="Arial Narrow" panose="020B0604020202020204" pitchFamily="34" charset="0"/>
              </a:rPr>
              <a:t>.</a:t>
            </a:r>
          </a:p>
          <a:p>
            <a:pPr>
              <a:spcBef>
                <a:spcPts val="600"/>
              </a:spcBef>
            </a:pPr>
            <a:r>
              <a:rPr lang="en-GB" sz="2000" b="1" dirty="0">
                <a:solidFill>
                  <a:schemeClr val="tx2"/>
                </a:solidFill>
                <a:latin typeface="Arial Narrow" panose="020B0604020202020204" pitchFamily="34" charset="0"/>
              </a:rPr>
              <a:t>Solution:</a:t>
            </a:r>
            <a:r>
              <a:rPr lang="en-GB" sz="2000" b="1" dirty="0">
                <a:solidFill>
                  <a:schemeClr val="tx1"/>
                </a:solidFill>
                <a:latin typeface="Arial Narrow" panose="020B0604020202020204" pitchFamily="34" charset="0"/>
              </a:rPr>
              <a:t> CBM Process applied to reinforced plastic.</a:t>
            </a:r>
          </a:p>
          <a:p>
            <a:endParaRPr lang="en-GB" sz="3600" b="1" dirty="0">
              <a:solidFill>
                <a:schemeClr val="tx2"/>
              </a:solidFill>
              <a:latin typeface="Arial Narrow" panose="020B0604020202020204" pitchFamily="34" charset="0"/>
            </a:endParaRPr>
          </a:p>
          <a:p>
            <a:endParaRPr lang="en-SE" sz="3600" b="1" dirty="0">
              <a:solidFill>
                <a:schemeClr val="tx2"/>
              </a:solidFill>
              <a:latin typeface="Arial Narrow" panose="020B0604020202020204" pitchFamily="34" charset="0"/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FC458DA7-DAEB-F740-8BDA-6158BEA039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Copyright Cuptronic Technology AB 2023. All rights reserved.</a:t>
            </a:r>
            <a:endParaRPr lang="en-SE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03F62AB-1543-C84F-AFF7-790A344A1E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0066-6F48-5A42-B592-F11F9179712D}" type="slidenum">
              <a:rPr lang="en-SE" smtClean="0"/>
              <a:pPr/>
              <a:t>29</a:t>
            </a:fld>
            <a:endParaRPr lang="en-SE" sz="1200" dirty="0">
              <a:latin typeface="Lato Semibold" panose="020F0502020204030203" pitchFamily="34" charset="77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9ADF7D2-DBC2-5D4F-BBAA-BE562E1B45AB}"/>
              </a:ext>
            </a:extLst>
          </p:cNvPr>
          <p:cNvSpPr/>
          <p:nvPr/>
        </p:nvSpPr>
        <p:spPr>
          <a:xfrm>
            <a:off x="0" y="0"/>
            <a:ext cx="1178418" cy="15573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SE" sz="3600" b="1" dirty="0">
                <a:latin typeface="Arial Narrow" panose="020B0604020202020204" pitchFamily="34" charset="0"/>
              </a:rPr>
              <a:t>Case</a:t>
            </a:r>
          </a:p>
        </p:txBody>
      </p:sp>
      <p:sp>
        <p:nvSpPr>
          <p:cNvPr id="21" name="textruta 14">
            <a:extLst>
              <a:ext uri="{FF2B5EF4-FFF2-40B4-BE49-F238E27FC236}">
                <a16:creationId xmlns:a16="http://schemas.microsoft.com/office/drawing/2014/main" id="{A8322263-F4B0-EC45-A02E-3A2AFE1C066D}"/>
              </a:ext>
            </a:extLst>
          </p:cNvPr>
          <p:cNvSpPr txBox="1"/>
          <p:nvPr/>
        </p:nvSpPr>
        <p:spPr>
          <a:xfrm>
            <a:off x="2683523" y="4795897"/>
            <a:ext cx="6824952" cy="954107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en-US" sz="2000" b="1" dirty="0" err="1">
                <a:latin typeface="Lato Semibold" panose="020F0502020204030203" pitchFamily="34" charset="77"/>
              </a:rPr>
              <a:t>Minlon</a:t>
            </a:r>
            <a:r>
              <a:rPr lang="en-US" sz="2000" b="1" dirty="0">
                <a:latin typeface="Lato Semibold" panose="020F0502020204030203" pitchFamily="34" charset="77"/>
              </a:rPr>
              <a:t>® 73M40 NC</a:t>
            </a:r>
            <a:r>
              <a:rPr lang="en-US" b="1" dirty="0">
                <a:latin typeface="Lato Semibold" panose="020F0502020204030203" pitchFamily="34" charset="77"/>
              </a:rPr>
              <a:t> - 40% mineral reinforced PA6</a:t>
            </a:r>
          </a:p>
          <a:p>
            <a:r>
              <a:rPr lang="en-US" b="1" dirty="0">
                <a:latin typeface="Lato Semibold" panose="020F0502020204030203" pitchFamily="34" charset="77"/>
              </a:rPr>
              <a:t>No restriction on the type of fillers in the polymer, allows for better mechanical properties.</a:t>
            </a:r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5F959C66-09C6-4E40-93F3-55C575FA27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23574" y="1664912"/>
            <a:ext cx="6140804" cy="3109420"/>
          </a:xfrm>
          <a:prstGeom prst="rect">
            <a:avLst/>
          </a:prstGeom>
        </p:spPr>
      </p:pic>
      <p:pic>
        <p:nvPicPr>
          <p:cNvPr id="10" name="Bildobjekt 9" descr="En bild som visar Teckensnitt, logotyp, Grafik, Varumärke&#10;&#10;Automatiskt genererad beskrivning">
            <a:extLst>
              <a:ext uri="{FF2B5EF4-FFF2-40B4-BE49-F238E27FC236}">
                <a16:creationId xmlns:a16="http://schemas.microsoft.com/office/drawing/2014/main" id="{F32D6412-7998-D14B-9EB6-8820974EA2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19190" y="6400032"/>
            <a:ext cx="531579" cy="289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60694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B39EC666-C756-1349-9332-3A51D3CE1A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Copyright Cuptronic Technology AB 2021. All rights reserved.</a:t>
            </a:r>
            <a:endParaRPr lang="en-SE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5195BA8-244C-6146-9A00-0E2DEB7A6E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0066-6F48-5A42-B592-F11F9179712D}" type="slidenum">
              <a:rPr lang="en-SE" smtClean="0"/>
              <a:pPr/>
              <a:t>3</a:t>
            </a:fld>
            <a:endParaRPr lang="en-SE" sz="1200" dirty="0">
              <a:latin typeface="Lato Semibold" panose="020F0502020204030203" pitchFamily="34" charset="77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CB88E9D-7722-854E-B49E-56FB2CCB14F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SE" dirty="0"/>
              <a:t>The CBM</a:t>
            </a:r>
            <a:r>
              <a:rPr lang="en-SE" baseline="30000" dirty="0"/>
              <a:t>©</a:t>
            </a:r>
            <a:r>
              <a:rPr lang="en-SE" dirty="0"/>
              <a:t> Process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EA29D226-8FC5-EA48-9FD6-636E3D17A0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SE" dirty="0"/>
              <a:t>Covalent Bonded Metallization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8B3A217A-CF90-B842-8263-7F065D6F1A17}"/>
              </a:ext>
            </a:extLst>
          </p:cNvPr>
          <p:cNvGrpSpPr/>
          <p:nvPr/>
        </p:nvGrpSpPr>
        <p:grpSpPr>
          <a:xfrm>
            <a:off x="771678" y="2484025"/>
            <a:ext cx="10218432" cy="1889950"/>
            <a:chOff x="407988" y="2331918"/>
            <a:chExt cx="10218432" cy="1889950"/>
          </a:xfrm>
        </p:grpSpPr>
        <p:pic>
          <p:nvPicPr>
            <p:cNvPr id="7" name="Picture 6" descr="ljus.tiff">
              <a:extLst>
                <a:ext uri="{FF2B5EF4-FFF2-40B4-BE49-F238E27FC236}">
                  <a16:creationId xmlns:a16="http://schemas.microsoft.com/office/drawing/2014/main" id="{925F5F82-9D29-684D-8E0A-63D85CCBA45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243419" y="2331920"/>
              <a:ext cx="1712138" cy="1889947"/>
            </a:xfrm>
            <a:prstGeom prst="rect">
              <a:avLst/>
            </a:prstGeom>
          </p:spPr>
        </p:pic>
        <p:pic>
          <p:nvPicPr>
            <p:cNvPr id="8" name="Picture 7" descr="graft.tiff">
              <a:extLst>
                <a:ext uri="{FF2B5EF4-FFF2-40B4-BE49-F238E27FC236}">
                  <a16:creationId xmlns:a16="http://schemas.microsoft.com/office/drawing/2014/main" id="{4B6281B2-E116-BD4E-BB47-D7DBAB23F03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080040" y="2331919"/>
              <a:ext cx="1710948" cy="1889947"/>
            </a:xfrm>
            <a:prstGeom prst="rect">
              <a:avLst/>
            </a:prstGeom>
          </p:spPr>
        </p:pic>
        <p:pic>
          <p:nvPicPr>
            <p:cNvPr id="9" name="Picture 8" descr="liquid.tiff">
              <a:extLst>
                <a:ext uri="{FF2B5EF4-FFF2-40B4-BE49-F238E27FC236}">
                  <a16:creationId xmlns:a16="http://schemas.microsoft.com/office/drawing/2014/main" id="{46F70141-6D2C-634C-8B47-A674B8ABAFF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07988" y="2331921"/>
              <a:ext cx="1710948" cy="1889947"/>
            </a:xfrm>
            <a:prstGeom prst="rect">
              <a:avLst/>
            </a:prstGeom>
          </p:spPr>
        </p:pic>
        <p:pic>
          <p:nvPicPr>
            <p:cNvPr id="10" name="Picture 9" descr="metal.tiff">
              <a:extLst>
                <a:ext uri="{FF2B5EF4-FFF2-40B4-BE49-F238E27FC236}">
                  <a16:creationId xmlns:a16="http://schemas.microsoft.com/office/drawing/2014/main" id="{BFEC4158-84B2-4F49-A362-C180F6DB5AD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915472" y="2331918"/>
              <a:ext cx="1710948" cy="1889947"/>
            </a:xfrm>
            <a:prstGeom prst="rect">
              <a:avLst/>
            </a:prstGeom>
          </p:spPr>
        </p:pic>
      </p:grpSp>
      <p:sp>
        <p:nvSpPr>
          <p:cNvPr id="13" name="Oval 12">
            <a:extLst>
              <a:ext uri="{FF2B5EF4-FFF2-40B4-BE49-F238E27FC236}">
                <a16:creationId xmlns:a16="http://schemas.microsoft.com/office/drawing/2014/main" id="{F0F28D45-2B5D-124B-B03E-F9D7CDF85DEA}"/>
              </a:ext>
            </a:extLst>
          </p:cNvPr>
          <p:cNvSpPr/>
          <p:nvPr/>
        </p:nvSpPr>
        <p:spPr>
          <a:xfrm>
            <a:off x="513895" y="2226242"/>
            <a:ext cx="515566" cy="515566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E" sz="2400" dirty="0">
                <a:latin typeface="Arial" panose="020B0604020202020204" pitchFamily="34" charset="0"/>
              </a:rPr>
              <a:t>1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5F416250-BD89-8342-9859-4A96194B1D1E}"/>
              </a:ext>
            </a:extLst>
          </p:cNvPr>
          <p:cNvSpPr/>
          <p:nvPr/>
        </p:nvSpPr>
        <p:spPr>
          <a:xfrm>
            <a:off x="3349326" y="2226242"/>
            <a:ext cx="515566" cy="515566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E" sz="2400" dirty="0">
                <a:latin typeface="Arial" panose="020B0604020202020204" pitchFamily="34" charset="0"/>
              </a:rPr>
              <a:t>2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59D7C643-6195-694D-856D-4D2E4C6BFA0F}"/>
              </a:ext>
            </a:extLst>
          </p:cNvPr>
          <p:cNvSpPr/>
          <p:nvPr/>
        </p:nvSpPr>
        <p:spPr>
          <a:xfrm>
            <a:off x="6184758" y="2226242"/>
            <a:ext cx="515566" cy="515566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E" sz="2400" dirty="0">
                <a:latin typeface="Arial" panose="020B0604020202020204" pitchFamily="34" charset="0"/>
              </a:rPr>
              <a:t>3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4A90A834-99A8-BB4C-A773-CFE5825C1B9B}"/>
              </a:ext>
            </a:extLst>
          </p:cNvPr>
          <p:cNvSpPr/>
          <p:nvPr/>
        </p:nvSpPr>
        <p:spPr>
          <a:xfrm>
            <a:off x="8999708" y="2226242"/>
            <a:ext cx="515566" cy="515566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E" sz="2400" dirty="0">
                <a:latin typeface="Arial" panose="020B0604020202020204" pitchFamily="34" charset="0"/>
              </a:rPr>
              <a:t>4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8D7883C-463A-C94A-B7D9-E5BCC96E7208}"/>
              </a:ext>
            </a:extLst>
          </p:cNvPr>
          <p:cNvSpPr txBox="1"/>
          <p:nvPr/>
        </p:nvSpPr>
        <p:spPr>
          <a:xfrm>
            <a:off x="386588" y="4518133"/>
            <a:ext cx="2481127" cy="830997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GB" sz="2400" dirty="0">
                <a:latin typeface="Arial" panose="020B0604020202020204" pitchFamily="34" charset="0"/>
              </a:rPr>
              <a:t>Spray/dip</a:t>
            </a:r>
          </a:p>
          <a:p>
            <a:pPr algn="ctr"/>
            <a:r>
              <a:rPr lang="en-GB" sz="2400" dirty="0">
                <a:latin typeface="Arial" panose="020B0604020202020204" pitchFamily="34" charset="0"/>
              </a:rPr>
              <a:t>CBM chemicals</a:t>
            </a:r>
            <a:endParaRPr lang="en-SE" sz="2400" dirty="0">
              <a:latin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3B18E9A-D394-EE4F-B627-27483066A186}"/>
              </a:ext>
            </a:extLst>
          </p:cNvPr>
          <p:cNvSpPr txBox="1"/>
          <p:nvPr/>
        </p:nvSpPr>
        <p:spPr>
          <a:xfrm>
            <a:off x="3222614" y="4518133"/>
            <a:ext cx="2481127" cy="830997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GB" sz="2400" dirty="0">
                <a:latin typeface="Arial" panose="020B0604020202020204" pitchFamily="34" charset="0"/>
              </a:rPr>
              <a:t>Expose to </a:t>
            </a:r>
          </a:p>
          <a:p>
            <a:pPr algn="ctr"/>
            <a:r>
              <a:rPr lang="en-GB" sz="2400" dirty="0">
                <a:latin typeface="Arial" panose="020B0604020202020204" pitchFamily="34" charset="0"/>
              </a:rPr>
              <a:t>UV light</a:t>
            </a:r>
            <a:endParaRPr lang="en-SE" sz="2400" dirty="0">
              <a:latin typeface="Arial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B7D5B02-7363-424B-A957-FC2612231611}"/>
              </a:ext>
            </a:extLst>
          </p:cNvPr>
          <p:cNvSpPr txBox="1"/>
          <p:nvPr/>
        </p:nvSpPr>
        <p:spPr>
          <a:xfrm>
            <a:off x="6014307" y="4518133"/>
            <a:ext cx="2569794" cy="830997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GB" sz="2400" dirty="0">
                <a:latin typeface="Arial" panose="020B0604020202020204" pitchFamily="34" charset="0"/>
              </a:rPr>
              <a:t>Activated surface structures</a:t>
            </a:r>
            <a:endParaRPr lang="en-SE" sz="2000" dirty="0">
              <a:latin typeface="Arial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0DE77EE-9F47-6045-B680-13B0485F1A74}"/>
              </a:ext>
            </a:extLst>
          </p:cNvPr>
          <p:cNvSpPr txBox="1"/>
          <p:nvPr/>
        </p:nvSpPr>
        <p:spPr>
          <a:xfrm>
            <a:off x="8894666" y="4518133"/>
            <a:ext cx="2481127" cy="1200329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sz="2400" dirty="0">
                <a:latin typeface="Calibri" pitchFamily="34" charset="0"/>
              </a:rPr>
              <a:t>Apply Palladium and electroless </a:t>
            </a:r>
          </a:p>
          <a:p>
            <a:pPr algn="ctr"/>
            <a:r>
              <a:rPr lang="en-US" sz="2400" dirty="0">
                <a:latin typeface="Calibri" pitchFamily="34" charset="0"/>
              </a:rPr>
              <a:t>Cu or Ni</a:t>
            </a:r>
            <a:endParaRPr lang="en-SE" sz="2000" dirty="0">
              <a:latin typeface="Arial" panose="020B0604020202020204" pitchFamily="34" charset="0"/>
            </a:endParaRPr>
          </a:p>
        </p:txBody>
      </p:sp>
      <p:cxnSp>
        <p:nvCxnSpPr>
          <p:cNvPr id="12" name="Rak 11">
            <a:extLst>
              <a:ext uri="{FF2B5EF4-FFF2-40B4-BE49-F238E27FC236}">
                <a16:creationId xmlns:a16="http://schemas.microsoft.com/office/drawing/2014/main" id="{40728458-09E1-6642-8E5F-7AD2B3503807}"/>
              </a:ext>
            </a:extLst>
          </p:cNvPr>
          <p:cNvCxnSpPr>
            <a:cxnSpLocks/>
          </p:cNvCxnSpPr>
          <p:nvPr/>
        </p:nvCxnSpPr>
        <p:spPr>
          <a:xfrm>
            <a:off x="8704989" y="1604846"/>
            <a:ext cx="0" cy="4150159"/>
          </a:xfrm>
          <a:prstGeom prst="line">
            <a:avLst/>
          </a:prstGeom>
          <a:ln w="28575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0281059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nip and Round Single Corner of Rectangle 7">
            <a:extLst>
              <a:ext uri="{FF2B5EF4-FFF2-40B4-BE49-F238E27FC236}">
                <a16:creationId xmlns:a16="http://schemas.microsoft.com/office/drawing/2014/main" id="{5C4C81FA-285A-DE4F-A462-BB8D5D4A7E04}"/>
              </a:ext>
            </a:extLst>
          </p:cNvPr>
          <p:cNvSpPr/>
          <p:nvPr/>
        </p:nvSpPr>
        <p:spPr>
          <a:xfrm rot="10800000">
            <a:off x="10469966" y="0"/>
            <a:ext cx="914400" cy="1557338"/>
          </a:xfrm>
          <a:prstGeom prst="snipRoundRect">
            <a:avLst>
              <a:gd name="adj1" fmla="val 50000"/>
              <a:gd name="adj2" fmla="val 0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A5A96CC-6633-2A49-B88D-760265E13E61}"/>
              </a:ext>
            </a:extLst>
          </p:cNvPr>
          <p:cNvSpPr/>
          <p:nvPr/>
        </p:nvSpPr>
        <p:spPr>
          <a:xfrm>
            <a:off x="0" y="0"/>
            <a:ext cx="10829925" cy="155733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68000" tIns="72000" rtlCol="0" anchor="t"/>
          <a:lstStyle/>
          <a:p>
            <a:r>
              <a:rPr lang="en-GB" sz="3600" b="1" dirty="0">
                <a:solidFill>
                  <a:schemeClr val="tx2"/>
                </a:solidFill>
                <a:latin typeface="Arial Narrow" panose="020B0604020202020204" pitchFamily="34" charset="0"/>
              </a:rPr>
              <a:t>Selective metallization – 3D MID (LDS)</a:t>
            </a:r>
          </a:p>
          <a:p>
            <a:pPr>
              <a:spcBef>
                <a:spcPts val="600"/>
              </a:spcBef>
            </a:pPr>
            <a:r>
              <a:rPr lang="en-GB" sz="2000" b="1" dirty="0">
                <a:solidFill>
                  <a:schemeClr val="tx2"/>
                </a:solidFill>
                <a:latin typeface="Arial Narrow" panose="020B0604020202020204" pitchFamily="34" charset="0"/>
              </a:rPr>
              <a:t>Requirement: </a:t>
            </a:r>
            <a:r>
              <a:rPr lang="en-GB" sz="2000" b="1" dirty="0">
                <a:solidFill>
                  <a:schemeClr val="tx1"/>
                </a:solidFill>
                <a:latin typeface="Arial Narrow" panose="020B0604020202020204" pitchFamily="34" charset="0"/>
              </a:rPr>
              <a:t>Selective metallization on 3D parts</a:t>
            </a:r>
          </a:p>
          <a:p>
            <a:pPr>
              <a:spcBef>
                <a:spcPts val="600"/>
              </a:spcBef>
            </a:pPr>
            <a:r>
              <a:rPr lang="en-GB" sz="2000" b="1" dirty="0">
                <a:solidFill>
                  <a:schemeClr val="tx2"/>
                </a:solidFill>
                <a:latin typeface="Arial Narrow" panose="020B0604020202020204" pitchFamily="34" charset="0"/>
              </a:rPr>
              <a:t>Solution:</a:t>
            </a:r>
            <a:r>
              <a:rPr lang="en-GB" sz="2000" b="1" dirty="0">
                <a:solidFill>
                  <a:schemeClr val="tx1"/>
                </a:solidFill>
                <a:latin typeface="Arial Narrow" panose="020B0604020202020204" pitchFamily="34" charset="0"/>
              </a:rPr>
              <a:t> Either with UV-laser, Inkjet, or even better with Pad-printing.</a:t>
            </a:r>
          </a:p>
          <a:p>
            <a:endParaRPr lang="en-GB" sz="3600" b="1" dirty="0">
              <a:solidFill>
                <a:schemeClr val="tx2"/>
              </a:solidFill>
              <a:latin typeface="Arial Narrow" panose="020B0604020202020204" pitchFamily="34" charset="0"/>
            </a:endParaRPr>
          </a:p>
          <a:p>
            <a:endParaRPr lang="en-SE" sz="3600" b="1" dirty="0">
              <a:solidFill>
                <a:schemeClr val="tx2"/>
              </a:solidFill>
              <a:latin typeface="Arial Narrow" panose="020B0604020202020204" pitchFamily="34" charset="0"/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FC458DA7-DAEB-F740-8BDA-6158BEA039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Copyright Cuptronic Technology AB 2021. All rights reserved.</a:t>
            </a:r>
            <a:endParaRPr lang="en-SE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03F62AB-1543-C84F-AFF7-790A344A1E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0066-6F48-5A42-B592-F11F9179712D}" type="slidenum">
              <a:rPr lang="en-SE" smtClean="0"/>
              <a:pPr/>
              <a:t>30</a:t>
            </a:fld>
            <a:endParaRPr lang="en-SE" sz="1200" dirty="0">
              <a:latin typeface="Lato Semibold" panose="020F0502020204030203" pitchFamily="34" charset="77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9ADF7D2-DBC2-5D4F-BBAA-BE562E1B45AB}"/>
              </a:ext>
            </a:extLst>
          </p:cNvPr>
          <p:cNvSpPr/>
          <p:nvPr/>
        </p:nvSpPr>
        <p:spPr>
          <a:xfrm>
            <a:off x="0" y="0"/>
            <a:ext cx="1178418" cy="15573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SE" sz="3600" b="1" dirty="0">
                <a:latin typeface="Arial Narrow" panose="020B0604020202020204" pitchFamily="34" charset="0"/>
              </a:rPr>
              <a:t>Case</a:t>
            </a:r>
          </a:p>
        </p:txBody>
      </p:sp>
      <p:sp>
        <p:nvSpPr>
          <p:cNvPr id="7" name="textruta 9">
            <a:extLst>
              <a:ext uri="{FF2B5EF4-FFF2-40B4-BE49-F238E27FC236}">
                <a16:creationId xmlns:a16="http://schemas.microsoft.com/office/drawing/2014/main" id="{4EE1C43D-54F2-2A41-B876-7AD2F256FE87}"/>
              </a:ext>
            </a:extLst>
          </p:cNvPr>
          <p:cNvSpPr txBox="1"/>
          <p:nvPr/>
        </p:nvSpPr>
        <p:spPr>
          <a:xfrm>
            <a:off x="780259" y="1806444"/>
            <a:ext cx="6987428" cy="19119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aseline="0">
                <a:latin typeface="Lato" panose="020F0502020204030203" pitchFamily="34" charset="77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aseline="0">
                <a:latin typeface="Lato" panose="020F0502020204030203" pitchFamily="34" charset="77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aseline="0">
                <a:latin typeface="Lato" panose="020F0502020204030203" pitchFamily="34" charset="77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baseline="0">
                <a:latin typeface="Lato" panose="020F0502020204030203" pitchFamily="34" charset="77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baseline="0">
                <a:latin typeface="Lato" panose="020F0502020204030203" pitchFamily="34" charset="77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0" indent="0">
              <a:buNone/>
            </a:pPr>
            <a:r>
              <a:rPr lang="sv-SE" sz="2400" b="1" u="sng" dirty="0">
                <a:latin typeface="Arial" panose="020B0604020202020204" pitchFamily="34" charset="0"/>
              </a:rPr>
              <a:t>3 </a:t>
            </a:r>
            <a:r>
              <a:rPr lang="sv-SE" sz="2400" b="1" u="sng" dirty="0" err="1">
                <a:latin typeface="Arial" panose="020B0604020202020204" pitchFamily="34" charset="0"/>
              </a:rPr>
              <a:t>Methods</a:t>
            </a:r>
            <a:endParaRPr lang="sv-SE" sz="2400" b="1" u="sng" dirty="0">
              <a:latin typeface="Arial" panose="020B0604020202020204" pitchFamily="34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sv-SE" sz="2000" b="1" dirty="0">
                <a:latin typeface="Arial" panose="020B0604020202020204" pitchFamily="34" charset="0"/>
              </a:rPr>
              <a:t>UV - Laser</a:t>
            </a:r>
            <a:r>
              <a:rPr lang="sv-SE" sz="2000" dirty="0">
                <a:latin typeface="Arial" panose="020B0604020202020204" pitchFamily="34" charset="0"/>
              </a:rPr>
              <a:t> 	   (</a:t>
            </a:r>
            <a:r>
              <a:rPr lang="sv-SE" sz="2000" dirty="0" err="1">
                <a:latin typeface="Arial" panose="020B0604020202020204" pitchFamily="34" charset="0"/>
              </a:rPr>
              <a:t>apply</a:t>
            </a:r>
            <a:r>
              <a:rPr lang="sv-SE" sz="2000" dirty="0">
                <a:latin typeface="Arial" panose="020B0604020202020204" pitchFamily="34" charset="0"/>
              </a:rPr>
              <a:t> CBM </a:t>
            </a:r>
            <a:r>
              <a:rPr lang="sv-SE" sz="2000" dirty="0" err="1">
                <a:latin typeface="Arial" panose="020B0604020202020204" pitchFamily="34" charset="0"/>
              </a:rPr>
              <a:t>chemistry</a:t>
            </a:r>
            <a:r>
              <a:rPr lang="sv-SE" sz="2000" dirty="0">
                <a:latin typeface="Arial" panose="020B0604020202020204" pitchFamily="34" charset="0"/>
              </a:rPr>
              <a:t>, design </a:t>
            </a:r>
            <a:r>
              <a:rPr lang="sv-SE" sz="2000" dirty="0" err="1">
                <a:latin typeface="Arial" panose="020B0604020202020204" pitchFamily="34" charset="0"/>
              </a:rPr>
              <a:t>with</a:t>
            </a:r>
            <a:r>
              <a:rPr lang="sv-SE" sz="2000" dirty="0">
                <a:latin typeface="Arial" panose="020B0604020202020204" pitchFamily="34" charset="0"/>
              </a:rPr>
              <a:t> laser)</a:t>
            </a:r>
          </a:p>
          <a:p>
            <a:pPr marL="457200" indent="-457200">
              <a:buFont typeface="+mj-lt"/>
              <a:buAutoNum type="arabicPeriod"/>
            </a:pPr>
            <a:r>
              <a:rPr lang="sv-SE" sz="2000" b="1" dirty="0" err="1">
                <a:latin typeface="Arial" panose="020B0604020202020204" pitchFamily="34" charset="0"/>
              </a:rPr>
              <a:t>Inkjet</a:t>
            </a:r>
            <a:r>
              <a:rPr lang="sv-SE" sz="2000" dirty="0">
                <a:latin typeface="Arial" panose="020B0604020202020204" pitchFamily="34" charset="0"/>
              </a:rPr>
              <a:t> 	   (</a:t>
            </a:r>
            <a:r>
              <a:rPr lang="sv-SE" sz="2000" dirty="0" err="1">
                <a:latin typeface="Arial" panose="020B0604020202020204" pitchFamily="34" charset="0"/>
              </a:rPr>
              <a:t>apply</a:t>
            </a:r>
            <a:r>
              <a:rPr lang="sv-SE" sz="2000" dirty="0">
                <a:latin typeface="Arial" panose="020B0604020202020204" pitchFamily="34" charset="0"/>
              </a:rPr>
              <a:t> design </a:t>
            </a:r>
            <a:r>
              <a:rPr lang="sv-SE" sz="2000" dirty="0" err="1">
                <a:latin typeface="Arial" panose="020B0604020202020204" pitchFamily="34" charset="0"/>
              </a:rPr>
              <a:t>with</a:t>
            </a:r>
            <a:r>
              <a:rPr lang="sv-SE" sz="2000" dirty="0">
                <a:latin typeface="Arial" panose="020B0604020202020204" pitchFamily="34" charset="0"/>
              </a:rPr>
              <a:t> </a:t>
            </a:r>
            <a:r>
              <a:rPr lang="sv-SE" sz="2000" dirty="0" err="1">
                <a:latin typeface="Arial" panose="020B0604020202020204" pitchFamily="34" charset="0"/>
              </a:rPr>
              <a:t>Inkjet</a:t>
            </a:r>
            <a:r>
              <a:rPr lang="sv-SE" sz="2000" dirty="0">
                <a:latin typeface="Arial" panose="020B0604020202020204" pitchFamily="34" charset="0"/>
              </a:rPr>
              <a:t> printer)</a:t>
            </a:r>
          </a:p>
          <a:p>
            <a:pPr marL="457200" indent="-457200">
              <a:buFont typeface="+mj-lt"/>
              <a:buAutoNum type="arabicPeriod"/>
            </a:pPr>
            <a:r>
              <a:rPr lang="sv-SE" sz="2000" b="1" dirty="0">
                <a:latin typeface="Arial" panose="020B0604020202020204" pitchFamily="34" charset="0"/>
              </a:rPr>
              <a:t>PAD </a:t>
            </a:r>
            <a:r>
              <a:rPr lang="sv-SE" sz="2000" b="1" dirty="0" err="1">
                <a:latin typeface="Arial" panose="020B0604020202020204" pitchFamily="34" charset="0"/>
              </a:rPr>
              <a:t>printing</a:t>
            </a:r>
            <a:r>
              <a:rPr lang="sv-SE" sz="2000" b="1" dirty="0">
                <a:latin typeface="Arial" panose="020B0604020202020204" pitchFamily="34" charset="0"/>
              </a:rPr>
              <a:t> </a:t>
            </a:r>
            <a:r>
              <a:rPr lang="sv-SE" sz="2000" dirty="0">
                <a:latin typeface="Arial" panose="020B0604020202020204" pitchFamily="34" charset="0"/>
              </a:rPr>
              <a:t>(</a:t>
            </a:r>
            <a:r>
              <a:rPr lang="sv-SE" sz="2000" dirty="0" err="1">
                <a:latin typeface="Arial" panose="020B0604020202020204" pitchFamily="34" charset="0"/>
              </a:rPr>
              <a:t>apply</a:t>
            </a:r>
            <a:r>
              <a:rPr lang="sv-SE" sz="2000" dirty="0">
                <a:latin typeface="Arial" panose="020B0604020202020204" pitchFamily="34" charset="0"/>
              </a:rPr>
              <a:t> design </a:t>
            </a:r>
            <a:r>
              <a:rPr lang="sv-SE" sz="2000" dirty="0" err="1">
                <a:latin typeface="Arial" panose="020B0604020202020204" pitchFamily="34" charset="0"/>
              </a:rPr>
              <a:t>with</a:t>
            </a:r>
            <a:r>
              <a:rPr lang="sv-SE" sz="2000" dirty="0">
                <a:latin typeface="Arial" panose="020B0604020202020204" pitchFamily="34" charset="0"/>
              </a:rPr>
              <a:t> PAD printer)</a:t>
            </a:r>
          </a:p>
        </p:txBody>
      </p:sp>
      <p:sp>
        <p:nvSpPr>
          <p:cNvPr id="10" name="textruta 9">
            <a:extLst>
              <a:ext uri="{FF2B5EF4-FFF2-40B4-BE49-F238E27FC236}">
                <a16:creationId xmlns:a16="http://schemas.microsoft.com/office/drawing/2014/main" id="{380B063F-769A-4544-85CD-54D6CCF10C52}"/>
              </a:ext>
            </a:extLst>
          </p:cNvPr>
          <p:cNvSpPr txBox="1"/>
          <p:nvPr/>
        </p:nvSpPr>
        <p:spPr>
          <a:xfrm>
            <a:off x="780260" y="3856308"/>
            <a:ext cx="6553794" cy="21405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aseline="0">
                <a:latin typeface="Lato" panose="020F0502020204030203" pitchFamily="34" charset="77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aseline="0">
                <a:latin typeface="Lato" panose="020F0502020204030203" pitchFamily="34" charset="77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aseline="0">
                <a:latin typeface="Lato" panose="020F0502020204030203" pitchFamily="34" charset="77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baseline="0">
                <a:latin typeface="Lato" panose="020F0502020204030203" pitchFamily="34" charset="77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baseline="0">
                <a:latin typeface="Lato" panose="020F0502020204030203" pitchFamily="34" charset="77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0" indent="0">
              <a:buNone/>
            </a:pPr>
            <a:r>
              <a:rPr lang="sv-SE" sz="2400" dirty="0" err="1">
                <a:latin typeface="Arial" panose="020B0604020202020204" pitchFamily="34" charset="0"/>
              </a:rPr>
              <a:t>Advantages</a:t>
            </a:r>
          </a:p>
          <a:p>
            <a:r>
              <a:rPr lang="sv-SE" sz="2000" dirty="0" err="1">
                <a:latin typeface="Arial" panose="020B0604020202020204" pitchFamily="34" charset="0"/>
              </a:rPr>
              <a:t>Cheaper</a:t>
            </a:r>
            <a:r>
              <a:rPr lang="sv-SE" sz="2000" dirty="0">
                <a:latin typeface="Arial" panose="020B0604020202020204" pitchFamily="34" charset="0"/>
              </a:rPr>
              <a:t> materials </a:t>
            </a:r>
            <a:r>
              <a:rPr lang="sv-SE" sz="2000" dirty="0" err="1">
                <a:latin typeface="Arial" panose="020B0604020202020204" pitchFamily="34" charset="0"/>
              </a:rPr>
              <a:t>with</a:t>
            </a:r>
            <a:r>
              <a:rPr lang="sv-SE" sz="2000" dirty="0">
                <a:latin typeface="Arial" panose="020B0604020202020204" pitchFamily="34" charset="0"/>
              </a:rPr>
              <a:t> </a:t>
            </a:r>
            <a:r>
              <a:rPr lang="sv-SE" sz="2000" dirty="0" err="1">
                <a:latin typeface="Arial" panose="020B0604020202020204" pitchFamily="34" charset="0"/>
              </a:rPr>
              <a:t>better</a:t>
            </a:r>
            <a:r>
              <a:rPr lang="sv-SE" sz="2000" dirty="0">
                <a:latin typeface="Arial" panose="020B0604020202020204" pitchFamily="34" charset="0"/>
              </a:rPr>
              <a:t> </a:t>
            </a:r>
            <a:r>
              <a:rPr lang="sv-SE" sz="2000" dirty="0" err="1">
                <a:latin typeface="Arial" panose="020B0604020202020204" pitchFamily="34" charset="0"/>
              </a:rPr>
              <a:t>properties</a:t>
            </a:r>
            <a:r>
              <a:rPr lang="sv-SE" sz="2000" dirty="0">
                <a:latin typeface="Arial" panose="020B0604020202020204" pitchFamily="34" charset="0"/>
              </a:rPr>
              <a:t> </a:t>
            </a:r>
            <a:r>
              <a:rPr lang="sv-SE" sz="2000" dirty="0" err="1">
                <a:latin typeface="Arial" panose="020B0604020202020204" pitchFamily="34" charset="0"/>
              </a:rPr>
              <a:t>can</a:t>
            </a:r>
            <a:r>
              <a:rPr lang="sv-SE" sz="2000" dirty="0">
                <a:latin typeface="Arial" panose="020B0604020202020204" pitchFamily="34" charset="0"/>
              </a:rPr>
              <a:t> be </a:t>
            </a:r>
            <a:r>
              <a:rPr lang="sv-SE" sz="2000" dirty="0" err="1">
                <a:latin typeface="Arial" panose="020B0604020202020204" pitchFamily="34" charset="0"/>
              </a:rPr>
              <a:t>used</a:t>
            </a:r>
            <a:endParaRPr lang="sv-SE" sz="2000" dirty="0">
              <a:latin typeface="Arial" panose="020B0604020202020204" pitchFamily="34" charset="0"/>
            </a:endParaRPr>
          </a:p>
          <a:p>
            <a:r>
              <a:rPr lang="sv-SE" sz="2000" dirty="0" err="1">
                <a:latin typeface="Arial" panose="020B0604020202020204" pitchFamily="34" charset="0"/>
              </a:rPr>
              <a:t>Smooth surface under copper traces</a:t>
            </a:r>
          </a:p>
          <a:p>
            <a:r>
              <a:rPr lang="sv-SE" sz="2000" dirty="0" err="1">
                <a:latin typeface="Arial" panose="020B0604020202020204" pitchFamily="34" charset="0"/>
              </a:rPr>
              <a:t>Excellent edge definition</a:t>
            </a:r>
          </a:p>
          <a:p>
            <a:r>
              <a:rPr lang="sv-SE" sz="2000" dirty="0" err="1">
                <a:latin typeface="Arial" panose="020B0604020202020204" pitchFamily="34" charset="0"/>
              </a:rPr>
              <a:t>No creation of dust</a:t>
            </a:r>
            <a:endParaRPr lang="sv-SE" sz="2000" dirty="0">
              <a:latin typeface="Arial" panose="020B0604020202020204" pitchFamily="34" charset="0"/>
            </a:endParaRPr>
          </a:p>
        </p:txBody>
      </p:sp>
      <p:pic>
        <p:nvPicPr>
          <p:cNvPr id="11" name="Bildobjekt 1" descr="20100305_142935.bmp">
            <a:extLst>
              <a:ext uri="{FF2B5EF4-FFF2-40B4-BE49-F238E27FC236}">
                <a16:creationId xmlns:a16="http://schemas.microsoft.com/office/drawing/2014/main" id="{EF114E4C-A83B-514A-B50F-BF842C1D944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53400" y="1802879"/>
            <a:ext cx="2483401" cy="19868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Bildobjekt 2" descr="DSCN2225.JPG">
            <a:extLst>
              <a:ext uri="{FF2B5EF4-FFF2-40B4-BE49-F238E27FC236}">
                <a16:creationId xmlns:a16="http://schemas.microsoft.com/office/drawing/2014/main" id="{CBE3E516-5E1E-1E44-B24A-858FCBED16F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67998" y="3991883"/>
            <a:ext cx="2468803" cy="18520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ruta 9">
            <a:extLst>
              <a:ext uri="{FF2B5EF4-FFF2-40B4-BE49-F238E27FC236}">
                <a16:creationId xmlns:a16="http://schemas.microsoft.com/office/drawing/2014/main" id="{527EDF90-A102-0A4E-A296-80F91330B6C3}"/>
              </a:ext>
            </a:extLst>
          </p:cNvPr>
          <p:cNvSpPr txBox="1"/>
          <p:nvPr/>
        </p:nvSpPr>
        <p:spPr>
          <a:xfrm>
            <a:off x="8113208" y="5870829"/>
            <a:ext cx="2339871" cy="318036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fontAlgn="auto" latinLnBrk="1" hangingPunct="0"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latin typeface="Arial" panose="020B0604020202020204" pitchFamily="34" charset="0"/>
                <a:ea typeface="Helvetica"/>
                <a:cs typeface="Helvetica"/>
                <a:sym typeface="Helvetica"/>
              </a:rPr>
              <a:t>E-less Copper lines on PA-6</a:t>
            </a:r>
            <a:endParaRPr kumimoji="0" lang="en-US" sz="1400" u="none" strike="noStrike" cap="none" spc="0" normalizeH="0" baseline="0" dirty="0">
              <a:ln>
                <a:noFill/>
              </a:ln>
              <a:effectLst/>
              <a:uFillTx/>
              <a:latin typeface="Arial" panose="020B0604020202020204" pitchFamily="34" charset="0"/>
              <a:ea typeface="Helvetica"/>
              <a:cs typeface="Helvetica"/>
              <a:sym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415376188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nip and Round Single Corner of Rectangle 7">
            <a:extLst>
              <a:ext uri="{FF2B5EF4-FFF2-40B4-BE49-F238E27FC236}">
                <a16:creationId xmlns:a16="http://schemas.microsoft.com/office/drawing/2014/main" id="{5C4C81FA-285A-DE4F-A462-BB8D5D4A7E04}"/>
              </a:ext>
            </a:extLst>
          </p:cNvPr>
          <p:cNvSpPr/>
          <p:nvPr/>
        </p:nvSpPr>
        <p:spPr>
          <a:xfrm rot="10800000">
            <a:off x="10469966" y="0"/>
            <a:ext cx="914400" cy="1557338"/>
          </a:xfrm>
          <a:prstGeom prst="snipRoundRect">
            <a:avLst>
              <a:gd name="adj1" fmla="val 50000"/>
              <a:gd name="adj2" fmla="val 0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A5A96CC-6633-2A49-B88D-760265E13E61}"/>
              </a:ext>
            </a:extLst>
          </p:cNvPr>
          <p:cNvSpPr/>
          <p:nvPr/>
        </p:nvSpPr>
        <p:spPr>
          <a:xfrm>
            <a:off x="0" y="0"/>
            <a:ext cx="10829925" cy="155733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68000" tIns="72000" rtlCol="0" anchor="t"/>
          <a:lstStyle/>
          <a:p>
            <a:r>
              <a:rPr lang="en-GB" sz="3600" b="1" dirty="0">
                <a:solidFill>
                  <a:schemeClr val="tx2"/>
                </a:solidFill>
                <a:latin typeface="Arial Narrow" panose="020B0604020202020204" pitchFamily="34" charset="0"/>
              </a:rPr>
              <a:t>Selective metallization – 3D MID (LDS)</a:t>
            </a:r>
          </a:p>
          <a:p>
            <a:pPr>
              <a:spcBef>
                <a:spcPts val="600"/>
              </a:spcBef>
            </a:pPr>
            <a:r>
              <a:rPr lang="en-GB" sz="2000" b="1" dirty="0">
                <a:solidFill>
                  <a:schemeClr val="tx2"/>
                </a:solidFill>
                <a:latin typeface="Arial Narrow" panose="020B0604020202020204" pitchFamily="34" charset="0"/>
              </a:rPr>
              <a:t>Requirement: </a:t>
            </a:r>
            <a:r>
              <a:rPr lang="en-GB" sz="2000" b="1" dirty="0">
                <a:solidFill>
                  <a:schemeClr val="tx1"/>
                </a:solidFill>
                <a:latin typeface="Arial Narrow" panose="020B0604020202020204" pitchFamily="34" charset="0"/>
              </a:rPr>
              <a:t>Selective metallization on 3D parts</a:t>
            </a:r>
          </a:p>
          <a:p>
            <a:pPr>
              <a:spcBef>
                <a:spcPts val="600"/>
              </a:spcBef>
            </a:pPr>
            <a:r>
              <a:rPr lang="en-GB" sz="2000" b="1" dirty="0">
                <a:solidFill>
                  <a:schemeClr val="tx2"/>
                </a:solidFill>
                <a:latin typeface="Arial Narrow" panose="020B0604020202020204" pitchFamily="34" charset="0"/>
              </a:rPr>
              <a:t>Solution:</a:t>
            </a:r>
            <a:r>
              <a:rPr lang="en-GB" sz="2000" b="1" dirty="0">
                <a:solidFill>
                  <a:schemeClr val="tx1"/>
                </a:solidFill>
                <a:latin typeface="Arial Narrow" panose="020B0604020202020204" pitchFamily="34" charset="0"/>
              </a:rPr>
              <a:t> CBM process and activated (design) with UV-laser</a:t>
            </a:r>
          </a:p>
          <a:p>
            <a:endParaRPr lang="en-GB" sz="3600" b="1" dirty="0">
              <a:solidFill>
                <a:schemeClr val="tx2"/>
              </a:solidFill>
              <a:latin typeface="Arial Narrow" panose="020B0604020202020204" pitchFamily="34" charset="0"/>
            </a:endParaRPr>
          </a:p>
          <a:p>
            <a:endParaRPr lang="en-SE" sz="3600" b="1" dirty="0">
              <a:solidFill>
                <a:schemeClr val="tx2"/>
              </a:solidFill>
              <a:latin typeface="Arial Narrow" panose="020B0604020202020204" pitchFamily="34" charset="0"/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FC458DA7-DAEB-F740-8BDA-6158BEA039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Copyright Cuptronic Technology AB 2021. All rights reserved.</a:t>
            </a:r>
            <a:endParaRPr lang="en-SE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03F62AB-1543-C84F-AFF7-790A344A1E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0066-6F48-5A42-B592-F11F9179712D}" type="slidenum">
              <a:rPr lang="en-SE" smtClean="0"/>
              <a:pPr/>
              <a:t>31</a:t>
            </a:fld>
            <a:endParaRPr lang="en-SE" sz="1200" dirty="0">
              <a:latin typeface="Lato Semibold" panose="020F0502020204030203" pitchFamily="34" charset="77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9ADF7D2-DBC2-5D4F-BBAA-BE562E1B45AB}"/>
              </a:ext>
            </a:extLst>
          </p:cNvPr>
          <p:cNvSpPr/>
          <p:nvPr/>
        </p:nvSpPr>
        <p:spPr>
          <a:xfrm>
            <a:off x="0" y="0"/>
            <a:ext cx="1178418" cy="15573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SE" sz="3600" b="1" dirty="0">
                <a:latin typeface="Arial Narrow" panose="020B0604020202020204" pitchFamily="34" charset="0"/>
              </a:rPr>
              <a:t>Case</a:t>
            </a:r>
          </a:p>
        </p:txBody>
      </p:sp>
      <p:pic>
        <p:nvPicPr>
          <p:cNvPr id="14" name="laserforpad.mov">
            <a:extLst>
              <a:ext uri="{FF2B5EF4-FFF2-40B4-BE49-F238E27FC236}">
                <a16:creationId xmlns:a16="http://schemas.microsoft.com/office/drawing/2014/main" id="{0F113EE8-33C3-2546-8ACA-7F4D5DD45A8D}"/>
              </a:ext>
            </a:extLst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190439" y="1498526"/>
            <a:ext cx="8612981" cy="4844802"/>
          </a:xfrm>
          <a:prstGeom prst="rect">
            <a:avLst/>
          </a:prstGeom>
        </p:spPr>
      </p:pic>
      <p:sp>
        <p:nvSpPr>
          <p:cNvPr id="4" name="textruta 3">
            <a:extLst>
              <a:ext uri="{FF2B5EF4-FFF2-40B4-BE49-F238E27FC236}">
                <a16:creationId xmlns:a16="http://schemas.microsoft.com/office/drawing/2014/main" id="{629085D9-7A8A-424E-99D3-B254B76BFE7A}"/>
              </a:ext>
            </a:extLst>
          </p:cNvPr>
          <p:cNvSpPr txBox="1"/>
          <p:nvPr/>
        </p:nvSpPr>
        <p:spPr>
          <a:xfrm>
            <a:off x="521822" y="3581001"/>
            <a:ext cx="7914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/>
              <a:t>VIDEO</a:t>
            </a:r>
          </a:p>
        </p:txBody>
      </p:sp>
    </p:spTree>
    <p:extLst>
      <p:ext uri="{BB962C8B-B14F-4D97-AF65-F5344CB8AC3E}">
        <p14:creationId xmlns:p14="http://schemas.microsoft.com/office/powerpoint/2010/main" val="2987073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2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nip and Round Single Corner of Rectangle 7">
            <a:extLst>
              <a:ext uri="{FF2B5EF4-FFF2-40B4-BE49-F238E27FC236}">
                <a16:creationId xmlns:a16="http://schemas.microsoft.com/office/drawing/2014/main" id="{5C4C81FA-285A-DE4F-A462-BB8D5D4A7E04}"/>
              </a:ext>
            </a:extLst>
          </p:cNvPr>
          <p:cNvSpPr/>
          <p:nvPr/>
        </p:nvSpPr>
        <p:spPr>
          <a:xfrm rot="10800000">
            <a:off x="10469966" y="0"/>
            <a:ext cx="914400" cy="1557338"/>
          </a:xfrm>
          <a:prstGeom prst="snipRoundRect">
            <a:avLst>
              <a:gd name="adj1" fmla="val 50000"/>
              <a:gd name="adj2" fmla="val 0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A5A96CC-6633-2A49-B88D-760265E13E61}"/>
              </a:ext>
            </a:extLst>
          </p:cNvPr>
          <p:cNvSpPr/>
          <p:nvPr/>
        </p:nvSpPr>
        <p:spPr>
          <a:xfrm>
            <a:off x="0" y="0"/>
            <a:ext cx="10829925" cy="155733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68000" tIns="72000" rtlCol="0" anchor="t"/>
          <a:lstStyle/>
          <a:p>
            <a:r>
              <a:rPr lang="en-GB" sz="3600" b="1" dirty="0">
                <a:solidFill>
                  <a:schemeClr val="tx2"/>
                </a:solidFill>
                <a:latin typeface="Arial Narrow" panose="020B0604020202020204" pitchFamily="34" charset="0"/>
              </a:rPr>
              <a:t>Selective metallization – 3D MID (LDS)</a:t>
            </a:r>
          </a:p>
          <a:p>
            <a:pPr>
              <a:spcBef>
                <a:spcPts val="600"/>
              </a:spcBef>
            </a:pPr>
            <a:r>
              <a:rPr lang="en-GB" sz="2000" b="1" dirty="0">
                <a:solidFill>
                  <a:schemeClr val="tx2"/>
                </a:solidFill>
                <a:latin typeface="Arial Narrow" panose="020B0604020202020204" pitchFamily="34" charset="0"/>
              </a:rPr>
              <a:t>Requirement: </a:t>
            </a:r>
            <a:r>
              <a:rPr lang="en-GB" sz="2000" b="1" dirty="0">
                <a:solidFill>
                  <a:schemeClr val="tx1"/>
                </a:solidFill>
                <a:latin typeface="Arial Narrow" panose="020B0604020202020204" pitchFamily="34" charset="0"/>
              </a:rPr>
              <a:t>Selective metallization on 3D parts</a:t>
            </a:r>
          </a:p>
          <a:p>
            <a:pPr>
              <a:spcBef>
                <a:spcPts val="600"/>
              </a:spcBef>
            </a:pPr>
            <a:r>
              <a:rPr lang="en-GB" sz="2000" b="1" dirty="0">
                <a:solidFill>
                  <a:schemeClr val="tx2"/>
                </a:solidFill>
                <a:latin typeface="Arial Narrow" panose="020B0604020202020204" pitchFamily="34" charset="0"/>
              </a:rPr>
              <a:t>Solution:</a:t>
            </a:r>
            <a:r>
              <a:rPr lang="en-GB" sz="2000" b="1" dirty="0">
                <a:solidFill>
                  <a:schemeClr val="tx1"/>
                </a:solidFill>
                <a:latin typeface="Arial Narrow" panose="020B0604020202020204" pitchFamily="34" charset="0"/>
              </a:rPr>
              <a:t> CBM process and activated (design) with UV-laser</a:t>
            </a:r>
          </a:p>
          <a:p>
            <a:endParaRPr lang="en-GB" sz="3600" b="1" dirty="0">
              <a:solidFill>
                <a:schemeClr val="tx2"/>
              </a:solidFill>
              <a:latin typeface="Arial Narrow" panose="020B0604020202020204" pitchFamily="34" charset="0"/>
            </a:endParaRPr>
          </a:p>
          <a:p>
            <a:endParaRPr lang="en-SE" sz="3600" b="1" dirty="0">
              <a:solidFill>
                <a:schemeClr val="tx2"/>
              </a:solidFill>
              <a:latin typeface="Arial Narrow" panose="020B0604020202020204" pitchFamily="34" charset="0"/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FC458DA7-DAEB-F740-8BDA-6158BEA039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Copyright Cuptronic Technology AB 2021. All rights reserved.</a:t>
            </a:r>
            <a:endParaRPr lang="en-SE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03F62AB-1543-C84F-AFF7-790A344A1E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0066-6F48-5A42-B592-F11F9179712D}" type="slidenum">
              <a:rPr lang="en-SE" smtClean="0"/>
              <a:pPr/>
              <a:t>32</a:t>
            </a:fld>
            <a:endParaRPr lang="en-SE" sz="1200" dirty="0">
              <a:latin typeface="Lato Semibold" panose="020F0502020204030203" pitchFamily="34" charset="77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9ADF7D2-DBC2-5D4F-BBAA-BE562E1B45AB}"/>
              </a:ext>
            </a:extLst>
          </p:cNvPr>
          <p:cNvSpPr/>
          <p:nvPr/>
        </p:nvSpPr>
        <p:spPr>
          <a:xfrm>
            <a:off x="0" y="0"/>
            <a:ext cx="1178418" cy="15573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SE" sz="3600" b="1" dirty="0">
                <a:latin typeface="Arial Narrow" panose="020B0604020202020204" pitchFamily="34" charset="0"/>
              </a:rPr>
              <a:t>Case</a:t>
            </a:r>
          </a:p>
        </p:txBody>
      </p:sp>
      <p:pic>
        <p:nvPicPr>
          <p:cNvPr id="7" name="image9.jpg">
            <a:extLst>
              <a:ext uri="{FF2B5EF4-FFF2-40B4-BE49-F238E27FC236}">
                <a16:creationId xmlns:a16="http://schemas.microsoft.com/office/drawing/2014/main" id="{50ED9A83-4A1D-4046-BDF1-79F40B9E9405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99241" y="1781058"/>
            <a:ext cx="6518252" cy="4279635"/>
          </a:xfrm>
          <a:prstGeom prst="rect">
            <a:avLst/>
          </a:prstGeom>
          <a:ln w="12700">
            <a:round/>
          </a:ln>
        </p:spPr>
      </p:pic>
      <p:sp>
        <p:nvSpPr>
          <p:cNvPr id="10" name="textruta 9">
            <a:extLst>
              <a:ext uri="{FF2B5EF4-FFF2-40B4-BE49-F238E27FC236}">
                <a16:creationId xmlns:a16="http://schemas.microsoft.com/office/drawing/2014/main" id="{CFA1EBFA-DFCE-7344-8D08-7FA6AB1EFF1D}"/>
              </a:ext>
            </a:extLst>
          </p:cNvPr>
          <p:cNvSpPr txBox="1"/>
          <p:nvPr/>
        </p:nvSpPr>
        <p:spPr>
          <a:xfrm>
            <a:off x="305004" y="3581001"/>
            <a:ext cx="190077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/>
              <a:t>Result of previous</a:t>
            </a:r>
          </a:p>
          <a:p>
            <a:r>
              <a:rPr lang="en-GB" b="1" dirty="0"/>
              <a:t>VIDEO</a:t>
            </a:r>
          </a:p>
        </p:txBody>
      </p:sp>
    </p:spTree>
    <p:extLst>
      <p:ext uri="{BB962C8B-B14F-4D97-AF65-F5344CB8AC3E}">
        <p14:creationId xmlns:p14="http://schemas.microsoft.com/office/powerpoint/2010/main" val="138293975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nip and Round Single Corner of Rectangle 7">
            <a:extLst>
              <a:ext uri="{FF2B5EF4-FFF2-40B4-BE49-F238E27FC236}">
                <a16:creationId xmlns:a16="http://schemas.microsoft.com/office/drawing/2014/main" id="{5C4C81FA-285A-DE4F-A462-BB8D5D4A7E04}"/>
              </a:ext>
            </a:extLst>
          </p:cNvPr>
          <p:cNvSpPr/>
          <p:nvPr/>
        </p:nvSpPr>
        <p:spPr>
          <a:xfrm rot="10800000">
            <a:off x="10469966" y="0"/>
            <a:ext cx="914400" cy="1557338"/>
          </a:xfrm>
          <a:prstGeom prst="snipRoundRect">
            <a:avLst>
              <a:gd name="adj1" fmla="val 50000"/>
              <a:gd name="adj2" fmla="val 0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A5A96CC-6633-2A49-B88D-760265E13E61}"/>
              </a:ext>
            </a:extLst>
          </p:cNvPr>
          <p:cNvSpPr/>
          <p:nvPr/>
        </p:nvSpPr>
        <p:spPr>
          <a:xfrm>
            <a:off x="0" y="0"/>
            <a:ext cx="10829925" cy="155733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68000" tIns="72000" rtlCol="0" anchor="t"/>
          <a:lstStyle/>
          <a:p>
            <a:r>
              <a:rPr lang="en-GB" sz="3600" b="1" dirty="0">
                <a:solidFill>
                  <a:schemeClr val="tx2"/>
                </a:solidFill>
                <a:latin typeface="Arial Narrow" panose="020B0604020202020204" pitchFamily="34" charset="0"/>
              </a:rPr>
              <a:t>Selective metallization – 3D MID (LDS)</a:t>
            </a:r>
          </a:p>
          <a:p>
            <a:pPr>
              <a:spcBef>
                <a:spcPts val="600"/>
              </a:spcBef>
            </a:pPr>
            <a:r>
              <a:rPr lang="en-GB" sz="2000" b="1" dirty="0">
                <a:solidFill>
                  <a:schemeClr val="tx2"/>
                </a:solidFill>
                <a:latin typeface="Arial Narrow" panose="020B0604020202020204" pitchFamily="34" charset="0"/>
              </a:rPr>
              <a:t>Requirement: </a:t>
            </a:r>
            <a:r>
              <a:rPr lang="en-GB" sz="2000" b="1" dirty="0">
                <a:solidFill>
                  <a:schemeClr val="tx1"/>
                </a:solidFill>
                <a:latin typeface="Arial Narrow" panose="020B0604020202020204" pitchFamily="34" charset="0"/>
              </a:rPr>
              <a:t>Selective metallization on 3D parts</a:t>
            </a:r>
          </a:p>
          <a:p>
            <a:pPr>
              <a:spcBef>
                <a:spcPts val="600"/>
              </a:spcBef>
            </a:pPr>
            <a:r>
              <a:rPr lang="en-GB" sz="2000" b="1" dirty="0">
                <a:solidFill>
                  <a:schemeClr val="tx2"/>
                </a:solidFill>
                <a:latin typeface="Arial Narrow" panose="020B0604020202020204" pitchFamily="34" charset="0"/>
              </a:rPr>
              <a:t>Solution:</a:t>
            </a:r>
            <a:r>
              <a:rPr lang="en-GB" sz="2000" b="1" dirty="0">
                <a:solidFill>
                  <a:schemeClr val="tx1"/>
                </a:solidFill>
                <a:latin typeface="Arial Narrow" panose="020B0604020202020204" pitchFamily="34" charset="0"/>
              </a:rPr>
              <a:t> CBM process and activated (design) with UV-laser</a:t>
            </a:r>
          </a:p>
          <a:p>
            <a:endParaRPr lang="en-GB" sz="3600" b="1" dirty="0">
              <a:solidFill>
                <a:schemeClr val="tx2"/>
              </a:solidFill>
              <a:latin typeface="Arial Narrow" panose="020B0604020202020204" pitchFamily="34" charset="0"/>
            </a:endParaRPr>
          </a:p>
          <a:p>
            <a:endParaRPr lang="en-SE" sz="3600" b="1" dirty="0">
              <a:solidFill>
                <a:schemeClr val="tx2"/>
              </a:solidFill>
              <a:latin typeface="Arial Narrow" panose="020B0604020202020204" pitchFamily="34" charset="0"/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FC458DA7-DAEB-F740-8BDA-6158BEA039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Copyright Cuptronic Technology AB 2021. All rights reserved.</a:t>
            </a:r>
            <a:endParaRPr lang="en-SE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03F62AB-1543-C84F-AFF7-790A344A1E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0066-6F48-5A42-B592-F11F9179712D}" type="slidenum">
              <a:rPr lang="en-SE" smtClean="0"/>
              <a:pPr/>
              <a:t>33</a:t>
            </a:fld>
            <a:endParaRPr lang="en-SE" sz="1200" dirty="0">
              <a:latin typeface="Lato Semibold" panose="020F0502020204030203" pitchFamily="34" charset="77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9ADF7D2-DBC2-5D4F-BBAA-BE562E1B45AB}"/>
              </a:ext>
            </a:extLst>
          </p:cNvPr>
          <p:cNvSpPr/>
          <p:nvPr/>
        </p:nvSpPr>
        <p:spPr>
          <a:xfrm>
            <a:off x="0" y="0"/>
            <a:ext cx="1178418" cy="15573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SE" sz="3600" b="1" dirty="0">
                <a:latin typeface="Arial Narrow" panose="020B0604020202020204" pitchFamily="34" charset="0"/>
              </a:rPr>
              <a:t>Case</a:t>
            </a:r>
          </a:p>
        </p:txBody>
      </p:sp>
      <p:pic>
        <p:nvPicPr>
          <p:cNvPr id="7" name="Bildobjekt 3">
            <a:extLst>
              <a:ext uri="{FF2B5EF4-FFF2-40B4-BE49-F238E27FC236}">
                <a16:creationId xmlns:a16="http://schemas.microsoft.com/office/drawing/2014/main" id="{C2D86581-7845-934F-AC52-67DF7315B95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02204" y="1797195"/>
            <a:ext cx="2667879" cy="4005064"/>
          </a:xfrm>
          <a:prstGeom prst="rect">
            <a:avLst/>
          </a:prstGeom>
        </p:spPr>
      </p:pic>
      <p:pic>
        <p:nvPicPr>
          <p:cNvPr id="10" name="Bildobjekt 7">
            <a:extLst>
              <a:ext uri="{FF2B5EF4-FFF2-40B4-BE49-F238E27FC236}">
                <a16:creationId xmlns:a16="http://schemas.microsoft.com/office/drawing/2014/main" id="{9A3F76D6-DB2A-904B-92BD-C88E1752204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54877" y="1797195"/>
            <a:ext cx="2668007" cy="4005064"/>
          </a:xfrm>
          <a:prstGeom prst="rect">
            <a:avLst/>
          </a:prstGeom>
        </p:spPr>
      </p:pic>
      <p:sp>
        <p:nvSpPr>
          <p:cNvPr id="11" name="textruta 9">
            <a:extLst>
              <a:ext uri="{FF2B5EF4-FFF2-40B4-BE49-F238E27FC236}">
                <a16:creationId xmlns:a16="http://schemas.microsoft.com/office/drawing/2014/main" id="{792EBFBD-C45F-9D4A-A543-B141E494F340}"/>
              </a:ext>
            </a:extLst>
          </p:cNvPr>
          <p:cNvSpPr txBox="1"/>
          <p:nvPr/>
        </p:nvSpPr>
        <p:spPr>
          <a:xfrm>
            <a:off x="5302204" y="5802259"/>
            <a:ext cx="2667879" cy="318036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fontAlgn="auto" latinLnBrk="1" hangingPunct="0"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latin typeface="Arial" panose="020B0604020202020204" pitchFamily="34" charset="0"/>
                <a:ea typeface="Helvetica"/>
                <a:cs typeface="Helvetica"/>
                <a:sym typeface="Helvetica"/>
              </a:rPr>
              <a:t>Multiple line widths</a:t>
            </a:r>
            <a:endParaRPr kumimoji="0" lang="en-US" sz="1400" u="none" strike="noStrike" cap="none" spc="0" normalizeH="0" baseline="0" dirty="0">
              <a:ln>
                <a:noFill/>
              </a:ln>
              <a:effectLst/>
              <a:uFillTx/>
              <a:latin typeface="Arial" panose="020B0604020202020204" pitchFamily="34" charset="0"/>
              <a:ea typeface="Helvetica"/>
              <a:cs typeface="Helvetica"/>
              <a:sym typeface="Helvetica"/>
            </a:endParaRPr>
          </a:p>
        </p:txBody>
      </p:sp>
      <p:sp>
        <p:nvSpPr>
          <p:cNvPr id="12" name="textruta 9">
            <a:extLst>
              <a:ext uri="{FF2B5EF4-FFF2-40B4-BE49-F238E27FC236}">
                <a16:creationId xmlns:a16="http://schemas.microsoft.com/office/drawing/2014/main" id="{505B5F58-DFEF-6E4D-9F91-3572B6A6F517}"/>
              </a:ext>
            </a:extLst>
          </p:cNvPr>
          <p:cNvSpPr txBox="1"/>
          <p:nvPr/>
        </p:nvSpPr>
        <p:spPr>
          <a:xfrm>
            <a:off x="8754877" y="5802259"/>
            <a:ext cx="2667879" cy="318036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fontAlgn="auto" latinLnBrk="1" hangingPunct="0"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latin typeface="Arial" panose="020B0604020202020204" pitchFamily="34" charset="0"/>
                <a:ea typeface="Helvetica"/>
                <a:cs typeface="Helvetica"/>
                <a:sym typeface="Helvetica"/>
              </a:rPr>
              <a:t>7 µm lines</a:t>
            </a:r>
          </a:p>
        </p:txBody>
      </p:sp>
      <p:sp>
        <p:nvSpPr>
          <p:cNvPr id="13" name="textruta 9">
            <a:extLst>
              <a:ext uri="{FF2B5EF4-FFF2-40B4-BE49-F238E27FC236}">
                <a16:creationId xmlns:a16="http://schemas.microsoft.com/office/drawing/2014/main" id="{50858A95-705A-1C46-9271-1A812FB133F2}"/>
              </a:ext>
            </a:extLst>
          </p:cNvPr>
          <p:cNvSpPr txBox="1"/>
          <p:nvPr/>
        </p:nvSpPr>
        <p:spPr>
          <a:xfrm>
            <a:off x="818807" y="1797195"/>
            <a:ext cx="3942948" cy="40050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aseline="0">
                <a:latin typeface="Lato" panose="020F0502020204030203" pitchFamily="34" charset="77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aseline="0">
                <a:latin typeface="Lato" panose="020F0502020204030203" pitchFamily="34" charset="77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aseline="0">
                <a:latin typeface="Lato" panose="020F0502020204030203" pitchFamily="34" charset="77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baseline="0">
                <a:latin typeface="Lato" panose="020F0502020204030203" pitchFamily="34" charset="77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baseline="0">
                <a:latin typeface="Lato" panose="020F0502020204030203" pitchFamily="34" charset="77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0" indent="0">
              <a:buNone/>
            </a:pPr>
            <a:r>
              <a:rPr lang="sv-SE" sz="1600" dirty="0">
                <a:latin typeface="Arial" panose="020B0604020202020204" pitchFamily="34" charset="0"/>
              </a:rPr>
              <a:t>CBM </a:t>
            </a:r>
            <a:r>
              <a:rPr lang="sv-SE" sz="1600" dirty="0" err="1">
                <a:latin typeface="Arial" panose="020B0604020202020204" pitchFamily="34" charset="0"/>
              </a:rPr>
              <a:t>chemistry</a:t>
            </a:r>
            <a:r>
              <a:rPr lang="sv-SE" sz="1600" dirty="0">
                <a:latin typeface="Arial" panose="020B0604020202020204" pitchFamily="34" charset="0"/>
              </a:rPr>
              <a:t> </a:t>
            </a:r>
            <a:r>
              <a:rPr lang="sv-SE" sz="1600" dirty="0" err="1">
                <a:latin typeface="Arial" panose="020B0604020202020204" pitchFamily="34" charset="0"/>
              </a:rPr>
              <a:t>applied</a:t>
            </a:r>
            <a:r>
              <a:rPr lang="sv-SE" sz="1600" dirty="0">
                <a:latin typeface="Arial" panose="020B0604020202020204" pitchFamily="34" charset="0"/>
              </a:rPr>
              <a:t> on </a:t>
            </a:r>
            <a:r>
              <a:rPr lang="sv-SE" sz="1600" dirty="0" err="1">
                <a:latin typeface="Arial" panose="020B0604020202020204" pitchFamily="34" charset="0"/>
              </a:rPr>
              <a:t>whole</a:t>
            </a:r>
            <a:r>
              <a:rPr lang="sv-SE" sz="1600" dirty="0">
                <a:latin typeface="Arial" panose="020B0604020202020204" pitchFamily="34" charset="0"/>
              </a:rPr>
              <a:t> </a:t>
            </a:r>
            <a:r>
              <a:rPr lang="sv-SE" sz="1600" dirty="0" err="1">
                <a:latin typeface="Arial" panose="020B0604020202020204" pitchFamily="34" charset="0"/>
              </a:rPr>
              <a:t>surface</a:t>
            </a:r>
            <a:r>
              <a:rPr lang="sv-SE" sz="1600" dirty="0">
                <a:latin typeface="Arial" panose="020B0604020202020204" pitchFamily="34" charset="0"/>
              </a:rPr>
              <a:t> and </a:t>
            </a:r>
            <a:r>
              <a:rPr lang="sv-SE" sz="1600" dirty="0" err="1">
                <a:latin typeface="Arial" panose="020B0604020202020204" pitchFamily="34" charset="0"/>
              </a:rPr>
              <a:t>lines</a:t>
            </a:r>
            <a:r>
              <a:rPr lang="sv-SE" sz="1600" dirty="0">
                <a:latin typeface="Arial" panose="020B0604020202020204" pitchFamily="34" charset="0"/>
              </a:rPr>
              <a:t> </a:t>
            </a:r>
            <a:r>
              <a:rPr lang="sv-SE" sz="1600" dirty="0" err="1">
                <a:latin typeface="Arial" panose="020B0604020202020204" pitchFamily="34" charset="0"/>
              </a:rPr>
              <a:t>defined</a:t>
            </a:r>
            <a:r>
              <a:rPr lang="sv-SE" sz="1600" dirty="0">
                <a:latin typeface="Arial" panose="020B0604020202020204" pitchFamily="34" charset="0"/>
              </a:rPr>
              <a:t> (</a:t>
            </a:r>
            <a:r>
              <a:rPr lang="sv-SE" sz="1600" dirty="0" err="1">
                <a:latin typeface="Arial" panose="020B0604020202020204" pitchFamily="34" charset="0"/>
              </a:rPr>
              <a:t>activated</a:t>
            </a:r>
            <a:r>
              <a:rPr lang="sv-SE" sz="1600" dirty="0">
                <a:latin typeface="Arial" panose="020B0604020202020204" pitchFamily="34" charset="0"/>
              </a:rPr>
              <a:t>) by laser.  </a:t>
            </a:r>
          </a:p>
          <a:p>
            <a:pPr marL="0" indent="0">
              <a:buNone/>
            </a:pPr>
            <a:endParaRPr lang="sv-SE" sz="1600" dirty="0" err="1">
              <a:latin typeface="Arial" panose="020B0604020202020204" pitchFamily="34" charset="0"/>
            </a:endParaRPr>
          </a:p>
          <a:p>
            <a:pPr marL="0" indent="0">
              <a:buNone/>
            </a:pPr>
            <a:r>
              <a:rPr lang="sv-SE" sz="1600" dirty="0" err="1">
                <a:latin typeface="Arial" panose="020B0604020202020204" pitchFamily="34" charset="0"/>
              </a:rPr>
              <a:t>Line width limited primarily by equipment used to define lines. </a:t>
            </a:r>
            <a:r>
              <a:rPr lang="sv-SE" sz="1600" dirty="0">
                <a:latin typeface="Arial" panose="020B0604020202020204" pitchFamily="34" charset="0"/>
              </a:rPr>
              <a:t>Target is 1 µm </a:t>
            </a:r>
            <a:r>
              <a:rPr lang="sv-SE" sz="1600" dirty="0" err="1">
                <a:latin typeface="Arial" panose="020B0604020202020204" pitchFamily="34" charset="0"/>
              </a:rPr>
              <a:t>lines</a:t>
            </a:r>
            <a:r>
              <a:rPr lang="sv-SE" sz="1600" dirty="0">
                <a:latin typeface="Arial" panose="020B0604020202020204" pitchFamily="34" charset="0"/>
              </a:rPr>
              <a:t>.</a:t>
            </a:r>
          </a:p>
          <a:p>
            <a:pPr marL="0" indent="0">
              <a:buNone/>
            </a:pPr>
            <a:endParaRPr lang="sv-SE" sz="1600" dirty="0" err="1">
              <a:latin typeface="Arial" panose="020B0604020202020204" pitchFamily="34" charset="0"/>
            </a:endParaRPr>
          </a:p>
          <a:p>
            <a:pPr marL="0" indent="0">
              <a:buNone/>
            </a:pPr>
            <a:r>
              <a:rPr lang="sv-SE" sz="1600" dirty="0">
                <a:latin typeface="Arial" panose="020B0604020202020204" pitchFamily="34" charset="0"/>
              </a:rPr>
              <a:t>Laser </a:t>
            </a:r>
            <a:r>
              <a:rPr lang="sv-SE" sz="1600" dirty="0" err="1">
                <a:latin typeface="Arial" panose="020B0604020202020204" pitchFamily="34" charset="0"/>
              </a:rPr>
              <a:t>line</a:t>
            </a:r>
            <a:r>
              <a:rPr lang="sv-SE" sz="1600" dirty="0">
                <a:latin typeface="Arial" panose="020B0604020202020204" pitchFamily="34" charset="0"/>
              </a:rPr>
              <a:t> definition process </a:t>
            </a:r>
            <a:r>
              <a:rPr lang="sv-SE" sz="1600" dirty="0" err="1">
                <a:latin typeface="Arial" panose="020B0604020202020204" pitchFamily="34" charset="0"/>
              </a:rPr>
              <a:t>currently</a:t>
            </a:r>
            <a:r>
              <a:rPr lang="sv-SE" sz="1600" dirty="0">
                <a:latin typeface="Arial" panose="020B0604020202020204" pitchFamily="34" charset="0"/>
              </a:rPr>
              <a:t> </a:t>
            </a:r>
            <a:r>
              <a:rPr lang="sv-SE" sz="1600" dirty="0" err="1">
                <a:latin typeface="Arial" panose="020B0604020202020204" pitchFamily="34" charset="0"/>
              </a:rPr>
              <a:t>only</a:t>
            </a:r>
            <a:r>
              <a:rPr lang="sv-SE" sz="1600" dirty="0">
                <a:latin typeface="Arial" panose="020B0604020202020204" pitchFamily="34" charset="0"/>
              </a:rPr>
              <a:t> </a:t>
            </a:r>
            <a:r>
              <a:rPr lang="sv-SE" sz="1600" dirty="0" err="1">
                <a:latin typeface="Arial" panose="020B0604020202020204" pitchFamily="34" charset="0"/>
              </a:rPr>
              <a:t>implemented</a:t>
            </a:r>
            <a:r>
              <a:rPr lang="sv-SE" sz="1600" dirty="0">
                <a:latin typeface="Arial" panose="020B0604020202020204" pitchFamily="34" charset="0"/>
              </a:rPr>
              <a:t> in </a:t>
            </a:r>
            <a:r>
              <a:rPr lang="sv-SE" sz="1600" dirty="0" err="1">
                <a:latin typeface="Arial" panose="020B0604020202020204" pitchFamily="34" charset="0"/>
              </a:rPr>
              <a:t>lab</a:t>
            </a:r>
            <a:r>
              <a:rPr lang="sv-SE" sz="1600" dirty="0">
                <a:latin typeface="Arial" panose="020B0604020202020204" pitchFamily="34" charset="0"/>
              </a:rPr>
              <a:t> </a:t>
            </a:r>
            <a:r>
              <a:rPr lang="sv-SE" sz="1600" dirty="0" err="1">
                <a:latin typeface="Arial" panose="020B0604020202020204" pitchFamily="34" charset="0"/>
              </a:rPr>
              <a:t>environment</a:t>
            </a:r>
            <a:r>
              <a:rPr lang="sv-SE" sz="1600" dirty="0">
                <a:latin typeface="Arial" panose="020B0604020202020204" pitchFamily="34" charset="0"/>
              </a:rPr>
              <a:t>. </a:t>
            </a:r>
          </a:p>
          <a:p>
            <a:pPr marL="0" indent="0">
              <a:buNone/>
            </a:pPr>
            <a:endParaRPr lang="sv-SE" sz="1600" dirty="0">
              <a:latin typeface="Arial" panose="020B0604020202020204" pitchFamily="34" charset="0"/>
            </a:endParaRPr>
          </a:p>
          <a:p>
            <a:pPr marL="0" indent="0">
              <a:buNone/>
            </a:pPr>
            <a:r>
              <a:rPr lang="sv-SE" sz="1600" dirty="0" err="1">
                <a:latin typeface="Arial" panose="020B0604020202020204" pitchFamily="34" charset="0"/>
              </a:rPr>
              <a:t>Courtesy</a:t>
            </a:r>
            <a:r>
              <a:rPr lang="sv-SE" sz="1600" dirty="0">
                <a:latin typeface="Arial" panose="020B0604020202020204" pitchFamily="34" charset="0"/>
              </a:rPr>
              <a:t> </a:t>
            </a:r>
            <a:r>
              <a:rPr lang="sv-SE" sz="1600" dirty="0" err="1">
                <a:latin typeface="Arial" panose="020B0604020202020204" pitchFamily="34" charset="0"/>
              </a:rPr>
              <a:t>of</a:t>
            </a:r>
            <a:r>
              <a:rPr lang="sv-SE" sz="1600" dirty="0">
                <a:latin typeface="Arial" panose="020B0604020202020204" pitchFamily="34" charset="0"/>
              </a:rPr>
              <a:t> Prof. </a:t>
            </a:r>
            <a:r>
              <a:rPr lang="sv-SE" sz="1600" dirty="0" err="1">
                <a:latin typeface="Arial" panose="020B0604020202020204" pitchFamily="34" charset="0"/>
              </a:rPr>
              <a:t>Delsing</a:t>
            </a:r>
            <a:r>
              <a:rPr lang="sv-SE" sz="1600" dirty="0">
                <a:latin typeface="Arial" panose="020B0604020202020204" pitchFamily="34" charset="0"/>
              </a:rPr>
              <a:t>, </a:t>
            </a:r>
          </a:p>
          <a:p>
            <a:pPr marL="0" indent="0">
              <a:buNone/>
            </a:pPr>
            <a:r>
              <a:rPr lang="sv-SE" sz="1600" dirty="0">
                <a:latin typeface="Arial" panose="020B0604020202020204" pitchFamily="34" charset="0"/>
              </a:rPr>
              <a:t>Luleå University </a:t>
            </a:r>
            <a:r>
              <a:rPr lang="sv-SE" sz="1600" dirty="0" err="1">
                <a:latin typeface="Arial" panose="020B0604020202020204" pitchFamily="34" charset="0"/>
              </a:rPr>
              <a:t>of</a:t>
            </a:r>
            <a:r>
              <a:rPr lang="sv-SE" sz="1600" dirty="0">
                <a:latin typeface="Arial" panose="020B0604020202020204" pitchFamily="34" charset="0"/>
              </a:rPr>
              <a:t> Technology.</a:t>
            </a:r>
          </a:p>
        </p:txBody>
      </p:sp>
    </p:spTree>
    <p:extLst>
      <p:ext uri="{BB962C8B-B14F-4D97-AF65-F5344CB8AC3E}">
        <p14:creationId xmlns:p14="http://schemas.microsoft.com/office/powerpoint/2010/main" val="247776426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nip and Round Single Corner of Rectangle 7">
            <a:extLst>
              <a:ext uri="{FF2B5EF4-FFF2-40B4-BE49-F238E27FC236}">
                <a16:creationId xmlns:a16="http://schemas.microsoft.com/office/drawing/2014/main" id="{5C4C81FA-285A-DE4F-A462-BB8D5D4A7E04}"/>
              </a:ext>
            </a:extLst>
          </p:cNvPr>
          <p:cNvSpPr/>
          <p:nvPr/>
        </p:nvSpPr>
        <p:spPr>
          <a:xfrm rot="10800000">
            <a:off x="10469966" y="0"/>
            <a:ext cx="914400" cy="1557338"/>
          </a:xfrm>
          <a:prstGeom prst="snipRoundRect">
            <a:avLst>
              <a:gd name="adj1" fmla="val 50000"/>
              <a:gd name="adj2" fmla="val 0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A5A96CC-6633-2A49-B88D-760265E13E61}"/>
              </a:ext>
            </a:extLst>
          </p:cNvPr>
          <p:cNvSpPr/>
          <p:nvPr/>
        </p:nvSpPr>
        <p:spPr>
          <a:xfrm>
            <a:off x="0" y="0"/>
            <a:ext cx="10829925" cy="155733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68000" tIns="72000" rtlCol="0" anchor="t"/>
          <a:lstStyle/>
          <a:p>
            <a:r>
              <a:rPr lang="en-GB" sz="3600" b="1" dirty="0">
                <a:solidFill>
                  <a:schemeClr val="tx2"/>
                </a:solidFill>
                <a:latin typeface="Arial Narrow" panose="020B0604020202020204" pitchFamily="34" charset="0"/>
              </a:rPr>
              <a:t>Selective metallization – Sub 5 µm</a:t>
            </a:r>
          </a:p>
          <a:p>
            <a:pPr>
              <a:spcBef>
                <a:spcPts val="600"/>
              </a:spcBef>
            </a:pPr>
            <a:r>
              <a:rPr lang="en-GB" sz="2000" b="1" dirty="0">
                <a:solidFill>
                  <a:schemeClr val="tx2"/>
                </a:solidFill>
                <a:latin typeface="Arial Narrow" panose="020B0604020202020204" pitchFamily="34" charset="0"/>
              </a:rPr>
              <a:t>Requirement: </a:t>
            </a:r>
            <a:r>
              <a:rPr lang="en-GB" sz="2000" b="1" dirty="0">
                <a:solidFill>
                  <a:schemeClr val="tx1"/>
                </a:solidFill>
                <a:latin typeface="Arial Narrow" panose="020B0604020202020204" pitchFamily="34" charset="0"/>
              </a:rPr>
              <a:t>Sub 5 µm selective metallization</a:t>
            </a:r>
          </a:p>
          <a:p>
            <a:pPr>
              <a:spcBef>
                <a:spcPts val="600"/>
              </a:spcBef>
            </a:pPr>
            <a:r>
              <a:rPr lang="en-GB" sz="2000" b="1" dirty="0">
                <a:solidFill>
                  <a:schemeClr val="tx2"/>
                </a:solidFill>
                <a:latin typeface="Arial Narrow" panose="020B0604020202020204" pitchFamily="34" charset="0"/>
              </a:rPr>
              <a:t>Solution:</a:t>
            </a:r>
            <a:r>
              <a:rPr lang="en-GB" sz="2000" b="1" dirty="0">
                <a:solidFill>
                  <a:schemeClr val="tx1"/>
                </a:solidFill>
                <a:latin typeface="Arial Narrow" panose="020B0604020202020204" pitchFamily="34" charset="0"/>
              </a:rPr>
              <a:t> CBM process and activated (design) with UV-laser</a:t>
            </a:r>
          </a:p>
          <a:p>
            <a:endParaRPr lang="en-GB" sz="3600" b="1" dirty="0">
              <a:solidFill>
                <a:schemeClr val="tx2"/>
              </a:solidFill>
              <a:latin typeface="Arial Narrow" panose="020B0604020202020204" pitchFamily="34" charset="0"/>
            </a:endParaRPr>
          </a:p>
          <a:p>
            <a:endParaRPr lang="en-SE" sz="3600" b="1" dirty="0">
              <a:solidFill>
                <a:schemeClr val="tx2"/>
              </a:solidFill>
              <a:latin typeface="Arial Narrow" panose="020B0604020202020204" pitchFamily="34" charset="0"/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FC458DA7-DAEB-F740-8BDA-6158BEA039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Copyright Cuptronic Technology AB 2023. All rights reserved.</a:t>
            </a:r>
            <a:endParaRPr lang="en-SE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03F62AB-1543-C84F-AFF7-790A344A1E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0066-6F48-5A42-B592-F11F9179712D}" type="slidenum">
              <a:rPr lang="en-SE" smtClean="0"/>
              <a:pPr/>
              <a:t>34</a:t>
            </a:fld>
            <a:endParaRPr lang="en-SE" sz="1200" dirty="0">
              <a:latin typeface="Lato Semibold" panose="020F0502020204030203" pitchFamily="34" charset="77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9ADF7D2-DBC2-5D4F-BBAA-BE562E1B45AB}"/>
              </a:ext>
            </a:extLst>
          </p:cNvPr>
          <p:cNvSpPr/>
          <p:nvPr/>
        </p:nvSpPr>
        <p:spPr>
          <a:xfrm>
            <a:off x="0" y="0"/>
            <a:ext cx="1178418" cy="15573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SE" sz="3600" b="1" dirty="0">
                <a:latin typeface="Arial Narrow" panose="020B0604020202020204" pitchFamily="34" charset="0"/>
              </a:rPr>
              <a:t>Case</a:t>
            </a:r>
          </a:p>
        </p:txBody>
      </p:sp>
      <p:sp>
        <p:nvSpPr>
          <p:cNvPr id="11" name="textruta 9">
            <a:extLst>
              <a:ext uri="{FF2B5EF4-FFF2-40B4-BE49-F238E27FC236}">
                <a16:creationId xmlns:a16="http://schemas.microsoft.com/office/drawing/2014/main" id="{792EBFBD-C45F-9D4A-A543-B141E494F340}"/>
              </a:ext>
            </a:extLst>
          </p:cNvPr>
          <p:cNvSpPr txBox="1"/>
          <p:nvPr/>
        </p:nvSpPr>
        <p:spPr>
          <a:xfrm>
            <a:off x="5274894" y="5579121"/>
            <a:ext cx="2730647" cy="471924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fontAlgn="auto" latinLnBrk="1" hangingPunct="0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latin typeface="Arial" panose="020B0604020202020204" pitchFamily="34" charset="0"/>
                <a:ea typeface="Helvetica"/>
                <a:cs typeface="Helvetica"/>
                <a:sym typeface="Helvetica"/>
              </a:rPr>
              <a:t>Double square SRR with strip line 3µm after copper metallization.</a:t>
            </a:r>
          </a:p>
        </p:txBody>
      </p:sp>
      <p:sp>
        <p:nvSpPr>
          <p:cNvPr id="13" name="textruta 9">
            <a:extLst>
              <a:ext uri="{FF2B5EF4-FFF2-40B4-BE49-F238E27FC236}">
                <a16:creationId xmlns:a16="http://schemas.microsoft.com/office/drawing/2014/main" id="{50858A95-705A-1C46-9271-1A812FB133F2}"/>
              </a:ext>
            </a:extLst>
          </p:cNvPr>
          <p:cNvSpPr txBox="1"/>
          <p:nvPr/>
        </p:nvSpPr>
        <p:spPr>
          <a:xfrm>
            <a:off x="818807" y="1797195"/>
            <a:ext cx="3942948" cy="40050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aseline="0">
                <a:latin typeface="Lato" panose="020F0502020204030203" pitchFamily="34" charset="77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aseline="0">
                <a:latin typeface="Lato" panose="020F0502020204030203" pitchFamily="34" charset="77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aseline="0">
                <a:latin typeface="Lato" panose="020F0502020204030203" pitchFamily="34" charset="77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baseline="0">
                <a:latin typeface="Lato" panose="020F0502020204030203" pitchFamily="34" charset="77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baseline="0">
                <a:latin typeface="Lato" panose="020F0502020204030203" pitchFamily="34" charset="77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0" indent="0">
              <a:buNone/>
            </a:pPr>
            <a:r>
              <a:rPr lang="sv-SE" sz="1600" dirty="0">
                <a:latin typeface="Arial" panose="020B0604020202020204" pitchFamily="34" charset="0"/>
              </a:rPr>
              <a:t>CBM </a:t>
            </a:r>
            <a:r>
              <a:rPr lang="sv-SE" sz="1600" dirty="0" err="1">
                <a:latin typeface="Arial" panose="020B0604020202020204" pitchFamily="34" charset="0"/>
              </a:rPr>
              <a:t>chemistry</a:t>
            </a:r>
            <a:r>
              <a:rPr lang="sv-SE" sz="1600" dirty="0">
                <a:latin typeface="Arial" panose="020B0604020202020204" pitchFamily="34" charset="0"/>
              </a:rPr>
              <a:t> </a:t>
            </a:r>
            <a:r>
              <a:rPr lang="sv-SE" sz="1600" dirty="0" err="1">
                <a:latin typeface="Arial" panose="020B0604020202020204" pitchFamily="34" charset="0"/>
              </a:rPr>
              <a:t>applied</a:t>
            </a:r>
            <a:r>
              <a:rPr lang="sv-SE" sz="1600" dirty="0">
                <a:latin typeface="Arial" panose="020B0604020202020204" pitchFamily="34" charset="0"/>
              </a:rPr>
              <a:t> on </a:t>
            </a:r>
            <a:r>
              <a:rPr lang="sv-SE" sz="1600" dirty="0" err="1">
                <a:latin typeface="Arial" panose="020B0604020202020204" pitchFamily="34" charset="0"/>
              </a:rPr>
              <a:t>whole</a:t>
            </a:r>
            <a:r>
              <a:rPr lang="sv-SE" sz="1600" dirty="0">
                <a:latin typeface="Arial" panose="020B0604020202020204" pitchFamily="34" charset="0"/>
              </a:rPr>
              <a:t> </a:t>
            </a:r>
            <a:r>
              <a:rPr lang="sv-SE" sz="1600" dirty="0" err="1">
                <a:latin typeface="Arial" panose="020B0604020202020204" pitchFamily="34" charset="0"/>
              </a:rPr>
              <a:t>surface</a:t>
            </a:r>
            <a:r>
              <a:rPr lang="sv-SE" sz="1600" dirty="0">
                <a:latin typeface="Arial" panose="020B0604020202020204" pitchFamily="34" charset="0"/>
              </a:rPr>
              <a:t> and </a:t>
            </a:r>
            <a:r>
              <a:rPr lang="sv-SE" sz="1600" dirty="0" err="1">
                <a:latin typeface="Arial" panose="020B0604020202020204" pitchFamily="34" charset="0"/>
              </a:rPr>
              <a:t>lines</a:t>
            </a:r>
            <a:r>
              <a:rPr lang="sv-SE" sz="1600" dirty="0">
                <a:latin typeface="Arial" panose="020B0604020202020204" pitchFamily="34" charset="0"/>
              </a:rPr>
              <a:t> </a:t>
            </a:r>
            <a:r>
              <a:rPr lang="sv-SE" sz="1600" dirty="0" err="1">
                <a:latin typeface="Arial" panose="020B0604020202020204" pitchFamily="34" charset="0"/>
              </a:rPr>
              <a:t>defined</a:t>
            </a:r>
            <a:r>
              <a:rPr lang="sv-SE" sz="1600" dirty="0">
                <a:latin typeface="Arial" panose="020B0604020202020204" pitchFamily="34" charset="0"/>
              </a:rPr>
              <a:t> (</a:t>
            </a:r>
            <a:r>
              <a:rPr lang="sv-SE" sz="1600" dirty="0" err="1">
                <a:latin typeface="Arial" panose="020B0604020202020204" pitchFamily="34" charset="0"/>
              </a:rPr>
              <a:t>activated</a:t>
            </a:r>
            <a:r>
              <a:rPr lang="sv-SE" sz="1600" dirty="0">
                <a:latin typeface="Arial" panose="020B0604020202020204" pitchFamily="34" charset="0"/>
              </a:rPr>
              <a:t>) by laser.  </a:t>
            </a:r>
          </a:p>
          <a:p>
            <a:pPr marL="0" indent="0">
              <a:buNone/>
            </a:pPr>
            <a:endParaRPr lang="sv-SE" sz="1600" dirty="0" err="1">
              <a:latin typeface="Arial" panose="020B0604020202020204" pitchFamily="34" charset="0"/>
            </a:endParaRPr>
          </a:p>
          <a:p>
            <a:pPr marL="0" indent="0">
              <a:buNone/>
            </a:pPr>
            <a:r>
              <a:rPr lang="sv-SE" sz="1600" dirty="0" err="1">
                <a:latin typeface="Arial" panose="020B0604020202020204" pitchFamily="34" charset="0"/>
              </a:rPr>
              <a:t>Line width limited primarily by equipment used to define lines. </a:t>
            </a:r>
            <a:r>
              <a:rPr lang="sv-SE" sz="1600" dirty="0">
                <a:latin typeface="Arial" panose="020B0604020202020204" pitchFamily="34" charset="0"/>
              </a:rPr>
              <a:t>Target is 1 µm </a:t>
            </a:r>
            <a:r>
              <a:rPr lang="sv-SE" sz="1600" dirty="0" err="1">
                <a:latin typeface="Arial" panose="020B0604020202020204" pitchFamily="34" charset="0"/>
              </a:rPr>
              <a:t>lines</a:t>
            </a:r>
            <a:r>
              <a:rPr lang="sv-SE" sz="1600" dirty="0">
                <a:latin typeface="Arial" panose="020B0604020202020204" pitchFamily="34" charset="0"/>
              </a:rPr>
              <a:t>.</a:t>
            </a:r>
          </a:p>
          <a:p>
            <a:pPr marL="0" indent="0">
              <a:buNone/>
            </a:pPr>
            <a:endParaRPr lang="sv-SE" sz="1600" dirty="0" err="1">
              <a:latin typeface="Arial" panose="020B0604020202020204" pitchFamily="34" charset="0"/>
            </a:endParaRPr>
          </a:p>
          <a:p>
            <a:pPr marL="0" indent="0">
              <a:buNone/>
            </a:pPr>
            <a:r>
              <a:rPr lang="sv-SE" sz="1600" dirty="0">
                <a:latin typeface="Arial" panose="020B0604020202020204" pitchFamily="34" charset="0"/>
              </a:rPr>
              <a:t>Laser </a:t>
            </a:r>
            <a:r>
              <a:rPr lang="sv-SE" sz="1600" dirty="0" err="1">
                <a:latin typeface="Arial" panose="020B0604020202020204" pitchFamily="34" charset="0"/>
              </a:rPr>
              <a:t>line</a:t>
            </a:r>
            <a:r>
              <a:rPr lang="sv-SE" sz="1600" dirty="0">
                <a:latin typeface="Arial" panose="020B0604020202020204" pitchFamily="34" charset="0"/>
              </a:rPr>
              <a:t> definition process </a:t>
            </a:r>
            <a:r>
              <a:rPr lang="sv-SE" sz="1600" dirty="0" err="1">
                <a:latin typeface="Arial" panose="020B0604020202020204" pitchFamily="34" charset="0"/>
              </a:rPr>
              <a:t>currently</a:t>
            </a:r>
            <a:r>
              <a:rPr lang="sv-SE" sz="1600" dirty="0">
                <a:latin typeface="Arial" panose="020B0604020202020204" pitchFamily="34" charset="0"/>
              </a:rPr>
              <a:t> </a:t>
            </a:r>
            <a:r>
              <a:rPr lang="sv-SE" sz="1600" dirty="0" err="1">
                <a:latin typeface="Arial" panose="020B0604020202020204" pitchFamily="34" charset="0"/>
              </a:rPr>
              <a:t>only</a:t>
            </a:r>
            <a:r>
              <a:rPr lang="sv-SE" sz="1600" dirty="0">
                <a:latin typeface="Arial" panose="020B0604020202020204" pitchFamily="34" charset="0"/>
              </a:rPr>
              <a:t> </a:t>
            </a:r>
            <a:r>
              <a:rPr lang="sv-SE" sz="1600" dirty="0" err="1">
                <a:latin typeface="Arial" panose="020B0604020202020204" pitchFamily="34" charset="0"/>
              </a:rPr>
              <a:t>implemented</a:t>
            </a:r>
            <a:r>
              <a:rPr lang="sv-SE" sz="1600" dirty="0">
                <a:latin typeface="Arial" panose="020B0604020202020204" pitchFamily="34" charset="0"/>
              </a:rPr>
              <a:t> in </a:t>
            </a:r>
            <a:r>
              <a:rPr lang="sv-SE" sz="1600" dirty="0" err="1">
                <a:latin typeface="Arial" panose="020B0604020202020204" pitchFamily="34" charset="0"/>
              </a:rPr>
              <a:t>lab</a:t>
            </a:r>
            <a:r>
              <a:rPr lang="sv-SE" sz="1600" dirty="0">
                <a:latin typeface="Arial" panose="020B0604020202020204" pitchFamily="34" charset="0"/>
              </a:rPr>
              <a:t> </a:t>
            </a:r>
            <a:r>
              <a:rPr lang="sv-SE" sz="1600" dirty="0" err="1">
                <a:latin typeface="Arial" panose="020B0604020202020204" pitchFamily="34" charset="0"/>
              </a:rPr>
              <a:t>environment</a:t>
            </a:r>
            <a:r>
              <a:rPr lang="sv-SE" sz="1600" dirty="0">
                <a:latin typeface="Arial" panose="020B0604020202020204" pitchFamily="34" charset="0"/>
              </a:rPr>
              <a:t>. </a:t>
            </a:r>
          </a:p>
          <a:p>
            <a:pPr marL="0" indent="0">
              <a:buNone/>
            </a:pPr>
            <a:endParaRPr lang="sv-SE" sz="1600" dirty="0">
              <a:latin typeface="Arial" panose="020B0604020202020204" pitchFamily="34" charset="0"/>
            </a:endParaRPr>
          </a:p>
          <a:p>
            <a:pPr marL="0" indent="0">
              <a:buNone/>
            </a:pPr>
            <a:r>
              <a:rPr lang="sv-SE" sz="1600" dirty="0" err="1">
                <a:latin typeface="Arial" panose="020B0604020202020204" pitchFamily="34" charset="0"/>
              </a:rPr>
              <a:t>Courtesy</a:t>
            </a:r>
            <a:r>
              <a:rPr lang="sv-SE" sz="1600" dirty="0">
                <a:latin typeface="Arial" panose="020B0604020202020204" pitchFamily="34" charset="0"/>
              </a:rPr>
              <a:t> </a:t>
            </a:r>
            <a:r>
              <a:rPr lang="sv-SE" sz="1600" dirty="0" err="1">
                <a:latin typeface="Arial" panose="020B0604020202020204" pitchFamily="34" charset="0"/>
              </a:rPr>
              <a:t>of</a:t>
            </a:r>
            <a:r>
              <a:rPr lang="sv-SE" sz="1600" dirty="0">
                <a:latin typeface="Arial" panose="020B0604020202020204" pitchFamily="34" charset="0"/>
              </a:rPr>
              <a:t> Prof. </a:t>
            </a:r>
            <a:r>
              <a:rPr lang="sv-SE" sz="1600" dirty="0" err="1">
                <a:latin typeface="Arial" panose="020B0604020202020204" pitchFamily="34" charset="0"/>
              </a:rPr>
              <a:t>Delsing</a:t>
            </a:r>
            <a:r>
              <a:rPr lang="sv-SE" sz="1600" dirty="0">
                <a:latin typeface="Arial" panose="020B0604020202020204" pitchFamily="34" charset="0"/>
              </a:rPr>
              <a:t>, </a:t>
            </a:r>
          </a:p>
          <a:p>
            <a:pPr marL="0" indent="0">
              <a:buNone/>
            </a:pPr>
            <a:r>
              <a:rPr lang="sv-SE" sz="1600" dirty="0">
                <a:latin typeface="Arial" panose="020B0604020202020204" pitchFamily="34" charset="0"/>
              </a:rPr>
              <a:t>Luleå University </a:t>
            </a:r>
            <a:r>
              <a:rPr lang="sv-SE" sz="1600" dirty="0" err="1">
                <a:latin typeface="Arial" panose="020B0604020202020204" pitchFamily="34" charset="0"/>
              </a:rPr>
              <a:t>of</a:t>
            </a:r>
            <a:r>
              <a:rPr lang="sv-SE" sz="1600" dirty="0">
                <a:latin typeface="Arial" panose="020B0604020202020204" pitchFamily="34" charset="0"/>
              </a:rPr>
              <a:t> Technology.</a:t>
            </a:r>
          </a:p>
        </p:txBody>
      </p:sp>
      <p:pic>
        <p:nvPicPr>
          <p:cNvPr id="14" name="Picture 4" descr="A picture containing text, plate, dishware&#10;&#10;Description automatically generated">
            <a:extLst>
              <a:ext uri="{FF2B5EF4-FFF2-40B4-BE49-F238E27FC236}">
                <a16:creationId xmlns:a16="http://schemas.microsoft.com/office/drawing/2014/main" id="{BA8D4199-77C3-0140-9E0C-1DB772BAEF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1170" y="1797195"/>
            <a:ext cx="3043649" cy="3647641"/>
          </a:xfrm>
          <a:prstGeom prst="rect">
            <a:avLst/>
          </a:prstGeom>
        </p:spPr>
      </p:pic>
      <p:pic>
        <p:nvPicPr>
          <p:cNvPr id="15" name="Picture 4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A33DFFA1-548F-7D45-BED8-9AC6C14C333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4234" y="1797195"/>
            <a:ext cx="3043650" cy="3647643"/>
          </a:xfrm>
          <a:prstGeom prst="rect">
            <a:avLst/>
          </a:prstGeom>
        </p:spPr>
      </p:pic>
      <p:sp>
        <p:nvSpPr>
          <p:cNvPr id="16" name="textruta 9">
            <a:extLst>
              <a:ext uri="{FF2B5EF4-FFF2-40B4-BE49-F238E27FC236}">
                <a16:creationId xmlns:a16="http://schemas.microsoft.com/office/drawing/2014/main" id="{352DAA00-3C99-634E-8546-96B77B50BA90}"/>
              </a:ext>
            </a:extLst>
          </p:cNvPr>
          <p:cNvSpPr txBox="1"/>
          <p:nvPr/>
        </p:nvSpPr>
        <p:spPr>
          <a:xfrm>
            <a:off x="8567960" y="5566297"/>
            <a:ext cx="2779924" cy="471924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fontAlgn="auto" latinLnBrk="1" hangingPunct="0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latin typeface="Arial" panose="020B0604020202020204" pitchFamily="34" charset="0"/>
                <a:ea typeface="Helvetica"/>
                <a:cs typeface="Helvetica"/>
                <a:sym typeface="Helvetica"/>
              </a:rPr>
              <a:t>Double circular SRR with strip line 3µm after copper metallization.</a:t>
            </a:r>
          </a:p>
        </p:txBody>
      </p:sp>
      <p:pic>
        <p:nvPicPr>
          <p:cNvPr id="12" name="Bildobjekt 11" descr="En bild som visar Teckensnitt, logotyp, Grafik, Varumärke&#10;&#10;Automatiskt genererad beskrivning">
            <a:extLst>
              <a:ext uri="{FF2B5EF4-FFF2-40B4-BE49-F238E27FC236}">
                <a16:creationId xmlns:a16="http://schemas.microsoft.com/office/drawing/2014/main" id="{01A00813-9C5A-0444-A183-FCE9DF1FC6B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19190" y="6400032"/>
            <a:ext cx="531579" cy="289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006065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nip and Round Single Corner of Rectangle 7">
            <a:extLst>
              <a:ext uri="{FF2B5EF4-FFF2-40B4-BE49-F238E27FC236}">
                <a16:creationId xmlns:a16="http://schemas.microsoft.com/office/drawing/2014/main" id="{5C4C81FA-285A-DE4F-A462-BB8D5D4A7E04}"/>
              </a:ext>
            </a:extLst>
          </p:cNvPr>
          <p:cNvSpPr/>
          <p:nvPr/>
        </p:nvSpPr>
        <p:spPr>
          <a:xfrm rot="10800000">
            <a:off x="10469966" y="0"/>
            <a:ext cx="914400" cy="1557338"/>
          </a:xfrm>
          <a:prstGeom prst="snipRoundRect">
            <a:avLst>
              <a:gd name="adj1" fmla="val 50000"/>
              <a:gd name="adj2" fmla="val 0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A5A96CC-6633-2A49-B88D-760265E13E61}"/>
              </a:ext>
            </a:extLst>
          </p:cNvPr>
          <p:cNvSpPr/>
          <p:nvPr/>
        </p:nvSpPr>
        <p:spPr>
          <a:xfrm>
            <a:off x="0" y="0"/>
            <a:ext cx="10829925" cy="155733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68000" tIns="72000" rtlCol="0" anchor="t"/>
          <a:lstStyle/>
          <a:p>
            <a:r>
              <a:rPr lang="en-GB" sz="3600" b="1" dirty="0">
                <a:solidFill>
                  <a:schemeClr val="tx2"/>
                </a:solidFill>
                <a:latin typeface="Arial Narrow" panose="020B0604020202020204" pitchFamily="34" charset="0"/>
              </a:rPr>
              <a:t>Selective metallization – 3D MID (LDS)</a:t>
            </a:r>
          </a:p>
          <a:p>
            <a:pPr>
              <a:spcBef>
                <a:spcPts val="600"/>
              </a:spcBef>
            </a:pPr>
            <a:r>
              <a:rPr lang="en-GB" sz="2000" b="1" dirty="0">
                <a:solidFill>
                  <a:schemeClr val="tx2"/>
                </a:solidFill>
                <a:latin typeface="Arial Narrow" panose="020B0604020202020204" pitchFamily="34" charset="0"/>
              </a:rPr>
              <a:t>Requirement: </a:t>
            </a:r>
            <a:r>
              <a:rPr lang="en-GB" sz="2000" b="1" dirty="0">
                <a:solidFill>
                  <a:schemeClr val="tx1"/>
                </a:solidFill>
                <a:latin typeface="Arial Narrow" panose="020B0604020202020204" pitchFamily="34" charset="0"/>
              </a:rPr>
              <a:t>Selective metallization on 3D parts</a:t>
            </a:r>
          </a:p>
          <a:p>
            <a:pPr>
              <a:spcBef>
                <a:spcPts val="600"/>
              </a:spcBef>
            </a:pPr>
            <a:r>
              <a:rPr lang="en-GB" sz="2000" b="1" dirty="0">
                <a:solidFill>
                  <a:schemeClr val="tx2"/>
                </a:solidFill>
                <a:latin typeface="Arial Narrow" panose="020B0604020202020204" pitchFamily="34" charset="0"/>
              </a:rPr>
              <a:t>Solution:</a:t>
            </a:r>
            <a:r>
              <a:rPr lang="en-GB" sz="2000" b="1" dirty="0">
                <a:solidFill>
                  <a:schemeClr val="tx1"/>
                </a:solidFill>
                <a:latin typeface="Arial Narrow" panose="020B0604020202020204" pitchFamily="34" charset="0"/>
              </a:rPr>
              <a:t> Apply CBM chemicals via Pad-printing</a:t>
            </a:r>
          </a:p>
          <a:p>
            <a:endParaRPr lang="en-GB" sz="3600" b="1" dirty="0">
              <a:solidFill>
                <a:schemeClr val="tx2"/>
              </a:solidFill>
              <a:latin typeface="Arial Narrow" panose="020B0604020202020204" pitchFamily="34" charset="0"/>
            </a:endParaRPr>
          </a:p>
          <a:p>
            <a:endParaRPr lang="en-SE" sz="3600" b="1" dirty="0">
              <a:solidFill>
                <a:schemeClr val="tx2"/>
              </a:solidFill>
              <a:latin typeface="Arial Narrow" panose="020B0604020202020204" pitchFamily="34" charset="0"/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FC458DA7-DAEB-F740-8BDA-6158BEA039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Copyright Cuptronic Technology AB 2021. All rights reserved.</a:t>
            </a:r>
            <a:endParaRPr lang="en-SE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03F62AB-1543-C84F-AFF7-790A344A1E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0066-6F48-5A42-B592-F11F9179712D}" type="slidenum">
              <a:rPr lang="en-SE" smtClean="0"/>
              <a:pPr/>
              <a:t>35</a:t>
            </a:fld>
            <a:endParaRPr lang="en-SE" sz="1200" dirty="0">
              <a:latin typeface="Lato Semibold" panose="020F0502020204030203" pitchFamily="34" charset="77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9ADF7D2-DBC2-5D4F-BBAA-BE562E1B45AB}"/>
              </a:ext>
            </a:extLst>
          </p:cNvPr>
          <p:cNvSpPr/>
          <p:nvPr/>
        </p:nvSpPr>
        <p:spPr>
          <a:xfrm>
            <a:off x="0" y="0"/>
            <a:ext cx="1178418" cy="15573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SE" sz="3600" b="1" dirty="0">
                <a:latin typeface="Arial Narrow" panose="020B0604020202020204" pitchFamily="34" charset="0"/>
              </a:rPr>
              <a:t>Case</a:t>
            </a:r>
          </a:p>
        </p:txBody>
      </p:sp>
      <p:sp>
        <p:nvSpPr>
          <p:cNvPr id="7" name="textruta 9">
            <a:extLst>
              <a:ext uri="{FF2B5EF4-FFF2-40B4-BE49-F238E27FC236}">
                <a16:creationId xmlns:a16="http://schemas.microsoft.com/office/drawing/2014/main" id="{42FA2EC8-AB99-FF4C-A198-2A7ED5603312}"/>
              </a:ext>
            </a:extLst>
          </p:cNvPr>
          <p:cNvSpPr txBox="1"/>
          <p:nvPr/>
        </p:nvSpPr>
        <p:spPr>
          <a:xfrm>
            <a:off x="935747" y="1682392"/>
            <a:ext cx="5487916" cy="19119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aseline="0">
                <a:latin typeface="Lato" panose="020F0502020204030203" pitchFamily="34" charset="77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aseline="0">
                <a:latin typeface="Lato" panose="020F0502020204030203" pitchFamily="34" charset="77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aseline="0">
                <a:latin typeface="Lato" panose="020F0502020204030203" pitchFamily="34" charset="77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baseline="0">
                <a:latin typeface="Lato" panose="020F0502020204030203" pitchFamily="34" charset="77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baseline="0">
                <a:latin typeface="Lato" panose="020F0502020204030203" pitchFamily="34" charset="77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0" indent="0">
              <a:buNone/>
            </a:pPr>
            <a:r>
              <a:rPr lang="sv-SE" sz="2000" dirty="0" err="1">
                <a:latin typeface="Arial" panose="020B0604020202020204" pitchFamily="34" charset="0"/>
              </a:rPr>
              <a:t>Method</a:t>
            </a:r>
            <a:r>
              <a:rPr lang="sv-SE" sz="2000" dirty="0">
                <a:latin typeface="Arial" panose="020B0604020202020204" pitchFamily="34" charset="0"/>
              </a:rPr>
              <a:t>: </a:t>
            </a:r>
            <a:r>
              <a:rPr lang="sv-SE" sz="2000" b="1" dirty="0" err="1">
                <a:latin typeface="Arial" panose="020B0604020202020204" pitchFamily="34" charset="0"/>
              </a:rPr>
              <a:t>Pad</a:t>
            </a:r>
            <a:r>
              <a:rPr lang="sv-SE" sz="2000" b="1" dirty="0">
                <a:latin typeface="Arial" panose="020B0604020202020204" pitchFamily="34" charset="0"/>
              </a:rPr>
              <a:t> </a:t>
            </a:r>
            <a:r>
              <a:rPr lang="sv-SE" sz="2000" b="1" dirty="0" err="1">
                <a:latin typeface="Arial" panose="020B0604020202020204" pitchFamily="34" charset="0"/>
              </a:rPr>
              <a:t>printing</a:t>
            </a:r>
            <a:endParaRPr lang="sv-SE" sz="2000" b="1" dirty="0">
              <a:latin typeface="Arial" panose="020B0604020202020204" pitchFamily="34" charset="0"/>
            </a:endParaRPr>
          </a:p>
          <a:p>
            <a:r>
              <a:rPr lang="sv-SE" sz="1800" dirty="0" err="1">
                <a:latin typeface="Arial" panose="020B0604020202020204" pitchFamily="34" charset="0"/>
              </a:rPr>
              <a:t>Alternative to LPKF’s laser activation.</a:t>
            </a:r>
          </a:p>
          <a:p>
            <a:r>
              <a:rPr lang="sv-SE" sz="1800" dirty="0" err="1">
                <a:latin typeface="Arial" panose="020B0604020202020204" pitchFamily="34" charset="0"/>
              </a:rPr>
              <a:t>Applies CBM chemistry where needed and then activates it with UV flood light.</a:t>
            </a:r>
            <a:endParaRPr lang="sv-SE" sz="1800" dirty="0">
              <a:latin typeface="Arial" panose="020B0604020202020204" pitchFamily="34" charset="0"/>
            </a:endParaRPr>
          </a:p>
        </p:txBody>
      </p:sp>
      <p:sp>
        <p:nvSpPr>
          <p:cNvPr id="10" name="textruta 9">
            <a:extLst>
              <a:ext uri="{FF2B5EF4-FFF2-40B4-BE49-F238E27FC236}">
                <a16:creationId xmlns:a16="http://schemas.microsoft.com/office/drawing/2014/main" id="{F4A2BF3F-0FF3-4C42-A2B9-FEC5B4C3B168}"/>
              </a:ext>
            </a:extLst>
          </p:cNvPr>
          <p:cNvSpPr txBox="1"/>
          <p:nvPr/>
        </p:nvSpPr>
        <p:spPr>
          <a:xfrm>
            <a:off x="935747" y="3514893"/>
            <a:ext cx="5397481" cy="21405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aseline="0">
                <a:latin typeface="Lato" panose="020F0502020204030203" pitchFamily="34" charset="77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aseline="0">
                <a:latin typeface="Lato" panose="020F0502020204030203" pitchFamily="34" charset="77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aseline="0">
                <a:latin typeface="Lato" panose="020F0502020204030203" pitchFamily="34" charset="77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baseline="0">
                <a:latin typeface="Lato" panose="020F0502020204030203" pitchFamily="34" charset="77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baseline="0">
                <a:latin typeface="Lato" panose="020F0502020204030203" pitchFamily="34" charset="77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0" indent="0">
              <a:buNone/>
            </a:pPr>
            <a:r>
              <a:rPr lang="sv-SE" sz="2000" dirty="0" err="1">
                <a:latin typeface="Arial" panose="020B0604020202020204" pitchFamily="34" charset="0"/>
              </a:rPr>
              <a:t>Advantages</a:t>
            </a:r>
          </a:p>
          <a:p>
            <a:r>
              <a:rPr lang="sv-SE" sz="1800" dirty="0" err="1">
                <a:latin typeface="Arial" panose="020B0604020202020204" pitchFamily="34" charset="0"/>
              </a:rPr>
              <a:t>Lower capital expenditure</a:t>
            </a:r>
          </a:p>
          <a:p>
            <a:r>
              <a:rPr lang="sv-SE" sz="1800" dirty="0" err="1">
                <a:latin typeface="Arial" panose="020B0604020202020204" pitchFamily="34" charset="0"/>
              </a:rPr>
              <a:t>Less complex machines</a:t>
            </a:r>
          </a:p>
          <a:p>
            <a:r>
              <a:rPr lang="sv-SE" sz="1800" dirty="0" err="1">
                <a:latin typeface="Arial" panose="020B0604020202020204" pitchFamily="34" charset="0"/>
              </a:rPr>
              <a:t>Off the shelf machines</a:t>
            </a:r>
          </a:p>
          <a:p>
            <a:r>
              <a:rPr lang="sv-SE" sz="1800" dirty="0" err="1">
                <a:latin typeface="Arial" panose="020B0604020202020204" pitchFamily="34" charset="0"/>
              </a:rPr>
              <a:t>High</a:t>
            </a:r>
            <a:r>
              <a:rPr lang="sv-SE" sz="1800" dirty="0">
                <a:latin typeface="Arial" panose="020B0604020202020204" pitchFamily="34" charset="0"/>
              </a:rPr>
              <a:t> </a:t>
            </a:r>
            <a:r>
              <a:rPr lang="sv-SE" sz="1800" dirty="0" err="1">
                <a:latin typeface="Arial" panose="020B0604020202020204" pitchFamily="34" charset="0"/>
              </a:rPr>
              <a:t>productivity</a:t>
            </a:r>
            <a:endParaRPr lang="sv-SE" sz="1800" dirty="0">
              <a:latin typeface="Arial" panose="020B0604020202020204" pitchFamily="34" charset="0"/>
            </a:endParaRPr>
          </a:p>
          <a:p>
            <a:r>
              <a:rPr lang="sv-SE" sz="1800" dirty="0" err="1">
                <a:latin typeface="Arial" panose="020B0604020202020204" pitchFamily="34" charset="0"/>
              </a:rPr>
              <a:t>Good</a:t>
            </a:r>
            <a:r>
              <a:rPr lang="sv-SE" sz="1800" dirty="0">
                <a:latin typeface="Arial" panose="020B0604020202020204" pitchFamily="34" charset="0"/>
              </a:rPr>
              <a:t> </a:t>
            </a:r>
            <a:r>
              <a:rPr lang="sv-SE" sz="1800" dirty="0" err="1">
                <a:latin typeface="Arial" panose="020B0604020202020204" pitchFamily="34" charset="0"/>
              </a:rPr>
              <a:t>results</a:t>
            </a:r>
            <a:r>
              <a:rPr lang="sv-SE" sz="1800" dirty="0">
                <a:latin typeface="Arial" panose="020B0604020202020204" pitchFamily="34" charset="0"/>
              </a:rPr>
              <a:t> on PTFE  (25µm </a:t>
            </a:r>
            <a:r>
              <a:rPr lang="sv-SE" sz="1800" dirty="0" err="1">
                <a:latin typeface="Arial" panose="020B0604020202020204" pitchFamily="34" charset="0"/>
              </a:rPr>
              <a:t>lines</a:t>
            </a:r>
            <a:r>
              <a:rPr lang="sv-SE" sz="1800" dirty="0">
                <a:latin typeface="Arial" panose="020B0604020202020204" pitchFamily="34" charset="0"/>
              </a:rPr>
              <a:t>)</a:t>
            </a:r>
          </a:p>
        </p:txBody>
      </p:sp>
      <p:sp>
        <p:nvSpPr>
          <p:cNvPr id="11" name="textruta 9">
            <a:extLst>
              <a:ext uri="{FF2B5EF4-FFF2-40B4-BE49-F238E27FC236}">
                <a16:creationId xmlns:a16="http://schemas.microsoft.com/office/drawing/2014/main" id="{499AECEC-2660-4447-8DB9-4EB76A4B490B}"/>
              </a:ext>
            </a:extLst>
          </p:cNvPr>
          <p:cNvSpPr txBox="1"/>
          <p:nvPr/>
        </p:nvSpPr>
        <p:spPr>
          <a:xfrm>
            <a:off x="6923023" y="5842635"/>
            <a:ext cx="4483785" cy="318036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fontAlgn="auto" latinLnBrk="1" hangingPunct="0"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latin typeface="Arial" panose="020B0604020202020204" pitchFamily="34" charset="0"/>
                <a:ea typeface="Helvetica"/>
                <a:cs typeface="Helvetica"/>
                <a:sym typeface="Helvetica"/>
              </a:rPr>
              <a:t>Pad printing machine</a:t>
            </a:r>
          </a:p>
        </p:txBody>
      </p:sp>
      <p:pic>
        <p:nvPicPr>
          <p:cNvPr id="12" name="Bildobjekt 1" descr="pad-printing-1024x816.jpg">
            <a:extLst>
              <a:ext uri="{FF2B5EF4-FFF2-40B4-BE49-F238E27FC236}">
                <a16:creationId xmlns:a16="http://schemas.microsoft.com/office/drawing/2014/main" id="{1B3A4DBD-FFB8-7F43-9D50-2DD50D455A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23023" y="2269619"/>
            <a:ext cx="4483785" cy="3573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511120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F5916B-FD1E-2941-B64E-3C60D1050E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SE" dirty="0"/>
              <a:t>Board members and key shareholders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02937A6-05F6-3940-8D4C-174C24A7AB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Copyright Cuptronic Technology AB 2021. All rights reserved.</a:t>
            </a:r>
            <a:endParaRPr lang="en-S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C6D8BA7-D483-2845-B759-5BDD00E8BC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0066-6F48-5A42-B592-F11F9179712D}" type="slidenum">
              <a:rPr lang="en-SE" smtClean="0"/>
              <a:pPr/>
              <a:t>36</a:t>
            </a:fld>
            <a:endParaRPr lang="en-SE" sz="1200" dirty="0">
              <a:latin typeface="Lato Semibold" panose="020F0502020204030203" pitchFamily="34" charset="77"/>
            </a:endParaRPr>
          </a:p>
        </p:txBody>
      </p:sp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2119988F-D577-5D45-A1CA-E39002DDC49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04902170"/>
              </p:ext>
            </p:extLst>
          </p:nvPr>
        </p:nvGraphicFramePr>
        <p:xfrm>
          <a:off x="1104631" y="1198115"/>
          <a:ext cx="9552525" cy="44856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960116">
                  <a:extLst>
                    <a:ext uri="{9D8B030D-6E8A-4147-A177-3AD203B41FA5}">
                      <a16:colId xmlns:a16="http://schemas.microsoft.com/office/drawing/2014/main" val="3090962604"/>
                    </a:ext>
                  </a:extLst>
                </a:gridCol>
                <a:gridCol w="7592409">
                  <a:extLst>
                    <a:ext uri="{9D8B030D-6E8A-4147-A177-3AD203B41FA5}">
                      <a16:colId xmlns:a16="http://schemas.microsoft.com/office/drawing/2014/main" val="138356646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GB" sz="1400" b="0" i="0" dirty="0">
                          <a:solidFill>
                            <a:schemeClr val="tx1"/>
                          </a:solidFill>
                          <a:latin typeface="Lato Semibold" panose="020F0502020204030203" pitchFamily="34" charset="77"/>
                        </a:rPr>
                        <a:t>Urban </a:t>
                      </a:r>
                      <a:r>
                        <a:rPr lang="en-GB" sz="1400" b="0" i="0" dirty="0" err="1">
                          <a:solidFill>
                            <a:schemeClr val="tx1"/>
                          </a:solidFill>
                          <a:latin typeface="Lato Semibold" panose="020F0502020204030203" pitchFamily="34" charset="77"/>
                        </a:rPr>
                        <a:t>Fagerstedt</a:t>
                      </a:r>
                      <a:endParaRPr lang="en-SE" sz="1400" b="0" i="0" dirty="0">
                        <a:solidFill>
                          <a:schemeClr val="tx1"/>
                        </a:solidFill>
                        <a:latin typeface="Lato Semibold" panose="020F0502020204030203" pitchFamily="34" charset="77"/>
                      </a:endParaRPr>
                    </a:p>
                  </a:txBody>
                  <a:tcPr marL="45720" marR="4572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0" i="0" u="none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Chairman of the Board</a:t>
                      </a:r>
                      <a:r>
                        <a:rPr lang="en-US" sz="12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. </a:t>
                      </a:r>
                      <a:r>
                        <a:rPr lang="en-US" sz="1200" b="0" i="0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</a:rPr>
                        <a:t>Former VP R&amp;D for Huawei Technologies Sweden and Senior Advisor to Huawei China</a:t>
                      </a:r>
                      <a:r>
                        <a:rPr lang="en-US" sz="12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.  Urban has worked in the telecom industry 30 years. The last 15 years in development of cellular systems and in General Management positions for the last ten years.</a:t>
                      </a:r>
                    </a:p>
                    <a:p>
                      <a:endParaRPr lang="en-US" sz="1200" b="0" i="0" dirty="0">
                        <a:solidFill>
                          <a:schemeClr val="tx1"/>
                        </a:solidFill>
                        <a:latin typeface="Arial" panose="020B0604020202020204" pitchFamily="34" charset="0"/>
                      </a:endParaRPr>
                    </a:p>
                  </a:txBody>
                  <a:tcPr marL="45720" marR="4572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967695875"/>
                  </a:ext>
                </a:extLst>
              </a:tr>
              <a:tr h="422902">
                <a:tc>
                  <a:txBody>
                    <a:bodyPr/>
                    <a:lstStyle/>
                    <a:p>
                      <a:r>
                        <a:rPr lang="en-GB" sz="1400" b="0" i="0">
                          <a:solidFill>
                            <a:schemeClr val="tx1"/>
                          </a:solidFill>
                          <a:latin typeface="Lato Semibold" panose="020F0502020204030203" pitchFamily="34" charset="77"/>
                        </a:rPr>
                        <a:t>Bo Westerberg</a:t>
                      </a:r>
                      <a:endParaRPr lang="en-SE" sz="1400" b="0" i="0">
                        <a:solidFill>
                          <a:schemeClr val="tx1"/>
                        </a:solidFill>
                        <a:latin typeface="Lato Semibold" panose="020F0502020204030203" pitchFamily="34" charset="77"/>
                      </a:endParaRPr>
                    </a:p>
                  </a:txBody>
                  <a:tcPr marL="45720" marR="4572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i="0" u="none" dirty="0">
                          <a:solidFill>
                            <a:schemeClr val="tx1"/>
                          </a:solidFill>
                          <a:latin typeface="Lato Semibold" panose="020F0502020204030203" pitchFamily="34" charset="77"/>
                        </a:rPr>
                        <a:t>Board Member</a:t>
                      </a:r>
                      <a:r>
                        <a:rPr lang="en-US" sz="12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. </a:t>
                      </a:r>
                      <a:r>
                        <a:rPr lang="en-US" sz="1200" b="0" i="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Nötudden</a:t>
                      </a:r>
                      <a:r>
                        <a:rPr lang="en-US" sz="12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 AB, </a:t>
                      </a:r>
                      <a:r>
                        <a:rPr lang="en-US" sz="1200" b="0" i="0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</a:rPr>
                        <a:t>Former VP at Ericsson</a:t>
                      </a:r>
                      <a:r>
                        <a:rPr lang="en-US" sz="12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, General Manager - </a:t>
                      </a:r>
                      <a:r>
                        <a:rPr lang="en-US" sz="1200" b="0" i="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Indelec</a:t>
                      </a:r>
                      <a:r>
                        <a:rPr lang="en-US" sz="12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 (Spain), Plant Manager Philips, Senior Management Consultant - Maynard MEC AB and several Directorships.</a:t>
                      </a:r>
                    </a:p>
                    <a:p>
                      <a:endParaRPr lang="en-US" sz="1200" b="0" i="0" dirty="0">
                        <a:solidFill>
                          <a:schemeClr val="tx1"/>
                        </a:solidFill>
                        <a:latin typeface="Arial" panose="020B0604020202020204" pitchFamily="34" charset="0"/>
                      </a:endParaRPr>
                    </a:p>
                  </a:txBody>
                  <a:tcPr marL="45720" marR="4572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58417938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400" b="0" i="0" dirty="0" err="1">
                          <a:solidFill>
                            <a:schemeClr val="tx1"/>
                          </a:solidFill>
                          <a:latin typeface="Lato Semibold" panose="020F0502020204030203" pitchFamily="34" charset="77"/>
                        </a:rPr>
                        <a:t>Göran</a:t>
                      </a:r>
                      <a:r>
                        <a:rPr lang="en-GB" sz="1400" b="0" i="0" dirty="0">
                          <a:solidFill>
                            <a:schemeClr val="tx1"/>
                          </a:solidFill>
                          <a:latin typeface="Lato Semibold" panose="020F0502020204030203" pitchFamily="34" charset="77"/>
                        </a:rPr>
                        <a:t> Lindahl</a:t>
                      </a:r>
                      <a:endParaRPr lang="en-SE" sz="1400" b="0" i="0">
                        <a:solidFill>
                          <a:schemeClr val="tx1"/>
                        </a:solidFill>
                        <a:latin typeface="Lato Semibold" panose="020F0502020204030203" pitchFamily="34" charset="77"/>
                      </a:endParaRPr>
                    </a:p>
                  </a:txBody>
                  <a:tcPr marL="45720" marR="4572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0" i="0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</a:rPr>
                        <a:t>Former President and Chief Executive Officer at ABB, Ltd</a:t>
                      </a:r>
                      <a:r>
                        <a:rPr lang="en-US" sz="12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., Zurich, Switzerland,  Currently member of the board of (among others)  </a:t>
                      </a:r>
                      <a:r>
                        <a:rPr lang="en-US" sz="1200" b="0" i="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iGate</a:t>
                      </a:r>
                      <a:r>
                        <a:rPr lang="en-US" sz="12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 Corporation (US), Patni Computer Systems Limited (India),  </a:t>
                      </a:r>
                      <a:r>
                        <a:rPr lang="en-US" sz="1200" b="0" i="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Avinode</a:t>
                      </a:r>
                      <a:r>
                        <a:rPr lang="en-US" sz="12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 Holding AB, </a:t>
                      </a:r>
                      <a:r>
                        <a:rPr lang="en-US" sz="1200" b="0" i="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LivSafe</a:t>
                      </a:r>
                      <a:r>
                        <a:rPr lang="en-US" sz="12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 AB and IIT Board of Trustees (US, Chicago) - </a:t>
                      </a:r>
                      <a:r>
                        <a:rPr lang="en-US" sz="1200" b="0" i="0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</a:rPr>
                        <a:t>Previously member of the board </a:t>
                      </a:r>
                      <a:r>
                        <a:rPr lang="en-US" sz="12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of (among others) ABB, Anglo American, </a:t>
                      </a:r>
                      <a:r>
                        <a:rPr lang="en-US" sz="1200" b="0" i="0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</a:rPr>
                        <a:t>DuPont, Ericsson, Sony, Sony Ericsson</a:t>
                      </a:r>
                      <a:r>
                        <a:rPr lang="en-US" sz="12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, </a:t>
                      </a:r>
                      <a:r>
                        <a:rPr lang="en-US" sz="1200" b="0" i="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Ratos</a:t>
                      </a:r>
                      <a:r>
                        <a:rPr lang="en-US" sz="12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, Saab and, </a:t>
                      </a:r>
                      <a:r>
                        <a:rPr lang="en-US" sz="1200" b="0" i="0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</a:rPr>
                        <a:t>INGKA Holding BV (IKEA)</a:t>
                      </a:r>
                      <a:r>
                        <a:rPr lang="en-US" sz="12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. </a:t>
                      </a:r>
                    </a:p>
                    <a:p>
                      <a:endParaRPr lang="en-US" sz="1200" b="0" i="0" dirty="0">
                        <a:solidFill>
                          <a:schemeClr val="tx1"/>
                        </a:solidFill>
                        <a:latin typeface="Arial" panose="020B0604020202020204" pitchFamily="34" charset="0"/>
                      </a:endParaRPr>
                    </a:p>
                  </a:txBody>
                  <a:tcPr marL="45720" marR="4572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94191059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0" i="0" dirty="0">
                          <a:solidFill>
                            <a:schemeClr val="tx1"/>
                          </a:solidFill>
                          <a:latin typeface="Lato Semibold" panose="020F0502020204030203" pitchFamily="34" charset="77"/>
                        </a:rPr>
                        <a:t>Hans-</a:t>
                      </a:r>
                      <a:r>
                        <a:rPr lang="en-GB" sz="1400" b="0" i="0" dirty="0" err="1">
                          <a:solidFill>
                            <a:schemeClr val="tx1"/>
                          </a:solidFill>
                          <a:latin typeface="Lato Semibold" panose="020F0502020204030203" pitchFamily="34" charset="77"/>
                        </a:rPr>
                        <a:t>Göran</a:t>
                      </a:r>
                      <a:r>
                        <a:rPr lang="en-GB" sz="1400" b="0" i="0" dirty="0">
                          <a:solidFill>
                            <a:schemeClr val="tx1"/>
                          </a:solidFill>
                          <a:latin typeface="Lato Semibold" panose="020F0502020204030203" pitchFamily="34" charset="77"/>
                        </a:rPr>
                        <a:t> </a:t>
                      </a:r>
                      <a:r>
                        <a:rPr lang="en-GB" sz="1400" b="0" i="0" dirty="0" err="1">
                          <a:solidFill>
                            <a:schemeClr val="tx1"/>
                          </a:solidFill>
                          <a:latin typeface="Lato Semibold" panose="020F0502020204030203" pitchFamily="34" charset="77"/>
                        </a:rPr>
                        <a:t>Stennert</a:t>
                      </a:r>
                      <a:endParaRPr lang="en-SE" sz="1400" b="0" i="0" dirty="0">
                        <a:solidFill>
                          <a:schemeClr val="tx1"/>
                        </a:solidFill>
                        <a:latin typeface="Lato Semibold" panose="020F0502020204030203" pitchFamily="34" charset="77"/>
                      </a:endParaRPr>
                    </a:p>
                  </a:txBody>
                  <a:tcPr marL="45720" marR="4572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i="0" u="none" dirty="0">
                          <a:solidFill>
                            <a:schemeClr val="tx1"/>
                          </a:solidFill>
                          <a:latin typeface="Lato Semibold" panose="020F0502020204030203" pitchFamily="34" charset="77"/>
                        </a:rPr>
                        <a:t>Board Member</a:t>
                      </a:r>
                      <a:r>
                        <a:rPr lang="en-US" sz="12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. </a:t>
                      </a:r>
                      <a:r>
                        <a:rPr lang="en-US" sz="1200" b="0" i="0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</a:rPr>
                        <a:t>IKEA Group, director of INGKA Holding BV (holding company for the IKEA Group) </a:t>
                      </a:r>
                    </a:p>
                    <a:p>
                      <a:r>
                        <a:rPr lang="en-US" sz="12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from 1993-2007. </a:t>
                      </a:r>
                      <a:r>
                        <a:rPr lang="en-US" sz="1200" b="0" i="0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</a:rPr>
                        <a:t>Chairman of the Board of INGKA Holding BV </a:t>
                      </a:r>
                      <a:r>
                        <a:rPr lang="en-US" sz="12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for the last ten years. Currently Chairman of the board of Eolus </a:t>
                      </a:r>
                      <a:r>
                        <a:rPr lang="en-US" sz="1200" b="0" i="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Vind</a:t>
                      </a:r>
                      <a:r>
                        <a:rPr lang="en-US" sz="12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 AB.</a:t>
                      </a:r>
                    </a:p>
                    <a:p>
                      <a:endParaRPr lang="en-US" sz="1200" b="0" i="0" dirty="0">
                        <a:solidFill>
                          <a:schemeClr val="tx1"/>
                        </a:solidFill>
                        <a:latin typeface="Arial" panose="020B0604020202020204" pitchFamily="34" charset="0"/>
                      </a:endParaRPr>
                    </a:p>
                  </a:txBody>
                  <a:tcPr marL="45720" marR="4572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93389751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0" i="0">
                          <a:solidFill>
                            <a:schemeClr val="tx1"/>
                          </a:solidFill>
                          <a:latin typeface="Lato Semibold" panose="020F0502020204030203" pitchFamily="34" charset="77"/>
                        </a:rPr>
                        <a:t>Peter Sjöbeck</a:t>
                      </a:r>
                      <a:endParaRPr lang="en-SE" sz="1400" b="0" i="0">
                        <a:solidFill>
                          <a:schemeClr val="tx1"/>
                        </a:solidFill>
                        <a:latin typeface="Lato Semibold" panose="020F0502020204030203" pitchFamily="34" charset="77"/>
                      </a:endParaRPr>
                    </a:p>
                  </a:txBody>
                  <a:tcPr marL="45720" marR="4572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b="1" i="0" dirty="0">
                          <a:solidFill>
                            <a:schemeClr val="tx1"/>
                          </a:solidFill>
                          <a:latin typeface="Lato Semibold" panose="020F0502020204030203" pitchFamily="34" charset="77"/>
                        </a:rPr>
                        <a:t>Board Member</a:t>
                      </a:r>
                      <a:r>
                        <a:rPr lang="en-GB" sz="12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. CEO  </a:t>
                      </a:r>
                      <a:r>
                        <a:rPr lang="en-GB" sz="1200" b="0" i="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Cuptronic</a:t>
                      </a:r>
                      <a:r>
                        <a:rPr lang="en-GB" sz="12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 Technology AB,</a:t>
                      </a:r>
                      <a:endParaRPr lang="en-SE" sz="1200" b="0" i="0" dirty="0">
                        <a:solidFill>
                          <a:schemeClr val="tx1"/>
                        </a:solidFill>
                        <a:latin typeface="Arial" panose="020B0604020202020204" pitchFamily="34" charset="0"/>
                      </a:endParaRPr>
                    </a:p>
                  </a:txBody>
                  <a:tcPr marL="45720" marR="4572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77324797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0" i="0">
                          <a:solidFill>
                            <a:schemeClr val="tx1"/>
                          </a:solidFill>
                          <a:latin typeface="Lato Semibold" panose="020F0502020204030203" pitchFamily="34" charset="77"/>
                        </a:rPr>
                        <a:t>Mikael Lövgren</a:t>
                      </a:r>
                      <a:endParaRPr lang="en-SE" sz="1400" b="0" i="0">
                        <a:solidFill>
                          <a:schemeClr val="tx1"/>
                        </a:solidFill>
                        <a:latin typeface="Lato Semibold" panose="020F0502020204030203" pitchFamily="34" charset="77"/>
                      </a:endParaRPr>
                    </a:p>
                  </a:txBody>
                  <a:tcPr marL="45720" marR="4572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b="0" i="0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</a:rPr>
                        <a:t>Chairman of Bridgepoint's (private equity group) business in the Nordic regions.</a:t>
                      </a:r>
                      <a:r>
                        <a:rPr lang="en-GB" sz="12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 Prior to joining Bridgepoint in 2006, he spent </a:t>
                      </a:r>
                      <a:r>
                        <a:rPr lang="en-GB" sz="1200" b="0" i="0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</a:rPr>
                        <a:t>twenty years with the Boston Consulting Group, as the founder and leader of its Nordic Operations</a:t>
                      </a:r>
                      <a:r>
                        <a:rPr lang="en-GB" sz="12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 and Nordic Healthcare Practice group. Mikael </a:t>
                      </a:r>
                      <a:r>
                        <a:rPr lang="en-GB" sz="1200" b="0" i="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Lövgren</a:t>
                      </a:r>
                      <a:r>
                        <a:rPr lang="en-GB" sz="12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 currently sits on, among others, the board of the Karolinska University Hospital - a  leading European hospital.</a:t>
                      </a:r>
                    </a:p>
                  </a:txBody>
                  <a:tcPr marL="45720" marR="4572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4828910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3272178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41FFE1-6293-C84A-B5D0-AF382EC85D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END</a:t>
            </a:r>
            <a:endParaRPr lang="en-SE" dirty="0"/>
          </a:p>
        </p:txBody>
      </p:sp>
    </p:spTree>
    <p:extLst>
      <p:ext uri="{BB962C8B-B14F-4D97-AF65-F5344CB8AC3E}">
        <p14:creationId xmlns:p14="http://schemas.microsoft.com/office/powerpoint/2010/main" val="50980470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41FFE1-6293-C84A-B5D0-AF382EC85D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EXTRA SLIDES</a:t>
            </a:r>
            <a:endParaRPr lang="en-SE" dirty="0"/>
          </a:p>
        </p:txBody>
      </p:sp>
    </p:spTree>
    <p:extLst>
      <p:ext uri="{BB962C8B-B14F-4D97-AF65-F5344CB8AC3E}">
        <p14:creationId xmlns:p14="http://schemas.microsoft.com/office/powerpoint/2010/main" val="363672962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CE045B-FFF3-594F-8929-387C427645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SE" dirty="0"/>
              <a:t>Adhesion test example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AFE25E8-16F9-B24D-B43D-FFCF8EFBE0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Copyright Cuptronic Technology AB 2021. All rights reserved.</a:t>
            </a:r>
            <a:endParaRPr lang="en-S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55A071F-8E89-F144-AC74-5548825B29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0066-6F48-5A42-B592-F11F9179712D}" type="slidenum">
              <a:rPr lang="en-SE" smtClean="0"/>
              <a:pPr/>
              <a:t>39</a:t>
            </a:fld>
            <a:endParaRPr lang="en-SE" sz="1200" dirty="0">
              <a:latin typeface="Lato Semibold" panose="020F0502020204030203" pitchFamily="34" charset="77"/>
            </a:endParaRPr>
          </a:p>
        </p:txBody>
      </p:sp>
      <p:sp>
        <p:nvSpPr>
          <p:cNvPr id="9" name="textruta 8">
            <a:extLst>
              <a:ext uri="{FF2B5EF4-FFF2-40B4-BE49-F238E27FC236}">
                <a16:creationId xmlns:a16="http://schemas.microsoft.com/office/drawing/2014/main" id="{8425005C-33BF-0C42-8B33-C897EFF950D6}"/>
              </a:ext>
            </a:extLst>
          </p:cNvPr>
          <p:cNvSpPr txBox="1"/>
          <p:nvPr/>
        </p:nvSpPr>
        <p:spPr>
          <a:xfrm>
            <a:off x="2413528" y="5582634"/>
            <a:ext cx="70623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Average Load/Width  at average value (100 peaks and troughs)		26.1 N/cm</a:t>
            </a:r>
          </a:p>
          <a:p>
            <a:r>
              <a:rPr lang="en-US" sz="1400" dirty="0"/>
              <a:t>Average Load at average value 	 (100 peaks and troughs)		16.6 N</a:t>
            </a:r>
          </a:p>
        </p:txBody>
      </p:sp>
      <p:sp>
        <p:nvSpPr>
          <p:cNvPr id="10" name="textruta 9">
            <a:extLst>
              <a:ext uri="{FF2B5EF4-FFF2-40B4-BE49-F238E27FC236}">
                <a16:creationId xmlns:a16="http://schemas.microsoft.com/office/drawing/2014/main" id="{74A69656-1A15-724D-AF54-A08CDD6097B6}"/>
              </a:ext>
            </a:extLst>
          </p:cNvPr>
          <p:cNvSpPr txBox="1"/>
          <p:nvPr/>
        </p:nvSpPr>
        <p:spPr>
          <a:xfrm>
            <a:off x="7570640" y="457737"/>
            <a:ext cx="381045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Material:	PA6  (</a:t>
            </a:r>
            <a:r>
              <a:rPr lang="en-US" sz="1400" dirty="0" err="1"/>
              <a:t>Minlon</a:t>
            </a:r>
            <a:r>
              <a:rPr lang="en-US" sz="1400" dirty="0"/>
              <a:t> 73M40), 25 µm Cu strip</a:t>
            </a:r>
          </a:p>
          <a:p>
            <a:r>
              <a:rPr lang="en-US" sz="1400" dirty="0"/>
              <a:t>Pull rate:	25.00 mm/min</a:t>
            </a:r>
          </a:p>
          <a:p>
            <a:r>
              <a:rPr lang="en-US" sz="1400" dirty="0"/>
              <a:t>Strip Width:	6.35 mm</a:t>
            </a:r>
          </a:p>
          <a:p>
            <a:r>
              <a:rPr lang="en-US" sz="1400" dirty="0"/>
              <a:t>Surface:	Rz = 0,15 µm</a:t>
            </a:r>
          </a:p>
          <a:p>
            <a:endParaRPr lang="en-US" sz="1400" dirty="0"/>
          </a:p>
          <a:p>
            <a:r>
              <a:rPr lang="en-US" sz="1400" dirty="0"/>
              <a:t>Peel Test According to IPC 650 Standard</a:t>
            </a:r>
          </a:p>
        </p:txBody>
      </p:sp>
      <p:pic>
        <p:nvPicPr>
          <p:cNvPr id="11" name="Picture 1">
            <a:extLst>
              <a:ext uri="{FF2B5EF4-FFF2-40B4-BE49-F238E27FC236}">
                <a16:creationId xmlns:a16="http://schemas.microsoft.com/office/drawing/2014/main" id="{30E8F8B2-BDB4-6A45-8ABC-BE048052E3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00897" y="1793099"/>
            <a:ext cx="6077014" cy="373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53356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E0A4D6-1999-5F44-AC83-BD29D87AFA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CBM Process Adhesion vs Standard Adhesion</a:t>
            </a:r>
            <a:endParaRPr lang="en-SE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28E6D66-6D3A-A24D-99D7-AC0F353F50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Copyright Cuptronic Technology AB 2021. All rights reserved.</a:t>
            </a:r>
            <a:endParaRPr lang="en-S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6EAD5C4-4B37-CF40-8270-AE5BFB818D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0066-6F48-5A42-B592-F11F9179712D}" type="slidenum">
              <a:rPr lang="en-SE" smtClean="0"/>
              <a:pPr/>
              <a:t>4</a:t>
            </a:fld>
            <a:endParaRPr lang="en-SE" sz="1200" dirty="0">
              <a:latin typeface="Lato Semibold" panose="020F0502020204030203" pitchFamily="34" charset="77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F2014C5-AD87-E842-9169-DEF090F790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20200" y="1147233"/>
            <a:ext cx="6395608" cy="456353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D8AE0A6-DE3F-C543-9652-E44F80FC02A7}"/>
              </a:ext>
            </a:extLst>
          </p:cNvPr>
          <p:cNvSpPr txBox="1"/>
          <p:nvPr/>
        </p:nvSpPr>
        <p:spPr>
          <a:xfrm>
            <a:off x="407987" y="1878274"/>
            <a:ext cx="4356517" cy="461665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algn="r"/>
            <a:r>
              <a:rPr lang="en-SE" sz="2400" dirty="0">
                <a:latin typeface="Lato" panose="020F0502020204030203" pitchFamily="34" charset="77"/>
              </a:rPr>
              <a:t>18 µm electroplated Cu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4A9FDB7-C431-5F44-8903-0822159D4860}"/>
              </a:ext>
            </a:extLst>
          </p:cNvPr>
          <p:cNvSpPr txBox="1"/>
          <p:nvPr/>
        </p:nvSpPr>
        <p:spPr>
          <a:xfrm>
            <a:off x="407988" y="2932347"/>
            <a:ext cx="4356516" cy="830997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algn="r"/>
            <a:r>
              <a:rPr lang="en-GB" sz="2400" dirty="0">
                <a:latin typeface="Lato" panose="020F0502020204030203" pitchFamily="34" charset="77"/>
              </a:rPr>
              <a:t>CBM Process (≈ 50 nm)</a:t>
            </a:r>
          </a:p>
          <a:p>
            <a:pPr algn="r"/>
            <a:r>
              <a:rPr lang="en-GB" sz="2400" dirty="0">
                <a:latin typeface="Lato" panose="020F0502020204030203" pitchFamily="34" charset="77"/>
              </a:rPr>
              <a:t>+ 0,1 µm electroless Cu</a:t>
            </a:r>
            <a:endParaRPr lang="en-SE" sz="2400" dirty="0">
              <a:latin typeface="Lato" panose="020F0502020204030203" pitchFamily="34" charset="7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C0AFC6E-D032-A242-9E2B-80C58833C19F}"/>
              </a:ext>
            </a:extLst>
          </p:cNvPr>
          <p:cNvSpPr txBox="1"/>
          <p:nvPr/>
        </p:nvSpPr>
        <p:spPr>
          <a:xfrm>
            <a:off x="8363100" y="3595253"/>
            <a:ext cx="24713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E" sz="2400" dirty="0">
                <a:solidFill>
                  <a:schemeClr val="bg1"/>
                </a:solidFill>
                <a:latin typeface="Lato" panose="020F0502020204030203" pitchFamily="34" charset="77"/>
              </a:rPr>
              <a:t>15 µm </a:t>
            </a:r>
            <a:r>
              <a:rPr lang="en-SE" sz="2400">
                <a:solidFill>
                  <a:schemeClr val="bg1"/>
                </a:solidFill>
                <a:latin typeface="Lato" panose="020F0502020204030203" pitchFamily="34" charset="77"/>
              </a:rPr>
              <a:t>GX-13</a:t>
            </a:r>
            <a:r>
              <a:rPr lang="en-SE" sz="2400" baseline="30000">
                <a:solidFill>
                  <a:schemeClr val="bg1"/>
                </a:solidFill>
                <a:latin typeface="Lato" panose="020F0502020204030203" pitchFamily="34" charset="77"/>
              </a:rPr>
              <a:t>©</a:t>
            </a:r>
            <a:endParaRPr lang="en-SE" sz="2400" dirty="0">
              <a:solidFill>
                <a:schemeClr val="bg1"/>
              </a:solidFill>
              <a:latin typeface="Lato" panose="020F0502020204030203" pitchFamily="34" charset="77"/>
            </a:endParaRP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35BF6E2F-E633-D14A-AC52-889C60E4D195}"/>
              </a:ext>
            </a:extLst>
          </p:cNvPr>
          <p:cNvCxnSpPr>
            <a:cxnSpLocks/>
          </p:cNvCxnSpPr>
          <p:nvPr/>
        </p:nvCxnSpPr>
        <p:spPr>
          <a:xfrm>
            <a:off x="7881532" y="3321766"/>
            <a:ext cx="0" cy="1127206"/>
          </a:xfrm>
          <a:prstGeom prst="straightConnector1">
            <a:avLst/>
          </a:prstGeom>
          <a:ln w="25400">
            <a:solidFill>
              <a:schemeClr val="bg1"/>
            </a:solidFill>
            <a:headEnd type="triangle" w="lg" len="med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11F7DDB5-6D84-FA46-9E94-1F0E4FD21820}"/>
              </a:ext>
            </a:extLst>
          </p:cNvPr>
          <p:cNvSpPr txBox="1"/>
          <p:nvPr/>
        </p:nvSpPr>
        <p:spPr>
          <a:xfrm>
            <a:off x="188537" y="4586584"/>
            <a:ext cx="4575966" cy="461665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algn="r"/>
            <a:r>
              <a:rPr lang="en-GB" sz="2400" dirty="0">
                <a:latin typeface="Lato" panose="020F0502020204030203" pitchFamily="34" charset="77"/>
              </a:rPr>
              <a:t>Etched standard base Cu</a:t>
            </a:r>
            <a:endParaRPr lang="en-SE" sz="2400" dirty="0">
              <a:latin typeface="Lato" panose="020F0502020204030203" pitchFamily="34" charset="77"/>
            </a:endParaRP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CF0C266B-3269-3E42-A644-01AFD1B4D87D}"/>
              </a:ext>
            </a:extLst>
          </p:cNvPr>
          <p:cNvCxnSpPr>
            <a:cxnSpLocks/>
            <a:stCxn id="8" idx="3"/>
          </p:cNvCxnSpPr>
          <p:nvPr/>
        </p:nvCxnSpPr>
        <p:spPr>
          <a:xfrm>
            <a:off x="4764504" y="2109107"/>
            <a:ext cx="2566064" cy="372853"/>
          </a:xfrm>
          <a:prstGeom prst="straightConnector1">
            <a:avLst/>
          </a:prstGeom>
          <a:ln w="25400">
            <a:solidFill>
              <a:schemeClr val="accent2"/>
            </a:solidFill>
            <a:headEnd type="oval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DC2696C6-DC63-D64A-AD99-C6D8BB05BEB0}"/>
              </a:ext>
            </a:extLst>
          </p:cNvPr>
          <p:cNvCxnSpPr>
            <a:cxnSpLocks/>
            <a:stCxn id="9" idx="3"/>
          </p:cNvCxnSpPr>
          <p:nvPr/>
        </p:nvCxnSpPr>
        <p:spPr>
          <a:xfrm flipV="1">
            <a:off x="4764504" y="3301813"/>
            <a:ext cx="2442412" cy="46033"/>
          </a:xfrm>
          <a:prstGeom prst="straightConnector1">
            <a:avLst/>
          </a:prstGeom>
          <a:ln w="25400">
            <a:solidFill>
              <a:schemeClr val="accent2"/>
            </a:solidFill>
            <a:headEnd type="oval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930D7CE5-643A-A84E-90F2-AC8E6E24E77F}"/>
              </a:ext>
            </a:extLst>
          </p:cNvPr>
          <p:cNvCxnSpPr>
            <a:cxnSpLocks/>
            <a:stCxn id="20" idx="3"/>
          </p:cNvCxnSpPr>
          <p:nvPr/>
        </p:nvCxnSpPr>
        <p:spPr>
          <a:xfrm flipV="1">
            <a:off x="4764503" y="4748733"/>
            <a:ext cx="1398092" cy="68684"/>
          </a:xfrm>
          <a:prstGeom prst="straightConnector1">
            <a:avLst/>
          </a:prstGeom>
          <a:ln w="25400">
            <a:solidFill>
              <a:schemeClr val="accent2"/>
            </a:solidFill>
            <a:headEnd type="oval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9794323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8" name="Group 67">
            <a:extLst>
              <a:ext uri="{FF2B5EF4-FFF2-40B4-BE49-F238E27FC236}">
                <a16:creationId xmlns:a16="http://schemas.microsoft.com/office/drawing/2014/main" id="{E0715918-625C-B64C-A56D-8FC0A4103B0D}"/>
              </a:ext>
            </a:extLst>
          </p:cNvPr>
          <p:cNvGrpSpPr/>
          <p:nvPr/>
        </p:nvGrpSpPr>
        <p:grpSpPr>
          <a:xfrm>
            <a:off x="621106" y="1406540"/>
            <a:ext cx="4409140" cy="2644556"/>
            <a:chOff x="621106" y="1406540"/>
            <a:chExt cx="4409140" cy="2644556"/>
          </a:xfrm>
        </p:grpSpPr>
        <p:sp>
          <p:nvSpPr>
            <p:cNvPr id="49" name="Rounded Rectangle 48">
              <a:extLst>
                <a:ext uri="{FF2B5EF4-FFF2-40B4-BE49-F238E27FC236}">
                  <a16:creationId xmlns:a16="http://schemas.microsoft.com/office/drawing/2014/main" id="{752DDCF4-561E-8447-A9B0-013F99D15614}"/>
                </a:ext>
              </a:extLst>
            </p:cNvPr>
            <p:cNvSpPr/>
            <p:nvPr/>
          </p:nvSpPr>
          <p:spPr>
            <a:xfrm>
              <a:off x="622005" y="1406540"/>
              <a:ext cx="4408241" cy="2644556"/>
            </a:xfrm>
            <a:prstGeom prst="roundRect">
              <a:avLst>
                <a:gd name="adj" fmla="val 0"/>
              </a:avLst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E"/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03CE5814-A262-0043-8BE4-AB400DA61F5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21106" y="1406540"/>
              <a:ext cx="3542372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 lIns="108000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/>
              <a:r>
                <a:rPr lang="en-US" b="1" dirty="0">
                  <a:latin typeface="Lato Semibold" panose="020F0502020204030203" pitchFamily="34" charset="77"/>
                </a:rPr>
                <a:t>Conventional  processes</a:t>
              </a:r>
            </a:p>
          </p:txBody>
        </p: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E212889D-A5C7-0843-8BEB-1B07C88DB8E4}"/>
              </a:ext>
            </a:extLst>
          </p:cNvPr>
          <p:cNvGrpSpPr/>
          <p:nvPr/>
        </p:nvGrpSpPr>
        <p:grpSpPr>
          <a:xfrm>
            <a:off x="622005" y="4495734"/>
            <a:ext cx="4408241" cy="1151132"/>
            <a:chOff x="622005" y="4495734"/>
            <a:chExt cx="4408241" cy="1151132"/>
          </a:xfrm>
        </p:grpSpPr>
        <p:sp>
          <p:nvSpPr>
            <p:cNvPr id="48" name="Rounded Rectangle 47">
              <a:extLst>
                <a:ext uri="{FF2B5EF4-FFF2-40B4-BE49-F238E27FC236}">
                  <a16:creationId xmlns:a16="http://schemas.microsoft.com/office/drawing/2014/main" id="{2B8BCE89-C98F-8146-AA0D-AC480DC53DC5}"/>
                </a:ext>
              </a:extLst>
            </p:cNvPr>
            <p:cNvSpPr/>
            <p:nvPr/>
          </p:nvSpPr>
          <p:spPr>
            <a:xfrm>
              <a:off x="622005" y="4495734"/>
              <a:ext cx="4408241" cy="1151132"/>
            </a:xfrm>
            <a:prstGeom prst="roundRect">
              <a:avLst>
                <a:gd name="adj" fmla="val 0"/>
              </a:avLst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E"/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EBC2743D-343C-D840-BBE9-CC799DB10DE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40012" y="4527496"/>
              <a:ext cx="2508903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 lIns="108000">
              <a:spAutoFit/>
            </a:bodyPr>
            <a:lstStyle>
              <a:defPPr>
                <a:defRPr lang="en-SE"/>
              </a:defPPr>
              <a:lvl1pPr algn="r">
                <a:defRPr>
                  <a:latin typeface="Lato" panose="020F0502020204030203" pitchFamily="34" charset="77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algn="l"/>
              <a:r>
                <a:rPr lang="en-US" sz="2400" b="1" dirty="0">
                  <a:solidFill>
                    <a:schemeClr val="accent1"/>
                  </a:solidFill>
                  <a:latin typeface="Lato Semibold" panose="020F0502020204030203" pitchFamily="34" charset="77"/>
                </a:rPr>
                <a:t>CBM process</a:t>
              </a: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85086058-AEEA-6242-8DFA-A1B878A24B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CBM® visualized</a:t>
            </a:r>
            <a:endParaRPr lang="en-SE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74FF085-2C15-5A42-BCC1-D9288AEEBA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90404" y="4472488"/>
            <a:ext cx="4724400" cy="1156916"/>
          </a:xfrm>
          <a:prstGeom prst="rect">
            <a:avLst/>
          </a:prstGeom>
          <a:solidFill>
            <a:srgbClr val="FF9C00"/>
          </a:solidFill>
          <a:ln>
            <a:noFill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defRPr/>
            </a:pPr>
            <a:endParaRPr lang="en-US" sz="1800">
              <a:solidFill>
                <a:srgbClr val="000000"/>
              </a:solidFill>
              <a:latin typeface="+mn-lt"/>
              <a:ea typeface="ＭＳ Ｐゴシック" charset="-128"/>
              <a:cs typeface="ＭＳ Ｐゴシック" charset="-128"/>
            </a:endParaRPr>
          </a:p>
        </p:txBody>
      </p:sp>
      <p:grpSp>
        <p:nvGrpSpPr>
          <p:cNvPr id="4" name="Group 36">
            <a:extLst>
              <a:ext uri="{FF2B5EF4-FFF2-40B4-BE49-F238E27FC236}">
                <a16:creationId xmlns:a16="http://schemas.microsoft.com/office/drawing/2014/main" id="{EF7A351C-074D-DE47-91B2-8337C1B65DE2}"/>
              </a:ext>
            </a:extLst>
          </p:cNvPr>
          <p:cNvGrpSpPr>
            <a:grpSpLocks/>
          </p:cNvGrpSpPr>
          <p:nvPr/>
        </p:nvGrpSpPr>
        <p:grpSpPr bwMode="auto">
          <a:xfrm>
            <a:off x="6290404" y="5073779"/>
            <a:ext cx="4687887" cy="609600"/>
            <a:chOff x="2209800" y="5257800"/>
            <a:chExt cx="4688337" cy="609600"/>
          </a:xfrm>
        </p:grpSpPr>
        <p:grpSp>
          <p:nvGrpSpPr>
            <p:cNvPr id="5" name="Group 18">
              <a:extLst>
                <a:ext uri="{FF2B5EF4-FFF2-40B4-BE49-F238E27FC236}">
                  <a16:creationId xmlns:a16="http://schemas.microsoft.com/office/drawing/2014/main" id="{75F9351F-90C1-CF4B-96EC-F38D25450CF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266962" y="5279501"/>
              <a:ext cx="2631175" cy="587899"/>
              <a:chOff x="4266962" y="5279501"/>
              <a:chExt cx="2631175" cy="587899"/>
            </a:xfrm>
          </p:grpSpPr>
          <p:grpSp>
            <p:nvGrpSpPr>
              <p:cNvPr id="19" name="Group 11">
                <a:extLst>
                  <a:ext uri="{FF2B5EF4-FFF2-40B4-BE49-F238E27FC236}">
                    <a16:creationId xmlns:a16="http://schemas.microsoft.com/office/drawing/2014/main" id="{1E605048-D00B-0A47-ADB3-6E30C2B20D5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266962" y="5279501"/>
                <a:ext cx="2326137" cy="585025"/>
                <a:chOff x="4266962" y="5279501"/>
                <a:chExt cx="2326137" cy="585025"/>
              </a:xfrm>
            </p:grpSpPr>
            <p:sp>
              <p:nvSpPr>
                <p:cNvPr id="26" name="Freeform 25">
                  <a:extLst>
                    <a:ext uri="{FF2B5EF4-FFF2-40B4-BE49-F238E27FC236}">
                      <a16:creationId xmlns:a16="http://schemas.microsoft.com/office/drawing/2014/main" id="{86BAD078-06F4-A745-B452-7BA22CD466F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436131" y="5280025"/>
                  <a:ext cx="157177" cy="569912"/>
                </a:xfrm>
                <a:custGeom>
                  <a:avLst/>
                  <a:gdLst>
                    <a:gd name="T0" fmla="*/ 157177 w 156979"/>
                    <a:gd name="T1" fmla="*/ 569912 h 570756"/>
                    <a:gd name="T2" fmla="*/ 142888 w 156979"/>
                    <a:gd name="T3" fmla="*/ 527169 h 570756"/>
                    <a:gd name="T4" fmla="*/ 128599 w 156979"/>
                    <a:gd name="T5" fmla="*/ 470178 h 570756"/>
                    <a:gd name="T6" fmla="*/ 0 w 156979"/>
                    <a:gd name="T7" fmla="*/ 398938 h 570756"/>
                    <a:gd name="T8" fmla="*/ 28578 w 156979"/>
                    <a:gd name="T9" fmla="*/ 128230 h 570756"/>
                    <a:gd name="T10" fmla="*/ 28578 w 156979"/>
                    <a:gd name="T11" fmla="*/ 0 h 570756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156979" h="570756">
                      <a:moveTo>
                        <a:pt x="156979" y="570756"/>
                      </a:moveTo>
                      <a:cubicBezTo>
                        <a:pt x="152222" y="556487"/>
                        <a:pt x="146841" y="542412"/>
                        <a:pt x="142708" y="527950"/>
                      </a:cubicBezTo>
                      <a:cubicBezTo>
                        <a:pt x="137320" y="509094"/>
                        <a:pt x="141352" y="485632"/>
                        <a:pt x="128437" y="470874"/>
                      </a:cubicBezTo>
                      <a:cubicBezTo>
                        <a:pt x="88025" y="424695"/>
                        <a:pt x="50037" y="416206"/>
                        <a:pt x="0" y="399529"/>
                      </a:cubicBezTo>
                      <a:cubicBezTo>
                        <a:pt x="4502" y="359020"/>
                        <a:pt x="26686" y="163674"/>
                        <a:pt x="28542" y="128420"/>
                      </a:cubicBezTo>
                      <a:cubicBezTo>
                        <a:pt x="30792" y="85673"/>
                        <a:pt x="28542" y="42807"/>
                        <a:pt x="28542" y="0"/>
                      </a:cubicBezTo>
                    </a:path>
                  </a:pathLst>
                </a:custGeom>
                <a:noFill/>
                <a:ln w="25400" cap="flat" cmpd="sng">
                  <a:solidFill>
                    <a:srgbClr val="C3D69B"/>
                  </a:solidFill>
                  <a:prstDash val="solid"/>
                  <a:round/>
                  <a:headEnd/>
                  <a:tailEnd/>
                </a:ln>
                <a:effectLst>
                  <a:outerShdw blurRad="40000" dist="20000" dir="5400000" rotWithShape="0">
                    <a:srgbClr val="000000">
                      <a:alpha val="37999"/>
                    </a:srgbClr>
                  </a:outerShdw>
                </a:effectLst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27" name="Freeform 26">
                  <a:extLst>
                    <a:ext uri="{FF2B5EF4-FFF2-40B4-BE49-F238E27FC236}">
                      <a16:creationId xmlns:a16="http://schemas.microsoft.com/office/drawing/2014/main" id="{1E5EFD24-DCB7-EF4E-8081-6235FD93242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004289" y="5308600"/>
                  <a:ext cx="88909" cy="555625"/>
                </a:xfrm>
                <a:custGeom>
                  <a:avLst/>
                  <a:gdLst>
                    <a:gd name="T0" fmla="*/ 18716 w 90379"/>
                    <a:gd name="T1" fmla="*/ 555625 h 556488"/>
                    <a:gd name="T2" fmla="*/ 32753 w 90379"/>
                    <a:gd name="T3" fmla="*/ 512885 h 556488"/>
                    <a:gd name="T4" fmla="*/ 88909 w 90379"/>
                    <a:gd name="T5" fmla="*/ 427404 h 556488"/>
                    <a:gd name="T6" fmla="*/ 74870 w 90379"/>
                    <a:gd name="T7" fmla="*/ 384664 h 556488"/>
                    <a:gd name="T8" fmla="*/ 18716 w 90379"/>
                    <a:gd name="T9" fmla="*/ 327677 h 556488"/>
                    <a:gd name="T10" fmla="*/ 32753 w 90379"/>
                    <a:gd name="T11" fmla="*/ 242196 h 556488"/>
                    <a:gd name="T12" fmla="*/ 74870 w 90379"/>
                    <a:gd name="T13" fmla="*/ 213702 h 556488"/>
                    <a:gd name="T14" fmla="*/ 88909 w 90379"/>
                    <a:gd name="T15" fmla="*/ 170962 h 556488"/>
                    <a:gd name="T16" fmla="*/ 74870 w 90379"/>
                    <a:gd name="T17" fmla="*/ 71234 h 556488"/>
                    <a:gd name="T18" fmla="*/ 60831 w 90379"/>
                    <a:gd name="T19" fmla="*/ 0 h 556488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0" t="0" r="r" b="b"/>
                  <a:pathLst>
                    <a:path w="90379" h="556488">
                      <a:moveTo>
                        <a:pt x="19025" y="556488"/>
                      </a:moveTo>
                      <a:cubicBezTo>
                        <a:pt x="23782" y="542219"/>
                        <a:pt x="25990" y="526829"/>
                        <a:pt x="33295" y="513682"/>
                      </a:cubicBezTo>
                      <a:cubicBezTo>
                        <a:pt x="49954" y="483699"/>
                        <a:pt x="90379" y="428068"/>
                        <a:pt x="90379" y="428068"/>
                      </a:cubicBezTo>
                      <a:cubicBezTo>
                        <a:pt x="85622" y="413799"/>
                        <a:pt x="86744" y="395896"/>
                        <a:pt x="76108" y="385261"/>
                      </a:cubicBezTo>
                      <a:cubicBezTo>
                        <a:pt x="0" y="309164"/>
                        <a:pt x="57076" y="442327"/>
                        <a:pt x="19025" y="328186"/>
                      </a:cubicBezTo>
                      <a:cubicBezTo>
                        <a:pt x="23782" y="299648"/>
                        <a:pt x="20355" y="268449"/>
                        <a:pt x="33295" y="242572"/>
                      </a:cubicBezTo>
                      <a:cubicBezTo>
                        <a:pt x="40966" y="227232"/>
                        <a:pt x="65393" y="227426"/>
                        <a:pt x="76108" y="214034"/>
                      </a:cubicBezTo>
                      <a:cubicBezTo>
                        <a:pt x="85505" y="202290"/>
                        <a:pt x="85622" y="185497"/>
                        <a:pt x="90379" y="171228"/>
                      </a:cubicBezTo>
                      <a:cubicBezTo>
                        <a:pt x="85622" y="137934"/>
                        <a:pt x="81638" y="104520"/>
                        <a:pt x="76108" y="71345"/>
                      </a:cubicBezTo>
                      <a:cubicBezTo>
                        <a:pt x="72120" y="47422"/>
                        <a:pt x="61837" y="0"/>
                        <a:pt x="61837" y="0"/>
                      </a:cubicBezTo>
                    </a:path>
                  </a:pathLst>
                </a:custGeom>
                <a:noFill/>
                <a:ln w="25400" cap="flat" cmpd="sng">
                  <a:solidFill>
                    <a:srgbClr val="C3D69B"/>
                  </a:solidFill>
                  <a:prstDash val="solid"/>
                  <a:round/>
                  <a:headEnd/>
                  <a:tailEnd/>
                </a:ln>
                <a:effectLst>
                  <a:outerShdw blurRad="40000" dist="20000" dir="5400000" rotWithShape="0">
                    <a:srgbClr val="000000">
                      <a:alpha val="37999"/>
                    </a:srgbClr>
                  </a:outerShdw>
                </a:effectLst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28" name="Freeform 27">
                  <a:extLst>
                    <a:ext uri="{FF2B5EF4-FFF2-40B4-BE49-F238E27FC236}">
                      <a16:creationId xmlns:a16="http://schemas.microsoft.com/office/drawing/2014/main" id="{795AF34B-0A86-D14B-B115-5CE83943B40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312073" y="5394325"/>
                  <a:ext cx="168291" cy="441325"/>
                </a:xfrm>
                <a:custGeom>
                  <a:avLst/>
                  <a:gdLst>
                    <a:gd name="T0" fmla="*/ 168291 w 168938"/>
                    <a:gd name="T1" fmla="*/ 441325 h 442337"/>
                    <a:gd name="T2" fmla="*/ 154075 w 168938"/>
                    <a:gd name="T3" fmla="*/ 384380 h 442337"/>
                    <a:gd name="T4" fmla="*/ 139859 w 168938"/>
                    <a:gd name="T5" fmla="*/ 341671 h 442337"/>
                    <a:gd name="T6" fmla="*/ 125643 w 168938"/>
                    <a:gd name="T7" fmla="*/ 270490 h 442337"/>
                    <a:gd name="T8" fmla="*/ 82994 w 168938"/>
                    <a:gd name="T9" fmla="*/ 242017 h 442337"/>
                    <a:gd name="T10" fmla="*/ 54562 w 168938"/>
                    <a:gd name="T11" fmla="*/ 199308 h 442337"/>
                    <a:gd name="T12" fmla="*/ 11914 w 168938"/>
                    <a:gd name="T13" fmla="*/ 170835 h 442337"/>
                    <a:gd name="T14" fmla="*/ 11914 w 168938"/>
                    <a:gd name="T15" fmla="*/ 0 h 442337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168938" h="442337">
                      <a:moveTo>
                        <a:pt x="168938" y="442337"/>
                      </a:moveTo>
                      <a:cubicBezTo>
                        <a:pt x="164181" y="423312"/>
                        <a:pt x="160055" y="404117"/>
                        <a:pt x="154667" y="385261"/>
                      </a:cubicBezTo>
                      <a:cubicBezTo>
                        <a:pt x="150535" y="370799"/>
                        <a:pt x="144045" y="357046"/>
                        <a:pt x="140397" y="342454"/>
                      </a:cubicBezTo>
                      <a:cubicBezTo>
                        <a:pt x="134514" y="318926"/>
                        <a:pt x="138160" y="292166"/>
                        <a:pt x="126126" y="271110"/>
                      </a:cubicBezTo>
                      <a:cubicBezTo>
                        <a:pt x="117616" y="256219"/>
                        <a:pt x="97584" y="252085"/>
                        <a:pt x="83313" y="242572"/>
                      </a:cubicBezTo>
                      <a:cubicBezTo>
                        <a:pt x="73799" y="228303"/>
                        <a:pt x="66899" y="211891"/>
                        <a:pt x="54772" y="199765"/>
                      </a:cubicBezTo>
                      <a:cubicBezTo>
                        <a:pt x="42644" y="187638"/>
                        <a:pt x="15554" y="187997"/>
                        <a:pt x="11960" y="171227"/>
                      </a:cubicBezTo>
                      <a:cubicBezTo>
                        <a:pt x="0" y="115419"/>
                        <a:pt x="11960" y="57076"/>
                        <a:pt x="11960" y="0"/>
                      </a:cubicBezTo>
                    </a:path>
                  </a:pathLst>
                </a:custGeom>
                <a:noFill/>
                <a:ln w="25400" cap="flat" cmpd="sng">
                  <a:solidFill>
                    <a:srgbClr val="C3D69B"/>
                  </a:solidFill>
                  <a:prstDash val="solid"/>
                  <a:round/>
                  <a:headEnd/>
                  <a:tailEnd/>
                </a:ln>
                <a:effectLst>
                  <a:outerShdw blurRad="40000" dist="20000" dir="5400000" rotWithShape="0">
                    <a:srgbClr val="000000">
                      <a:alpha val="37999"/>
                    </a:srgbClr>
                  </a:outerShdw>
                </a:effectLst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29" name="Freeform 28">
                  <a:extLst>
                    <a:ext uri="{FF2B5EF4-FFF2-40B4-BE49-F238E27FC236}">
                      <a16:creationId xmlns:a16="http://schemas.microsoft.com/office/drawing/2014/main" id="{B1378D4A-B3F9-D441-BC6D-FE864502A4F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851653" y="5451475"/>
                  <a:ext cx="57156" cy="398462"/>
                </a:xfrm>
                <a:custGeom>
                  <a:avLst/>
                  <a:gdLst>
                    <a:gd name="T0" fmla="*/ 0 w 57083"/>
                    <a:gd name="T1" fmla="*/ 398462 h 399529"/>
                    <a:gd name="T2" fmla="*/ 14289 w 57083"/>
                    <a:gd name="T3" fmla="*/ 298847 h 399529"/>
                    <a:gd name="T4" fmla="*/ 57156 w 57083"/>
                    <a:gd name="T5" fmla="*/ 142308 h 399529"/>
                    <a:gd name="T6" fmla="*/ 42867 w 57083"/>
                    <a:gd name="T7" fmla="*/ 56923 h 399529"/>
                    <a:gd name="T8" fmla="*/ 0 w 57083"/>
                    <a:gd name="T9" fmla="*/ 0 h 399529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57083" h="399529">
                      <a:moveTo>
                        <a:pt x="0" y="399529"/>
                      </a:moveTo>
                      <a:cubicBezTo>
                        <a:pt x="4757" y="366235"/>
                        <a:pt x="7674" y="332626"/>
                        <a:pt x="14271" y="299647"/>
                      </a:cubicBezTo>
                      <a:cubicBezTo>
                        <a:pt x="30367" y="219178"/>
                        <a:pt x="36579" y="204192"/>
                        <a:pt x="57083" y="142689"/>
                      </a:cubicBezTo>
                      <a:cubicBezTo>
                        <a:pt x="52326" y="114151"/>
                        <a:pt x="51962" y="84522"/>
                        <a:pt x="42812" y="57075"/>
                      </a:cubicBezTo>
                      <a:cubicBezTo>
                        <a:pt x="34744" y="32873"/>
                        <a:pt x="16904" y="16902"/>
                        <a:pt x="0" y="0"/>
                      </a:cubicBezTo>
                    </a:path>
                  </a:pathLst>
                </a:custGeom>
                <a:noFill/>
                <a:ln w="25400" cap="flat" cmpd="sng">
                  <a:solidFill>
                    <a:srgbClr val="C3D69B"/>
                  </a:solidFill>
                  <a:prstDash val="solid"/>
                  <a:round/>
                  <a:headEnd/>
                  <a:tailEnd/>
                </a:ln>
                <a:effectLst>
                  <a:outerShdw blurRad="40000" dist="20000" dir="5400000" rotWithShape="0">
                    <a:srgbClr val="000000">
                      <a:alpha val="37999"/>
                    </a:srgbClr>
                  </a:outerShdw>
                </a:effectLst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30" name="Freeform 29">
                  <a:extLst>
                    <a:ext uri="{FF2B5EF4-FFF2-40B4-BE49-F238E27FC236}">
                      <a16:creationId xmlns:a16="http://schemas.microsoft.com/office/drawing/2014/main" id="{B69579B4-7F3E-1947-A04C-67D0A9D93DB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267397" y="5437187"/>
                  <a:ext cx="85733" cy="427038"/>
                </a:xfrm>
                <a:custGeom>
                  <a:avLst/>
                  <a:gdLst>
                    <a:gd name="T0" fmla="*/ 28578 w 85625"/>
                    <a:gd name="T1" fmla="*/ 427038 h 428067"/>
                    <a:gd name="T2" fmla="*/ 57155 w 85625"/>
                    <a:gd name="T3" fmla="*/ 327396 h 428067"/>
                    <a:gd name="T4" fmla="*/ 85733 w 85625"/>
                    <a:gd name="T5" fmla="*/ 284692 h 428067"/>
                    <a:gd name="T6" fmla="*/ 42866 w 85625"/>
                    <a:gd name="T7" fmla="*/ 85407 h 428067"/>
                    <a:gd name="T8" fmla="*/ 42866 w 85625"/>
                    <a:gd name="T9" fmla="*/ 85407 h 428067"/>
                    <a:gd name="T10" fmla="*/ 0 w 85625"/>
                    <a:gd name="T11" fmla="*/ 0 h 428067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85625" h="428067">
                      <a:moveTo>
                        <a:pt x="28542" y="428067"/>
                      </a:moveTo>
                      <a:cubicBezTo>
                        <a:pt x="33115" y="409776"/>
                        <a:pt x="46845" y="348657"/>
                        <a:pt x="57083" y="328185"/>
                      </a:cubicBezTo>
                      <a:cubicBezTo>
                        <a:pt x="64754" y="312846"/>
                        <a:pt x="76111" y="299647"/>
                        <a:pt x="85625" y="285378"/>
                      </a:cubicBezTo>
                      <a:cubicBezTo>
                        <a:pt x="67622" y="141377"/>
                        <a:pt x="83482" y="207605"/>
                        <a:pt x="42812" y="85613"/>
                      </a:cubicBezTo>
                      <a:cubicBezTo>
                        <a:pt x="26456" y="3839"/>
                        <a:pt x="50235" y="25114"/>
                        <a:pt x="0" y="0"/>
                      </a:cubicBezTo>
                    </a:path>
                  </a:pathLst>
                </a:custGeom>
                <a:noFill/>
                <a:ln w="25400" cap="flat" cmpd="sng">
                  <a:solidFill>
                    <a:srgbClr val="C3D69B"/>
                  </a:solidFill>
                  <a:prstDash val="solid"/>
                  <a:round/>
                  <a:headEnd/>
                  <a:tailEnd/>
                </a:ln>
                <a:effectLst>
                  <a:outerShdw blurRad="40000" dist="20000" dir="5400000" rotWithShape="0">
                    <a:srgbClr val="000000">
                      <a:alpha val="37999"/>
                    </a:srgbClr>
                  </a:outerShdw>
                </a:effectLst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</p:grpSp>
          <p:grpSp>
            <p:nvGrpSpPr>
              <p:cNvPr id="20" name="Group 12">
                <a:extLst>
                  <a:ext uri="{FF2B5EF4-FFF2-40B4-BE49-F238E27FC236}">
                    <a16:creationId xmlns:a16="http://schemas.microsoft.com/office/drawing/2014/main" id="{EA55D4F1-73A0-A244-8D45-63A8EA679CA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flipH="1">
                <a:off x="4572000" y="5282375"/>
                <a:ext cx="2326137" cy="585025"/>
                <a:chOff x="4266962" y="5279501"/>
                <a:chExt cx="2326137" cy="585025"/>
              </a:xfrm>
            </p:grpSpPr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68C4B9EE-C383-4F44-A5FB-45DEF36AC7F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435696" y="5302551"/>
                  <a:ext cx="157177" cy="547687"/>
                </a:xfrm>
                <a:custGeom>
                  <a:avLst/>
                  <a:gdLst>
                    <a:gd name="T0" fmla="*/ 157177 w 156979"/>
                    <a:gd name="T1" fmla="*/ 547687 h 570756"/>
                    <a:gd name="T2" fmla="*/ 142888 w 156979"/>
                    <a:gd name="T3" fmla="*/ 506611 h 570756"/>
                    <a:gd name="T4" fmla="*/ 128599 w 156979"/>
                    <a:gd name="T5" fmla="*/ 451842 h 570756"/>
                    <a:gd name="T6" fmla="*/ 0 w 156979"/>
                    <a:gd name="T7" fmla="*/ 383381 h 570756"/>
                    <a:gd name="T8" fmla="*/ 28578 w 156979"/>
                    <a:gd name="T9" fmla="*/ 123229 h 570756"/>
                    <a:gd name="T10" fmla="*/ 28578 w 156979"/>
                    <a:gd name="T11" fmla="*/ 0 h 570756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156979" h="570756">
                      <a:moveTo>
                        <a:pt x="156979" y="570756"/>
                      </a:moveTo>
                      <a:cubicBezTo>
                        <a:pt x="152222" y="556487"/>
                        <a:pt x="146841" y="542412"/>
                        <a:pt x="142708" y="527950"/>
                      </a:cubicBezTo>
                      <a:cubicBezTo>
                        <a:pt x="137320" y="509094"/>
                        <a:pt x="141352" y="485632"/>
                        <a:pt x="128437" y="470874"/>
                      </a:cubicBezTo>
                      <a:cubicBezTo>
                        <a:pt x="88025" y="424695"/>
                        <a:pt x="50037" y="416206"/>
                        <a:pt x="0" y="399529"/>
                      </a:cubicBezTo>
                      <a:cubicBezTo>
                        <a:pt x="4502" y="359020"/>
                        <a:pt x="26686" y="163674"/>
                        <a:pt x="28542" y="128420"/>
                      </a:cubicBezTo>
                      <a:cubicBezTo>
                        <a:pt x="30792" y="85673"/>
                        <a:pt x="28542" y="42807"/>
                        <a:pt x="28542" y="0"/>
                      </a:cubicBezTo>
                    </a:path>
                  </a:pathLst>
                </a:custGeom>
                <a:noFill/>
                <a:ln w="25400" cap="flat" cmpd="sng">
                  <a:solidFill>
                    <a:srgbClr val="C3D69B"/>
                  </a:solidFill>
                  <a:prstDash val="solid"/>
                  <a:round/>
                  <a:headEnd/>
                  <a:tailEnd/>
                </a:ln>
                <a:effectLst>
                  <a:outerShdw blurRad="40000" dist="20000" dir="5400000" rotWithShape="0">
                    <a:srgbClr val="000000">
                      <a:alpha val="37999"/>
                    </a:srgbClr>
                  </a:outerShdw>
                </a:effectLst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66C447ED-6895-5A40-AEFB-296C869BA64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003854" y="5308901"/>
                  <a:ext cx="88909" cy="555625"/>
                </a:xfrm>
                <a:custGeom>
                  <a:avLst/>
                  <a:gdLst>
                    <a:gd name="T0" fmla="*/ 18716 w 90379"/>
                    <a:gd name="T1" fmla="*/ 555625 h 556488"/>
                    <a:gd name="T2" fmla="*/ 32753 w 90379"/>
                    <a:gd name="T3" fmla="*/ 512885 h 556488"/>
                    <a:gd name="T4" fmla="*/ 88909 w 90379"/>
                    <a:gd name="T5" fmla="*/ 427404 h 556488"/>
                    <a:gd name="T6" fmla="*/ 74870 w 90379"/>
                    <a:gd name="T7" fmla="*/ 384664 h 556488"/>
                    <a:gd name="T8" fmla="*/ 18716 w 90379"/>
                    <a:gd name="T9" fmla="*/ 327677 h 556488"/>
                    <a:gd name="T10" fmla="*/ 32753 w 90379"/>
                    <a:gd name="T11" fmla="*/ 242196 h 556488"/>
                    <a:gd name="T12" fmla="*/ 74870 w 90379"/>
                    <a:gd name="T13" fmla="*/ 213702 h 556488"/>
                    <a:gd name="T14" fmla="*/ 88909 w 90379"/>
                    <a:gd name="T15" fmla="*/ 170962 h 556488"/>
                    <a:gd name="T16" fmla="*/ 74870 w 90379"/>
                    <a:gd name="T17" fmla="*/ 71234 h 556488"/>
                    <a:gd name="T18" fmla="*/ 60831 w 90379"/>
                    <a:gd name="T19" fmla="*/ 0 h 556488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0" t="0" r="r" b="b"/>
                  <a:pathLst>
                    <a:path w="90379" h="556488">
                      <a:moveTo>
                        <a:pt x="19025" y="556488"/>
                      </a:moveTo>
                      <a:cubicBezTo>
                        <a:pt x="23782" y="542219"/>
                        <a:pt x="25990" y="526829"/>
                        <a:pt x="33295" y="513682"/>
                      </a:cubicBezTo>
                      <a:cubicBezTo>
                        <a:pt x="49954" y="483699"/>
                        <a:pt x="90379" y="428068"/>
                        <a:pt x="90379" y="428068"/>
                      </a:cubicBezTo>
                      <a:cubicBezTo>
                        <a:pt x="85622" y="413799"/>
                        <a:pt x="86744" y="395896"/>
                        <a:pt x="76108" y="385261"/>
                      </a:cubicBezTo>
                      <a:cubicBezTo>
                        <a:pt x="0" y="309164"/>
                        <a:pt x="57076" y="442327"/>
                        <a:pt x="19025" y="328186"/>
                      </a:cubicBezTo>
                      <a:cubicBezTo>
                        <a:pt x="23782" y="299648"/>
                        <a:pt x="20355" y="268449"/>
                        <a:pt x="33295" y="242572"/>
                      </a:cubicBezTo>
                      <a:cubicBezTo>
                        <a:pt x="40966" y="227232"/>
                        <a:pt x="65393" y="227426"/>
                        <a:pt x="76108" y="214034"/>
                      </a:cubicBezTo>
                      <a:cubicBezTo>
                        <a:pt x="85505" y="202290"/>
                        <a:pt x="85622" y="185497"/>
                        <a:pt x="90379" y="171228"/>
                      </a:cubicBezTo>
                      <a:cubicBezTo>
                        <a:pt x="85622" y="137934"/>
                        <a:pt x="81638" y="104520"/>
                        <a:pt x="76108" y="71345"/>
                      </a:cubicBezTo>
                      <a:cubicBezTo>
                        <a:pt x="72120" y="47422"/>
                        <a:pt x="61837" y="0"/>
                        <a:pt x="61837" y="0"/>
                      </a:cubicBezTo>
                    </a:path>
                  </a:pathLst>
                </a:custGeom>
                <a:noFill/>
                <a:ln w="25400" cap="flat" cmpd="sng">
                  <a:solidFill>
                    <a:srgbClr val="C3D69B"/>
                  </a:solidFill>
                  <a:prstDash val="solid"/>
                  <a:round/>
                  <a:headEnd/>
                  <a:tailEnd/>
                </a:ln>
                <a:effectLst>
                  <a:outerShdw blurRad="40000" dist="20000" dir="5400000" rotWithShape="0">
                    <a:srgbClr val="000000">
                      <a:alpha val="37999"/>
                    </a:srgbClr>
                  </a:outerShdw>
                </a:effectLst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E7E13163-1352-8342-AE39-F89D2A565E5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311638" y="5394626"/>
                  <a:ext cx="168291" cy="441325"/>
                </a:xfrm>
                <a:custGeom>
                  <a:avLst/>
                  <a:gdLst>
                    <a:gd name="T0" fmla="*/ 168291 w 168938"/>
                    <a:gd name="T1" fmla="*/ 441325 h 442337"/>
                    <a:gd name="T2" fmla="*/ 154075 w 168938"/>
                    <a:gd name="T3" fmla="*/ 384380 h 442337"/>
                    <a:gd name="T4" fmla="*/ 139859 w 168938"/>
                    <a:gd name="T5" fmla="*/ 341671 h 442337"/>
                    <a:gd name="T6" fmla="*/ 125643 w 168938"/>
                    <a:gd name="T7" fmla="*/ 270490 h 442337"/>
                    <a:gd name="T8" fmla="*/ 82994 w 168938"/>
                    <a:gd name="T9" fmla="*/ 242017 h 442337"/>
                    <a:gd name="T10" fmla="*/ 54562 w 168938"/>
                    <a:gd name="T11" fmla="*/ 199308 h 442337"/>
                    <a:gd name="T12" fmla="*/ 11914 w 168938"/>
                    <a:gd name="T13" fmla="*/ 170835 h 442337"/>
                    <a:gd name="T14" fmla="*/ 11914 w 168938"/>
                    <a:gd name="T15" fmla="*/ 0 h 442337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168938" h="442337">
                      <a:moveTo>
                        <a:pt x="168938" y="442337"/>
                      </a:moveTo>
                      <a:cubicBezTo>
                        <a:pt x="164181" y="423312"/>
                        <a:pt x="160055" y="404117"/>
                        <a:pt x="154667" y="385261"/>
                      </a:cubicBezTo>
                      <a:cubicBezTo>
                        <a:pt x="150535" y="370799"/>
                        <a:pt x="144045" y="357046"/>
                        <a:pt x="140397" y="342454"/>
                      </a:cubicBezTo>
                      <a:cubicBezTo>
                        <a:pt x="134514" y="318926"/>
                        <a:pt x="138160" y="292166"/>
                        <a:pt x="126126" y="271110"/>
                      </a:cubicBezTo>
                      <a:cubicBezTo>
                        <a:pt x="117616" y="256219"/>
                        <a:pt x="97584" y="252085"/>
                        <a:pt x="83313" y="242572"/>
                      </a:cubicBezTo>
                      <a:cubicBezTo>
                        <a:pt x="73799" y="228303"/>
                        <a:pt x="66899" y="211891"/>
                        <a:pt x="54772" y="199765"/>
                      </a:cubicBezTo>
                      <a:cubicBezTo>
                        <a:pt x="42644" y="187638"/>
                        <a:pt x="15554" y="187997"/>
                        <a:pt x="11960" y="171227"/>
                      </a:cubicBezTo>
                      <a:cubicBezTo>
                        <a:pt x="0" y="115419"/>
                        <a:pt x="11960" y="57076"/>
                        <a:pt x="11960" y="0"/>
                      </a:cubicBezTo>
                    </a:path>
                  </a:pathLst>
                </a:custGeom>
                <a:noFill/>
                <a:ln w="25400" cap="flat" cmpd="sng">
                  <a:solidFill>
                    <a:srgbClr val="C3D69B"/>
                  </a:solidFill>
                  <a:prstDash val="solid"/>
                  <a:round/>
                  <a:headEnd/>
                  <a:tailEnd/>
                </a:ln>
                <a:effectLst>
                  <a:outerShdw blurRad="40000" dist="20000" dir="5400000" rotWithShape="0">
                    <a:srgbClr val="000000">
                      <a:alpha val="37999"/>
                    </a:srgbClr>
                  </a:outerShdw>
                </a:effectLst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24" name="Freeform 23">
                  <a:extLst>
                    <a:ext uri="{FF2B5EF4-FFF2-40B4-BE49-F238E27FC236}">
                      <a16:creationId xmlns:a16="http://schemas.microsoft.com/office/drawing/2014/main" id="{DC47F9AA-9475-714E-8363-F517504FC32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851218" y="5451776"/>
                  <a:ext cx="57156" cy="398462"/>
                </a:xfrm>
                <a:custGeom>
                  <a:avLst/>
                  <a:gdLst>
                    <a:gd name="T0" fmla="*/ 0 w 57083"/>
                    <a:gd name="T1" fmla="*/ 398462 h 399529"/>
                    <a:gd name="T2" fmla="*/ 14289 w 57083"/>
                    <a:gd name="T3" fmla="*/ 298847 h 399529"/>
                    <a:gd name="T4" fmla="*/ 57156 w 57083"/>
                    <a:gd name="T5" fmla="*/ 142308 h 399529"/>
                    <a:gd name="T6" fmla="*/ 42867 w 57083"/>
                    <a:gd name="T7" fmla="*/ 56923 h 399529"/>
                    <a:gd name="T8" fmla="*/ 0 w 57083"/>
                    <a:gd name="T9" fmla="*/ 0 h 399529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57083" h="399529">
                      <a:moveTo>
                        <a:pt x="0" y="399529"/>
                      </a:moveTo>
                      <a:cubicBezTo>
                        <a:pt x="4757" y="366235"/>
                        <a:pt x="7674" y="332626"/>
                        <a:pt x="14271" y="299647"/>
                      </a:cubicBezTo>
                      <a:cubicBezTo>
                        <a:pt x="30367" y="219178"/>
                        <a:pt x="36579" y="204192"/>
                        <a:pt x="57083" y="142689"/>
                      </a:cubicBezTo>
                      <a:cubicBezTo>
                        <a:pt x="52326" y="114151"/>
                        <a:pt x="51962" y="84522"/>
                        <a:pt x="42812" y="57075"/>
                      </a:cubicBezTo>
                      <a:cubicBezTo>
                        <a:pt x="34744" y="32873"/>
                        <a:pt x="16904" y="16902"/>
                        <a:pt x="0" y="0"/>
                      </a:cubicBezTo>
                    </a:path>
                  </a:pathLst>
                </a:custGeom>
                <a:noFill/>
                <a:ln w="25400" cap="flat" cmpd="sng">
                  <a:solidFill>
                    <a:srgbClr val="C3D69B"/>
                  </a:solidFill>
                  <a:prstDash val="solid"/>
                  <a:round/>
                  <a:headEnd/>
                  <a:tailEnd/>
                </a:ln>
                <a:effectLst>
                  <a:outerShdw blurRad="40000" dist="20000" dir="5400000" rotWithShape="0">
                    <a:srgbClr val="000000">
                      <a:alpha val="37999"/>
                    </a:srgbClr>
                  </a:outerShdw>
                </a:effectLst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F74B7F48-E686-9944-BC29-B2AC7CA6C45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266962" y="5437488"/>
                  <a:ext cx="85733" cy="427038"/>
                </a:xfrm>
                <a:custGeom>
                  <a:avLst/>
                  <a:gdLst>
                    <a:gd name="T0" fmla="*/ 28578 w 85625"/>
                    <a:gd name="T1" fmla="*/ 427038 h 428067"/>
                    <a:gd name="T2" fmla="*/ 57155 w 85625"/>
                    <a:gd name="T3" fmla="*/ 327396 h 428067"/>
                    <a:gd name="T4" fmla="*/ 85733 w 85625"/>
                    <a:gd name="T5" fmla="*/ 284692 h 428067"/>
                    <a:gd name="T6" fmla="*/ 42866 w 85625"/>
                    <a:gd name="T7" fmla="*/ 85407 h 428067"/>
                    <a:gd name="T8" fmla="*/ 42866 w 85625"/>
                    <a:gd name="T9" fmla="*/ 85407 h 428067"/>
                    <a:gd name="T10" fmla="*/ 0 w 85625"/>
                    <a:gd name="T11" fmla="*/ 0 h 428067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85625" h="428067">
                      <a:moveTo>
                        <a:pt x="28542" y="428067"/>
                      </a:moveTo>
                      <a:cubicBezTo>
                        <a:pt x="33115" y="409776"/>
                        <a:pt x="46845" y="348657"/>
                        <a:pt x="57083" y="328185"/>
                      </a:cubicBezTo>
                      <a:cubicBezTo>
                        <a:pt x="64754" y="312846"/>
                        <a:pt x="76111" y="299647"/>
                        <a:pt x="85625" y="285378"/>
                      </a:cubicBezTo>
                      <a:cubicBezTo>
                        <a:pt x="67622" y="141377"/>
                        <a:pt x="83482" y="207605"/>
                        <a:pt x="42812" y="85613"/>
                      </a:cubicBezTo>
                      <a:cubicBezTo>
                        <a:pt x="26456" y="3839"/>
                        <a:pt x="50235" y="25114"/>
                        <a:pt x="0" y="0"/>
                      </a:cubicBezTo>
                    </a:path>
                  </a:pathLst>
                </a:custGeom>
                <a:noFill/>
                <a:ln w="25400" cap="flat" cmpd="sng">
                  <a:solidFill>
                    <a:srgbClr val="C3D69B"/>
                  </a:solidFill>
                  <a:prstDash val="solid"/>
                  <a:round/>
                  <a:headEnd/>
                  <a:tailEnd/>
                </a:ln>
                <a:effectLst>
                  <a:outerShdw blurRad="40000" dist="20000" dir="5400000" rotWithShape="0">
                    <a:srgbClr val="000000">
                      <a:alpha val="37999"/>
                    </a:srgbClr>
                  </a:outerShdw>
                </a:effectLst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6" name="Group 19">
              <a:extLst>
                <a:ext uri="{FF2B5EF4-FFF2-40B4-BE49-F238E27FC236}">
                  <a16:creationId xmlns:a16="http://schemas.microsoft.com/office/drawing/2014/main" id="{2663DDAC-1556-6A47-9F81-173241397FE3}"/>
                </a:ext>
              </a:extLst>
            </p:cNvPr>
            <p:cNvGrpSpPr>
              <a:grpSpLocks/>
            </p:cNvGrpSpPr>
            <p:nvPr/>
          </p:nvGrpSpPr>
          <p:grpSpPr bwMode="auto">
            <a:xfrm flipH="1">
              <a:off x="2209800" y="5257800"/>
              <a:ext cx="2631175" cy="587899"/>
              <a:chOff x="4266962" y="5279501"/>
              <a:chExt cx="2631175" cy="587899"/>
            </a:xfrm>
          </p:grpSpPr>
          <p:grpSp>
            <p:nvGrpSpPr>
              <p:cNvPr id="7" name="Group 11">
                <a:extLst>
                  <a:ext uri="{FF2B5EF4-FFF2-40B4-BE49-F238E27FC236}">
                    <a16:creationId xmlns:a16="http://schemas.microsoft.com/office/drawing/2014/main" id="{9A3C5631-E880-4F42-A06B-15903CEAAC0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266962" y="5279501"/>
                <a:ext cx="2326137" cy="585025"/>
                <a:chOff x="4266962" y="5279501"/>
                <a:chExt cx="2326137" cy="585025"/>
              </a:xfrm>
            </p:grpSpPr>
            <p:sp>
              <p:nvSpPr>
                <p:cNvPr id="14" name="Freeform 13">
                  <a:extLst>
                    <a:ext uri="{FF2B5EF4-FFF2-40B4-BE49-F238E27FC236}">
                      <a16:creationId xmlns:a16="http://schemas.microsoft.com/office/drawing/2014/main" id="{E8F9146A-5CEF-D349-8548-1AE965051D2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436131" y="5279501"/>
                  <a:ext cx="157177" cy="561975"/>
                </a:xfrm>
                <a:custGeom>
                  <a:avLst/>
                  <a:gdLst>
                    <a:gd name="T0" fmla="*/ 157177 w 156979"/>
                    <a:gd name="T1" fmla="*/ 561975 h 570756"/>
                    <a:gd name="T2" fmla="*/ 142888 w 156979"/>
                    <a:gd name="T3" fmla="*/ 519828 h 570756"/>
                    <a:gd name="T4" fmla="*/ 128599 w 156979"/>
                    <a:gd name="T5" fmla="*/ 463630 h 570756"/>
                    <a:gd name="T6" fmla="*/ 0 w 156979"/>
                    <a:gd name="T7" fmla="*/ 393382 h 570756"/>
                    <a:gd name="T8" fmla="*/ 28578 w 156979"/>
                    <a:gd name="T9" fmla="*/ 126444 h 570756"/>
                    <a:gd name="T10" fmla="*/ 28578 w 156979"/>
                    <a:gd name="T11" fmla="*/ 0 h 570756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156979" h="570756">
                      <a:moveTo>
                        <a:pt x="156979" y="570756"/>
                      </a:moveTo>
                      <a:cubicBezTo>
                        <a:pt x="152222" y="556487"/>
                        <a:pt x="146841" y="542412"/>
                        <a:pt x="142708" y="527950"/>
                      </a:cubicBezTo>
                      <a:cubicBezTo>
                        <a:pt x="137320" y="509094"/>
                        <a:pt x="141352" y="485632"/>
                        <a:pt x="128437" y="470874"/>
                      </a:cubicBezTo>
                      <a:cubicBezTo>
                        <a:pt x="88025" y="424695"/>
                        <a:pt x="50037" y="416206"/>
                        <a:pt x="0" y="399529"/>
                      </a:cubicBezTo>
                      <a:cubicBezTo>
                        <a:pt x="4502" y="359020"/>
                        <a:pt x="26686" y="163674"/>
                        <a:pt x="28542" y="128420"/>
                      </a:cubicBezTo>
                      <a:cubicBezTo>
                        <a:pt x="30792" y="85673"/>
                        <a:pt x="28542" y="42807"/>
                        <a:pt x="28542" y="0"/>
                      </a:cubicBezTo>
                    </a:path>
                  </a:pathLst>
                </a:custGeom>
                <a:noFill/>
                <a:ln w="25400" cap="flat" cmpd="sng">
                  <a:solidFill>
                    <a:srgbClr val="C3D69B"/>
                  </a:solidFill>
                  <a:prstDash val="solid"/>
                  <a:round/>
                  <a:headEnd/>
                  <a:tailEnd/>
                </a:ln>
                <a:effectLst>
                  <a:outerShdw blurRad="40000" dist="20000" dir="5400000" rotWithShape="0">
                    <a:srgbClr val="000000">
                      <a:alpha val="37999"/>
                    </a:srgbClr>
                  </a:outerShdw>
                </a:effectLst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15" name="Freeform 14">
                  <a:extLst>
                    <a:ext uri="{FF2B5EF4-FFF2-40B4-BE49-F238E27FC236}">
                      <a16:creationId xmlns:a16="http://schemas.microsoft.com/office/drawing/2014/main" id="{728A85A3-5292-8E4F-B858-573C8EE0F5A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004289" y="5308076"/>
                  <a:ext cx="88909" cy="533400"/>
                </a:xfrm>
                <a:custGeom>
                  <a:avLst/>
                  <a:gdLst>
                    <a:gd name="T0" fmla="*/ 18716 w 90379"/>
                    <a:gd name="T1" fmla="*/ 533400 h 556488"/>
                    <a:gd name="T2" fmla="*/ 32753 w 90379"/>
                    <a:gd name="T3" fmla="*/ 492370 h 556488"/>
                    <a:gd name="T4" fmla="*/ 88909 w 90379"/>
                    <a:gd name="T5" fmla="*/ 410308 h 556488"/>
                    <a:gd name="T6" fmla="*/ 74870 w 90379"/>
                    <a:gd name="T7" fmla="*/ 369277 h 556488"/>
                    <a:gd name="T8" fmla="*/ 18716 w 90379"/>
                    <a:gd name="T9" fmla="*/ 314570 h 556488"/>
                    <a:gd name="T10" fmla="*/ 32753 w 90379"/>
                    <a:gd name="T11" fmla="*/ 232508 h 556488"/>
                    <a:gd name="T12" fmla="*/ 74870 w 90379"/>
                    <a:gd name="T13" fmla="*/ 205154 h 556488"/>
                    <a:gd name="T14" fmla="*/ 88909 w 90379"/>
                    <a:gd name="T15" fmla="*/ 164124 h 556488"/>
                    <a:gd name="T16" fmla="*/ 74870 w 90379"/>
                    <a:gd name="T17" fmla="*/ 68385 h 556488"/>
                    <a:gd name="T18" fmla="*/ 60831 w 90379"/>
                    <a:gd name="T19" fmla="*/ 0 h 556488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0" t="0" r="r" b="b"/>
                  <a:pathLst>
                    <a:path w="90379" h="556488">
                      <a:moveTo>
                        <a:pt x="19025" y="556488"/>
                      </a:moveTo>
                      <a:cubicBezTo>
                        <a:pt x="23782" y="542219"/>
                        <a:pt x="25990" y="526829"/>
                        <a:pt x="33295" y="513682"/>
                      </a:cubicBezTo>
                      <a:cubicBezTo>
                        <a:pt x="49954" y="483699"/>
                        <a:pt x="90379" y="428068"/>
                        <a:pt x="90379" y="428068"/>
                      </a:cubicBezTo>
                      <a:cubicBezTo>
                        <a:pt x="85622" y="413799"/>
                        <a:pt x="86744" y="395896"/>
                        <a:pt x="76108" y="385261"/>
                      </a:cubicBezTo>
                      <a:cubicBezTo>
                        <a:pt x="0" y="309164"/>
                        <a:pt x="57076" y="442327"/>
                        <a:pt x="19025" y="328186"/>
                      </a:cubicBezTo>
                      <a:cubicBezTo>
                        <a:pt x="23782" y="299648"/>
                        <a:pt x="20355" y="268449"/>
                        <a:pt x="33295" y="242572"/>
                      </a:cubicBezTo>
                      <a:cubicBezTo>
                        <a:pt x="40966" y="227232"/>
                        <a:pt x="65393" y="227426"/>
                        <a:pt x="76108" y="214034"/>
                      </a:cubicBezTo>
                      <a:cubicBezTo>
                        <a:pt x="85505" y="202290"/>
                        <a:pt x="85622" y="185497"/>
                        <a:pt x="90379" y="171228"/>
                      </a:cubicBezTo>
                      <a:cubicBezTo>
                        <a:pt x="85622" y="137934"/>
                        <a:pt x="81638" y="104520"/>
                        <a:pt x="76108" y="71345"/>
                      </a:cubicBezTo>
                      <a:cubicBezTo>
                        <a:pt x="72120" y="47422"/>
                        <a:pt x="61837" y="0"/>
                        <a:pt x="61837" y="0"/>
                      </a:cubicBezTo>
                    </a:path>
                  </a:pathLst>
                </a:custGeom>
                <a:noFill/>
                <a:ln w="25400" cap="flat" cmpd="sng">
                  <a:solidFill>
                    <a:srgbClr val="C3D69B"/>
                  </a:solidFill>
                  <a:prstDash val="solid"/>
                  <a:round/>
                  <a:headEnd/>
                  <a:tailEnd/>
                </a:ln>
                <a:effectLst>
                  <a:outerShdw blurRad="40000" dist="20000" dir="5400000" rotWithShape="0">
                    <a:srgbClr val="000000">
                      <a:alpha val="37999"/>
                    </a:srgbClr>
                  </a:outerShdw>
                </a:effectLst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16" name="Freeform 15">
                  <a:extLst>
                    <a:ext uri="{FF2B5EF4-FFF2-40B4-BE49-F238E27FC236}">
                      <a16:creationId xmlns:a16="http://schemas.microsoft.com/office/drawing/2014/main" id="{904E5F52-E4BF-334D-A876-C2B41F4A361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312073" y="5393801"/>
                  <a:ext cx="168291" cy="441325"/>
                </a:xfrm>
                <a:custGeom>
                  <a:avLst/>
                  <a:gdLst>
                    <a:gd name="T0" fmla="*/ 168291 w 168938"/>
                    <a:gd name="T1" fmla="*/ 441325 h 442337"/>
                    <a:gd name="T2" fmla="*/ 154075 w 168938"/>
                    <a:gd name="T3" fmla="*/ 384380 h 442337"/>
                    <a:gd name="T4" fmla="*/ 139859 w 168938"/>
                    <a:gd name="T5" fmla="*/ 341671 h 442337"/>
                    <a:gd name="T6" fmla="*/ 125643 w 168938"/>
                    <a:gd name="T7" fmla="*/ 270490 h 442337"/>
                    <a:gd name="T8" fmla="*/ 82994 w 168938"/>
                    <a:gd name="T9" fmla="*/ 242017 h 442337"/>
                    <a:gd name="T10" fmla="*/ 54562 w 168938"/>
                    <a:gd name="T11" fmla="*/ 199308 h 442337"/>
                    <a:gd name="T12" fmla="*/ 11914 w 168938"/>
                    <a:gd name="T13" fmla="*/ 170835 h 442337"/>
                    <a:gd name="T14" fmla="*/ 11914 w 168938"/>
                    <a:gd name="T15" fmla="*/ 0 h 442337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168938" h="442337">
                      <a:moveTo>
                        <a:pt x="168938" y="442337"/>
                      </a:moveTo>
                      <a:cubicBezTo>
                        <a:pt x="164181" y="423312"/>
                        <a:pt x="160055" y="404117"/>
                        <a:pt x="154667" y="385261"/>
                      </a:cubicBezTo>
                      <a:cubicBezTo>
                        <a:pt x="150535" y="370799"/>
                        <a:pt x="144045" y="357046"/>
                        <a:pt x="140397" y="342454"/>
                      </a:cubicBezTo>
                      <a:cubicBezTo>
                        <a:pt x="134514" y="318926"/>
                        <a:pt x="138160" y="292166"/>
                        <a:pt x="126126" y="271110"/>
                      </a:cubicBezTo>
                      <a:cubicBezTo>
                        <a:pt x="117616" y="256219"/>
                        <a:pt x="97584" y="252085"/>
                        <a:pt x="83313" y="242572"/>
                      </a:cubicBezTo>
                      <a:cubicBezTo>
                        <a:pt x="73799" y="228303"/>
                        <a:pt x="66899" y="211891"/>
                        <a:pt x="54772" y="199765"/>
                      </a:cubicBezTo>
                      <a:cubicBezTo>
                        <a:pt x="42644" y="187638"/>
                        <a:pt x="15554" y="187997"/>
                        <a:pt x="11960" y="171227"/>
                      </a:cubicBezTo>
                      <a:cubicBezTo>
                        <a:pt x="0" y="115419"/>
                        <a:pt x="11960" y="57076"/>
                        <a:pt x="11960" y="0"/>
                      </a:cubicBezTo>
                    </a:path>
                  </a:pathLst>
                </a:custGeom>
                <a:noFill/>
                <a:ln w="25400" cap="flat" cmpd="sng">
                  <a:solidFill>
                    <a:srgbClr val="C3D69B"/>
                  </a:solidFill>
                  <a:prstDash val="solid"/>
                  <a:round/>
                  <a:headEnd/>
                  <a:tailEnd/>
                </a:ln>
                <a:effectLst>
                  <a:outerShdw blurRad="40000" dist="20000" dir="5400000" rotWithShape="0">
                    <a:srgbClr val="000000">
                      <a:alpha val="37999"/>
                    </a:srgbClr>
                  </a:outerShdw>
                </a:effectLst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17" name="Freeform 16">
                  <a:extLst>
                    <a:ext uri="{FF2B5EF4-FFF2-40B4-BE49-F238E27FC236}">
                      <a16:creationId xmlns:a16="http://schemas.microsoft.com/office/drawing/2014/main" id="{86831FFE-DCF6-334E-8FCF-F2F2B3FA047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851653" y="5450951"/>
                  <a:ext cx="57156" cy="390525"/>
                </a:xfrm>
                <a:custGeom>
                  <a:avLst/>
                  <a:gdLst>
                    <a:gd name="T0" fmla="*/ 0 w 57083"/>
                    <a:gd name="T1" fmla="*/ 390525 h 399529"/>
                    <a:gd name="T2" fmla="*/ 14289 w 57083"/>
                    <a:gd name="T3" fmla="*/ 292894 h 399529"/>
                    <a:gd name="T4" fmla="*/ 57156 w 57083"/>
                    <a:gd name="T5" fmla="*/ 139473 h 399529"/>
                    <a:gd name="T6" fmla="*/ 42867 w 57083"/>
                    <a:gd name="T7" fmla="*/ 55789 h 399529"/>
                    <a:gd name="T8" fmla="*/ 0 w 57083"/>
                    <a:gd name="T9" fmla="*/ 0 h 399529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57083" h="399529">
                      <a:moveTo>
                        <a:pt x="0" y="399529"/>
                      </a:moveTo>
                      <a:cubicBezTo>
                        <a:pt x="4757" y="366235"/>
                        <a:pt x="7674" y="332626"/>
                        <a:pt x="14271" y="299647"/>
                      </a:cubicBezTo>
                      <a:cubicBezTo>
                        <a:pt x="30367" y="219178"/>
                        <a:pt x="36579" y="204192"/>
                        <a:pt x="57083" y="142689"/>
                      </a:cubicBezTo>
                      <a:cubicBezTo>
                        <a:pt x="52326" y="114151"/>
                        <a:pt x="51962" y="84522"/>
                        <a:pt x="42812" y="57075"/>
                      </a:cubicBezTo>
                      <a:cubicBezTo>
                        <a:pt x="34744" y="32873"/>
                        <a:pt x="16904" y="16902"/>
                        <a:pt x="0" y="0"/>
                      </a:cubicBezTo>
                    </a:path>
                  </a:pathLst>
                </a:custGeom>
                <a:noFill/>
                <a:ln w="25400" cap="flat" cmpd="sng">
                  <a:solidFill>
                    <a:srgbClr val="C3D69B"/>
                  </a:solidFill>
                  <a:prstDash val="solid"/>
                  <a:round/>
                  <a:headEnd/>
                  <a:tailEnd/>
                </a:ln>
                <a:effectLst>
                  <a:outerShdw blurRad="40000" dist="20000" dir="5400000" rotWithShape="0">
                    <a:srgbClr val="000000">
                      <a:alpha val="37999"/>
                    </a:srgbClr>
                  </a:outerShdw>
                </a:effectLst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18" name="Freeform 17">
                  <a:extLst>
                    <a:ext uri="{FF2B5EF4-FFF2-40B4-BE49-F238E27FC236}">
                      <a16:creationId xmlns:a16="http://schemas.microsoft.com/office/drawing/2014/main" id="{37437E7E-4EA3-4642-A9BE-3299B39B863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267397" y="5436663"/>
                  <a:ext cx="85733" cy="404813"/>
                </a:xfrm>
                <a:custGeom>
                  <a:avLst/>
                  <a:gdLst>
                    <a:gd name="T0" fmla="*/ 28578 w 85625"/>
                    <a:gd name="T1" fmla="*/ 404813 h 428067"/>
                    <a:gd name="T2" fmla="*/ 57155 w 85625"/>
                    <a:gd name="T3" fmla="*/ 310357 h 428067"/>
                    <a:gd name="T4" fmla="*/ 85733 w 85625"/>
                    <a:gd name="T5" fmla="*/ 269875 h 428067"/>
                    <a:gd name="T6" fmla="*/ 42866 w 85625"/>
                    <a:gd name="T7" fmla="*/ 80962 h 428067"/>
                    <a:gd name="T8" fmla="*/ 42866 w 85625"/>
                    <a:gd name="T9" fmla="*/ 80962 h 428067"/>
                    <a:gd name="T10" fmla="*/ 0 w 85625"/>
                    <a:gd name="T11" fmla="*/ 0 h 428067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85625" h="428067">
                      <a:moveTo>
                        <a:pt x="28542" y="428067"/>
                      </a:moveTo>
                      <a:cubicBezTo>
                        <a:pt x="33115" y="409776"/>
                        <a:pt x="46845" y="348657"/>
                        <a:pt x="57083" y="328185"/>
                      </a:cubicBezTo>
                      <a:cubicBezTo>
                        <a:pt x="64754" y="312846"/>
                        <a:pt x="76111" y="299647"/>
                        <a:pt x="85625" y="285378"/>
                      </a:cubicBezTo>
                      <a:cubicBezTo>
                        <a:pt x="67622" y="141377"/>
                        <a:pt x="83482" y="207605"/>
                        <a:pt x="42812" y="85613"/>
                      </a:cubicBezTo>
                      <a:cubicBezTo>
                        <a:pt x="26456" y="3839"/>
                        <a:pt x="50235" y="25114"/>
                        <a:pt x="0" y="0"/>
                      </a:cubicBezTo>
                    </a:path>
                  </a:pathLst>
                </a:custGeom>
                <a:noFill/>
                <a:ln w="25400" cap="flat" cmpd="sng">
                  <a:solidFill>
                    <a:srgbClr val="C3D69B"/>
                  </a:solidFill>
                  <a:prstDash val="solid"/>
                  <a:round/>
                  <a:headEnd/>
                  <a:tailEnd/>
                </a:ln>
                <a:effectLst>
                  <a:outerShdw blurRad="40000" dist="20000" dir="5400000" rotWithShape="0">
                    <a:srgbClr val="000000">
                      <a:alpha val="37999"/>
                    </a:srgbClr>
                  </a:outerShdw>
                </a:effectLst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</p:grpSp>
          <p:grpSp>
            <p:nvGrpSpPr>
              <p:cNvPr id="8" name="Group 12">
                <a:extLst>
                  <a:ext uri="{FF2B5EF4-FFF2-40B4-BE49-F238E27FC236}">
                    <a16:creationId xmlns:a16="http://schemas.microsoft.com/office/drawing/2014/main" id="{05912011-FC7E-704B-B159-436FD093EEC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flipH="1">
                <a:off x="4572000" y="5282375"/>
                <a:ext cx="2326137" cy="585025"/>
                <a:chOff x="4266962" y="5279501"/>
                <a:chExt cx="2326137" cy="585025"/>
              </a:xfrm>
            </p:grpSpPr>
            <p:sp>
              <p:nvSpPr>
                <p:cNvPr id="9" name="Freeform 8">
                  <a:extLst>
                    <a:ext uri="{FF2B5EF4-FFF2-40B4-BE49-F238E27FC236}">
                      <a16:creationId xmlns:a16="http://schemas.microsoft.com/office/drawing/2014/main" id="{E93F3917-2A98-0748-B44F-2DF205E60A7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435696" y="5279802"/>
                  <a:ext cx="157177" cy="569912"/>
                </a:xfrm>
                <a:custGeom>
                  <a:avLst/>
                  <a:gdLst>
                    <a:gd name="T0" fmla="*/ 157177 w 156979"/>
                    <a:gd name="T1" fmla="*/ 569912 h 570756"/>
                    <a:gd name="T2" fmla="*/ 142888 w 156979"/>
                    <a:gd name="T3" fmla="*/ 527169 h 570756"/>
                    <a:gd name="T4" fmla="*/ 128599 w 156979"/>
                    <a:gd name="T5" fmla="*/ 470178 h 570756"/>
                    <a:gd name="T6" fmla="*/ 0 w 156979"/>
                    <a:gd name="T7" fmla="*/ 398938 h 570756"/>
                    <a:gd name="T8" fmla="*/ 28578 w 156979"/>
                    <a:gd name="T9" fmla="*/ 128230 h 570756"/>
                    <a:gd name="T10" fmla="*/ 28578 w 156979"/>
                    <a:gd name="T11" fmla="*/ 0 h 570756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156979" h="570756">
                      <a:moveTo>
                        <a:pt x="156979" y="570756"/>
                      </a:moveTo>
                      <a:cubicBezTo>
                        <a:pt x="152222" y="556487"/>
                        <a:pt x="146841" y="542412"/>
                        <a:pt x="142708" y="527950"/>
                      </a:cubicBezTo>
                      <a:cubicBezTo>
                        <a:pt x="137320" y="509094"/>
                        <a:pt x="141352" y="485632"/>
                        <a:pt x="128437" y="470874"/>
                      </a:cubicBezTo>
                      <a:cubicBezTo>
                        <a:pt x="88025" y="424695"/>
                        <a:pt x="50037" y="416206"/>
                        <a:pt x="0" y="399529"/>
                      </a:cubicBezTo>
                      <a:cubicBezTo>
                        <a:pt x="4502" y="359020"/>
                        <a:pt x="26686" y="163674"/>
                        <a:pt x="28542" y="128420"/>
                      </a:cubicBezTo>
                      <a:cubicBezTo>
                        <a:pt x="30792" y="85673"/>
                        <a:pt x="28542" y="42807"/>
                        <a:pt x="28542" y="0"/>
                      </a:cubicBezTo>
                    </a:path>
                  </a:pathLst>
                </a:custGeom>
                <a:noFill/>
                <a:ln w="25400" cap="flat" cmpd="sng">
                  <a:solidFill>
                    <a:srgbClr val="C3D69B"/>
                  </a:solidFill>
                  <a:prstDash val="solid"/>
                  <a:round/>
                  <a:headEnd/>
                  <a:tailEnd/>
                </a:ln>
                <a:effectLst>
                  <a:outerShdw blurRad="40000" dist="20000" dir="5400000" rotWithShape="0">
                    <a:srgbClr val="000000">
                      <a:alpha val="37999"/>
                    </a:srgbClr>
                  </a:outerShdw>
                </a:effectLst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10" name="Freeform 9">
                  <a:extLst>
                    <a:ext uri="{FF2B5EF4-FFF2-40B4-BE49-F238E27FC236}">
                      <a16:creationId xmlns:a16="http://schemas.microsoft.com/office/drawing/2014/main" id="{2ED29A71-ABDC-3143-9742-C34DE964E65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003854" y="5308377"/>
                  <a:ext cx="88909" cy="555625"/>
                </a:xfrm>
                <a:custGeom>
                  <a:avLst/>
                  <a:gdLst>
                    <a:gd name="T0" fmla="*/ 18716 w 90379"/>
                    <a:gd name="T1" fmla="*/ 555625 h 556488"/>
                    <a:gd name="T2" fmla="*/ 32753 w 90379"/>
                    <a:gd name="T3" fmla="*/ 512885 h 556488"/>
                    <a:gd name="T4" fmla="*/ 88909 w 90379"/>
                    <a:gd name="T5" fmla="*/ 427404 h 556488"/>
                    <a:gd name="T6" fmla="*/ 74870 w 90379"/>
                    <a:gd name="T7" fmla="*/ 384664 h 556488"/>
                    <a:gd name="T8" fmla="*/ 18716 w 90379"/>
                    <a:gd name="T9" fmla="*/ 327677 h 556488"/>
                    <a:gd name="T10" fmla="*/ 32753 w 90379"/>
                    <a:gd name="T11" fmla="*/ 242196 h 556488"/>
                    <a:gd name="T12" fmla="*/ 74870 w 90379"/>
                    <a:gd name="T13" fmla="*/ 213702 h 556488"/>
                    <a:gd name="T14" fmla="*/ 88909 w 90379"/>
                    <a:gd name="T15" fmla="*/ 170962 h 556488"/>
                    <a:gd name="T16" fmla="*/ 74870 w 90379"/>
                    <a:gd name="T17" fmla="*/ 71234 h 556488"/>
                    <a:gd name="T18" fmla="*/ 60831 w 90379"/>
                    <a:gd name="T19" fmla="*/ 0 h 556488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0" t="0" r="r" b="b"/>
                  <a:pathLst>
                    <a:path w="90379" h="556488">
                      <a:moveTo>
                        <a:pt x="19025" y="556488"/>
                      </a:moveTo>
                      <a:cubicBezTo>
                        <a:pt x="23782" y="542219"/>
                        <a:pt x="25990" y="526829"/>
                        <a:pt x="33295" y="513682"/>
                      </a:cubicBezTo>
                      <a:cubicBezTo>
                        <a:pt x="49954" y="483699"/>
                        <a:pt x="90379" y="428068"/>
                        <a:pt x="90379" y="428068"/>
                      </a:cubicBezTo>
                      <a:cubicBezTo>
                        <a:pt x="85622" y="413799"/>
                        <a:pt x="86744" y="395896"/>
                        <a:pt x="76108" y="385261"/>
                      </a:cubicBezTo>
                      <a:cubicBezTo>
                        <a:pt x="0" y="309164"/>
                        <a:pt x="57076" y="442327"/>
                        <a:pt x="19025" y="328186"/>
                      </a:cubicBezTo>
                      <a:cubicBezTo>
                        <a:pt x="23782" y="299648"/>
                        <a:pt x="20355" y="268449"/>
                        <a:pt x="33295" y="242572"/>
                      </a:cubicBezTo>
                      <a:cubicBezTo>
                        <a:pt x="40966" y="227232"/>
                        <a:pt x="65393" y="227426"/>
                        <a:pt x="76108" y="214034"/>
                      </a:cubicBezTo>
                      <a:cubicBezTo>
                        <a:pt x="85505" y="202290"/>
                        <a:pt x="85622" y="185497"/>
                        <a:pt x="90379" y="171228"/>
                      </a:cubicBezTo>
                      <a:cubicBezTo>
                        <a:pt x="85622" y="137934"/>
                        <a:pt x="81638" y="104520"/>
                        <a:pt x="76108" y="71345"/>
                      </a:cubicBezTo>
                      <a:cubicBezTo>
                        <a:pt x="72120" y="47422"/>
                        <a:pt x="61837" y="0"/>
                        <a:pt x="61837" y="0"/>
                      </a:cubicBezTo>
                    </a:path>
                  </a:pathLst>
                </a:custGeom>
                <a:noFill/>
                <a:ln w="25400" cap="flat" cmpd="sng">
                  <a:solidFill>
                    <a:srgbClr val="C3D69B"/>
                  </a:solidFill>
                  <a:prstDash val="solid"/>
                  <a:round/>
                  <a:headEnd/>
                  <a:tailEnd/>
                </a:ln>
                <a:effectLst>
                  <a:outerShdw blurRad="40000" dist="20000" dir="5400000" rotWithShape="0">
                    <a:srgbClr val="000000">
                      <a:alpha val="37999"/>
                    </a:srgbClr>
                  </a:outerShdw>
                </a:effectLst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11" name="Freeform 10">
                  <a:extLst>
                    <a:ext uri="{FF2B5EF4-FFF2-40B4-BE49-F238E27FC236}">
                      <a16:creationId xmlns:a16="http://schemas.microsoft.com/office/drawing/2014/main" id="{C13917E2-21CE-FE4D-9F1F-BAE3A00D051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311638" y="5394102"/>
                  <a:ext cx="168291" cy="441325"/>
                </a:xfrm>
                <a:custGeom>
                  <a:avLst/>
                  <a:gdLst>
                    <a:gd name="T0" fmla="*/ 168291 w 168938"/>
                    <a:gd name="T1" fmla="*/ 441325 h 442337"/>
                    <a:gd name="T2" fmla="*/ 154075 w 168938"/>
                    <a:gd name="T3" fmla="*/ 384380 h 442337"/>
                    <a:gd name="T4" fmla="*/ 139859 w 168938"/>
                    <a:gd name="T5" fmla="*/ 341671 h 442337"/>
                    <a:gd name="T6" fmla="*/ 125643 w 168938"/>
                    <a:gd name="T7" fmla="*/ 270490 h 442337"/>
                    <a:gd name="T8" fmla="*/ 82994 w 168938"/>
                    <a:gd name="T9" fmla="*/ 242017 h 442337"/>
                    <a:gd name="T10" fmla="*/ 54562 w 168938"/>
                    <a:gd name="T11" fmla="*/ 199308 h 442337"/>
                    <a:gd name="T12" fmla="*/ 11914 w 168938"/>
                    <a:gd name="T13" fmla="*/ 170835 h 442337"/>
                    <a:gd name="T14" fmla="*/ 11914 w 168938"/>
                    <a:gd name="T15" fmla="*/ 0 h 442337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168938" h="442337">
                      <a:moveTo>
                        <a:pt x="168938" y="442337"/>
                      </a:moveTo>
                      <a:cubicBezTo>
                        <a:pt x="164181" y="423312"/>
                        <a:pt x="160055" y="404117"/>
                        <a:pt x="154667" y="385261"/>
                      </a:cubicBezTo>
                      <a:cubicBezTo>
                        <a:pt x="150535" y="370799"/>
                        <a:pt x="144045" y="357046"/>
                        <a:pt x="140397" y="342454"/>
                      </a:cubicBezTo>
                      <a:cubicBezTo>
                        <a:pt x="134514" y="318926"/>
                        <a:pt x="138160" y="292166"/>
                        <a:pt x="126126" y="271110"/>
                      </a:cubicBezTo>
                      <a:cubicBezTo>
                        <a:pt x="117616" y="256219"/>
                        <a:pt x="97584" y="252085"/>
                        <a:pt x="83313" y="242572"/>
                      </a:cubicBezTo>
                      <a:cubicBezTo>
                        <a:pt x="73799" y="228303"/>
                        <a:pt x="66899" y="211891"/>
                        <a:pt x="54772" y="199765"/>
                      </a:cubicBezTo>
                      <a:cubicBezTo>
                        <a:pt x="42644" y="187638"/>
                        <a:pt x="15554" y="187997"/>
                        <a:pt x="11960" y="171227"/>
                      </a:cubicBezTo>
                      <a:cubicBezTo>
                        <a:pt x="0" y="115419"/>
                        <a:pt x="11960" y="57076"/>
                        <a:pt x="11960" y="0"/>
                      </a:cubicBezTo>
                    </a:path>
                  </a:pathLst>
                </a:custGeom>
                <a:noFill/>
                <a:ln w="25400" cap="flat" cmpd="sng">
                  <a:solidFill>
                    <a:srgbClr val="C3D69B"/>
                  </a:solidFill>
                  <a:prstDash val="solid"/>
                  <a:round/>
                  <a:headEnd/>
                  <a:tailEnd/>
                </a:ln>
                <a:effectLst>
                  <a:outerShdw blurRad="40000" dist="20000" dir="5400000" rotWithShape="0">
                    <a:srgbClr val="000000">
                      <a:alpha val="37999"/>
                    </a:srgbClr>
                  </a:outerShdw>
                </a:effectLst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12" name="Freeform 11">
                  <a:extLst>
                    <a:ext uri="{FF2B5EF4-FFF2-40B4-BE49-F238E27FC236}">
                      <a16:creationId xmlns:a16="http://schemas.microsoft.com/office/drawing/2014/main" id="{42EBD88C-B62F-CB4A-A270-BB200774D0D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851218" y="5451252"/>
                  <a:ext cx="57156" cy="398462"/>
                </a:xfrm>
                <a:custGeom>
                  <a:avLst/>
                  <a:gdLst>
                    <a:gd name="T0" fmla="*/ 0 w 57083"/>
                    <a:gd name="T1" fmla="*/ 398462 h 399529"/>
                    <a:gd name="T2" fmla="*/ 14289 w 57083"/>
                    <a:gd name="T3" fmla="*/ 298847 h 399529"/>
                    <a:gd name="T4" fmla="*/ 57156 w 57083"/>
                    <a:gd name="T5" fmla="*/ 142308 h 399529"/>
                    <a:gd name="T6" fmla="*/ 42867 w 57083"/>
                    <a:gd name="T7" fmla="*/ 56923 h 399529"/>
                    <a:gd name="T8" fmla="*/ 0 w 57083"/>
                    <a:gd name="T9" fmla="*/ 0 h 399529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57083" h="399529">
                      <a:moveTo>
                        <a:pt x="0" y="399529"/>
                      </a:moveTo>
                      <a:cubicBezTo>
                        <a:pt x="4757" y="366235"/>
                        <a:pt x="7674" y="332626"/>
                        <a:pt x="14271" y="299647"/>
                      </a:cubicBezTo>
                      <a:cubicBezTo>
                        <a:pt x="30367" y="219178"/>
                        <a:pt x="36579" y="204192"/>
                        <a:pt x="57083" y="142689"/>
                      </a:cubicBezTo>
                      <a:cubicBezTo>
                        <a:pt x="52326" y="114151"/>
                        <a:pt x="51962" y="84522"/>
                        <a:pt x="42812" y="57075"/>
                      </a:cubicBezTo>
                      <a:cubicBezTo>
                        <a:pt x="34744" y="32873"/>
                        <a:pt x="16904" y="16902"/>
                        <a:pt x="0" y="0"/>
                      </a:cubicBezTo>
                    </a:path>
                  </a:pathLst>
                </a:custGeom>
                <a:noFill/>
                <a:ln w="25400" cap="flat" cmpd="sng">
                  <a:solidFill>
                    <a:srgbClr val="C3D69B"/>
                  </a:solidFill>
                  <a:prstDash val="solid"/>
                  <a:round/>
                  <a:headEnd/>
                  <a:tailEnd/>
                </a:ln>
                <a:effectLst>
                  <a:outerShdw blurRad="40000" dist="20000" dir="5400000" rotWithShape="0">
                    <a:srgbClr val="000000">
                      <a:alpha val="37999"/>
                    </a:srgbClr>
                  </a:outerShdw>
                </a:effectLst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13" name="Freeform 12">
                  <a:extLst>
                    <a:ext uri="{FF2B5EF4-FFF2-40B4-BE49-F238E27FC236}">
                      <a16:creationId xmlns:a16="http://schemas.microsoft.com/office/drawing/2014/main" id="{411C64D7-E94B-0F41-9ABD-773BAEBA71E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266962" y="5436964"/>
                  <a:ext cx="85733" cy="427038"/>
                </a:xfrm>
                <a:custGeom>
                  <a:avLst/>
                  <a:gdLst>
                    <a:gd name="T0" fmla="*/ 28578 w 85625"/>
                    <a:gd name="T1" fmla="*/ 427038 h 428067"/>
                    <a:gd name="T2" fmla="*/ 57155 w 85625"/>
                    <a:gd name="T3" fmla="*/ 327396 h 428067"/>
                    <a:gd name="T4" fmla="*/ 85733 w 85625"/>
                    <a:gd name="T5" fmla="*/ 284692 h 428067"/>
                    <a:gd name="T6" fmla="*/ 42866 w 85625"/>
                    <a:gd name="T7" fmla="*/ 85407 h 428067"/>
                    <a:gd name="T8" fmla="*/ 42866 w 85625"/>
                    <a:gd name="T9" fmla="*/ 85407 h 428067"/>
                    <a:gd name="T10" fmla="*/ 0 w 85625"/>
                    <a:gd name="T11" fmla="*/ 0 h 428067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85625" h="428067">
                      <a:moveTo>
                        <a:pt x="28542" y="428067"/>
                      </a:moveTo>
                      <a:cubicBezTo>
                        <a:pt x="33115" y="409776"/>
                        <a:pt x="46845" y="348657"/>
                        <a:pt x="57083" y="328185"/>
                      </a:cubicBezTo>
                      <a:cubicBezTo>
                        <a:pt x="64754" y="312846"/>
                        <a:pt x="76111" y="299647"/>
                        <a:pt x="85625" y="285378"/>
                      </a:cubicBezTo>
                      <a:cubicBezTo>
                        <a:pt x="67622" y="141377"/>
                        <a:pt x="83482" y="207605"/>
                        <a:pt x="42812" y="85613"/>
                      </a:cubicBezTo>
                      <a:cubicBezTo>
                        <a:pt x="26456" y="3839"/>
                        <a:pt x="50235" y="25114"/>
                        <a:pt x="0" y="0"/>
                      </a:cubicBezTo>
                    </a:path>
                  </a:pathLst>
                </a:custGeom>
                <a:noFill/>
                <a:ln w="25400" cap="flat" cmpd="sng">
                  <a:solidFill>
                    <a:srgbClr val="C3D69B"/>
                  </a:solidFill>
                  <a:prstDash val="solid"/>
                  <a:round/>
                  <a:headEnd/>
                  <a:tailEnd/>
                </a:ln>
                <a:effectLst>
                  <a:outerShdw blurRad="40000" dist="20000" dir="5400000" rotWithShape="0">
                    <a:srgbClr val="000000">
                      <a:alpha val="37999"/>
                    </a:srgbClr>
                  </a:outerShdw>
                </a:effectLst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</p:grpSp>
        </p:grpSp>
      </p:grpSp>
      <p:sp>
        <p:nvSpPr>
          <p:cNvPr id="31" name="Rectangle 30">
            <a:extLst>
              <a:ext uri="{FF2B5EF4-FFF2-40B4-BE49-F238E27FC236}">
                <a16:creationId xmlns:a16="http://schemas.microsoft.com/office/drawing/2014/main" id="{994CEA32-45CF-6044-AC76-9E4A319104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88816" y="4865816"/>
            <a:ext cx="4724400" cy="762000"/>
          </a:xfrm>
          <a:prstGeom prst="rect">
            <a:avLst/>
          </a:prstGeom>
          <a:blipFill dpi="0" rotWithShape="1">
            <a:blip r:embed="rId2">
              <a:alphaModFix amt="1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tile tx="0" ty="0" sx="100000" sy="100000" flip="none" algn="tl"/>
          </a:blipFill>
          <a:ln>
            <a:noFill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>
            <a:ext uri="{91240B29-F687-4f45-9708-019B960494DF}">
              <a14:hiddenLine xmlns="" xmlns:a14="http://schemas.microsoft.com/office/drawing/2010/main" w="317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defRPr/>
            </a:pPr>
            <a:endParaRPr lang="en-US" sz="1800">
              <a:solidFill>
                <a:srgbClr val="FFFFFF"/>
              </a:solidFill>
              <a:latin typeface="+mn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E8994CA2-4790-604C-A423-BAB8136ECD15}"/>
              </a:ext>
            </a:extLst>
          </p:cNvPr>
          <p:cNvSpPr/>
          <p:nvPr/>
        </p:nvSpPr>
        <p:spPr>
          <a:xfrm>
            <a:off x="6290404" y="1670178"/>
            <a:ext cx="4724400" cy="2802309"/>
          </a:xfrm>
          <a:prstGeom prst="rect">
            <a:avLst/>
          </a:prstGeom>
          <a:solidFill>
            <a:srgbClr val="E87A00"/>
          </a:solidFill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>
              <a:solidFill>
                <a:srgbClr val="FFFFFF"/>
              </a:solidFill>
              <a:ea typeface="ＭＳ Ｐゴシック" charset="-128"/>
              <a:cs typeface="ＭＳ Ｐゴシック" charset="-128"/>
            </a:endParaRPr>
          </a:p>
        </p:txBody>
      </p:sp>
      <p:grpSp>
        <p:nvGrpSpPr>
          <p:cNvPr id="67" name="Group 66">
            <a:extLst>
              <a:ext uri="{FF2B5EF4-FFF2-40B4-BE49-F238E27FC236}">
                <a16:creationId xmlns:a16="http://schemas.microsoft.com/office/drawing/2014/main" id="{BAA7EC91-6A4B-A04F-89BF-93C18DD1B91E}"/>
              </a:ext>
            </a:extLst>
          </p:cNvPr>
          <p:cNvGrpSpPr/>
          <p:nvPr/>
        </p:nvGrpSpPr>
        <p:grpSpPr>
          <a:xfrm>
            <a:off x="1177196" y="2816827"/>
            <a:ext cx="5575170" cy="1827233"/>
            <a:chOff x="1177196" y="3176398"/>
            <a:chExt cx="5575170" cy="1827233"/>
          </a:xfrm>
        </p:grpSpPr>
        <p:cxnSp>
          <p:nvCxnSpPr>
            <p:cNvPr id="36" name="Straight Arrow Connector 35">
              <a:extLst>
                <a:ext uri="{FF2B5EF4-FFF2-40B4-BE49-F238E27FC236}">
                  <a16:creationId xmlns:a16="http://schemas.microsoft.com/office/drawing/2014/main" id="{A85A8623-5D17-C84B-BF5D-734888414621}"/>
                </a:ext>
              </a:extLst>
            </p:cNvPr>
            <p:cNvCxnSpPr>
              <a:cxnSpLocks noChangeShapeType="1"/>
              <a:stCxn id="37" idx="3"/>
            </p:cNvCxnSpPr>
            <p:nvPr/>
          </p:nvCxnSpPr>
          <p:spPr bwMode="auto">
            <a:xfrm>
              <a:off x="4782064" y="3361064"/>
              <a:ext cx="1970302" cy="1642567"/>
            </a:xfrm>
            <a:prstGeom prst="straightConnector1">
              <a:avLst/>
            </a:prstGeom>
            <a:noFill/>
            <a:ln w="25400">
              <a:solidFill>
                <a:schemeClr val="accent1"/>
              </a:solidFill>
              <a:round/>
              <a:headEnd/>
              <a:tailEnd type="arrow" w="med" len="med"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2DFFC3DE-283A-204D-831A-763734ED521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77196" y="3176398"/>
              <a:ext cx="3604868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algn="r" eaLnBrk="1" hangingPunct="1"/>
              <a:r>
                <a:rPr lang="en-US" sz="1800" dirty="0">
                  <a:latin typeface="Lato" panose="020F0502020204030203" pitchFamily="34" charset="77"/>
                </a:rPr>
                <a:t>0,3-0,7 μm Electroless Cu or Ni</a:t>
              </a:r>
            </a:p>
          </p:txBody>
        </p: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0397728A-7265-3B44-AC4D-F983CECD2657}"/>
              </a:ext>
            </a:extLst>
          </p:cNvPr>
          <p:cNvGrpSpPr/>
          <p:nvPr/>
        </p:nvGrpSpPr>
        <p:grpSpPr>
          <a:xfrm>
            <a:off x="1313167" y="2157850"/>
            <a:ext cx="5156252" cy="1632346"/>
            <a:chOff x="1313167" y="2302312"/>
            <a:chExt cx="5156252" cy="1632346"/>
          </a:xfrm>
        </p:grpSpPr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DB8BD3BF-7804-7248-9192-83FB8E9EF28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13167" y="2302312"/>
              <a:ext cx="3468897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algn="r" eaLnBrk="1" hangingPunct="1"/>
              <a:r>
                <a:rPr lang="en-US" sz="1800" dirty="0">
                  <a:latin typeface="Lato" panose="020F0502020204030203" pitchFamily="34" charset="77"/>
                </a:rPr>
                <a:t>Galvanic plating to desired level</a:t>
              </a:r>
            </a:p>
          </p:txBody>
        </p:sp>
        <p:cxnSp>
          <p:nvCxnSpPr>
            <p:cNvPr id="39" name="Straight Arrow Connector 38">
              <a:extLst>
                <a:ext uri="{FF2B5EF4-FFF2-40B4-BE49-F238E27FC236}">
                  <a16:creationId xmlns:a16="http://schemas.microsoft.com/office/drawing/2014/main" id="{BE2473A6-D268-D74C-89C7-01646EC29448}"/>
                </a:ext>
              </a:extLst>
            </p:cNvPr>
            <p:cNvCxnSpPr>
              <a:cxnSpLocks noChangeShapeType="1"/>
              <a:stCxn id="38" idx="3"/>
            </p:cNvCxnSpPr>
            <p:nvPr/>
          </p:nvCxnSpPr>
          <p:spPr bwMode="auto">
            <a:xfrm>
              <a:off x="4782064" y="2486978"/>
              <a:ext cx="1687355" cy="1447680"/>
            </a:xfrm>
            <a:prstGeom prst="straightConnector1">
              <a:avLst/>
            </a:prstGeom>
            <a:noFill/>
            <a:ln w="25400">
              <a:solidFill>
                <a:schemeClr val="accent1"/>
              </a:solidFill>
              <a:round/>
              <a:headEnd/>
              <a:tailEnd type="arrow" w="med" len="med"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B0BB702D-85A6-2442-8787-8ED30E6A8689}"/>
              </a:ext>
            </a:extLst>
          </p:cNvPr>
          <p:cNvGrpSpPr/>
          <p:nvPr/>
        </p:nvGrpSpPr>
        <p:grpSpPr>
          <a:xfrm>
            <a:off x="3111348" y="5621466"/>
            <a:ext cx="7903456" cy="641350"/>
            <a:chOff x="3111348" y="5621466"/>
            <a:chExt cx="7903456" cy="641350"/>
          </a:xfrm>
        </p:grpSpPr>
        <p:sp>
          <p:nvSpPr>
            <p:cNvPr id="33" name="TextBox 37">
              <a:extLst>
                <a:ext uri="{FF2B5EF4-FFF2-40B4-BE49-F238E27FC236}">
                  <a16:creationId xmlns:a16="http://schemas.microsoft.com/office/drawing/2014/main" id="{E154AD8D-9A03-AD45-9EC1-C2DDBAD195E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111348" y="5840640"/>
              <a:ext cx="1663084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/>
              <a:r>
                <a:rPr lang="en-US" sz="1800" dirty="0">
                  <a:latin typeface="Lato" panose="020F0502020204030203" pitchFamily="34" charset="77"/>
                </a:rPr>
                <a:t>Bare substrate</a:t>
              </a:r>
            </a:p>
          </p:txBody>
        </p:sp>
        <p:cxnSp>
          <p:nvCxnSpPr>
            <p:cNvPr id="34" name="Straight Arrow Connector 33">
              <a:extLst>
                <a:ext uri="{FF2B5EF4-FFF2-40B4-BE49-F238E27FC236}">
                  <a16:creationId xmlns:a16="http://schemas.microsoft.com/office/drawing/2014/main" id="{93A64162-111C-D747-81A8-69D8B947B3B0}"/>
                </a:ext>
              </a:extLst>
            </p:cNvPr>
            <p:cNvCxnSpPr>
              <a:cxnSpLocks noChangeShapeType="1"/>
              <a:stCxn id="33" idx="3"/>
            </p:cNvCxnSpPr>
            <p:nvPr/>
          </p:nvCxnSpPr>
          <p:spPr bwMode="auto">
            <a:xfrm>
              <a:off x="4774432" y="6025306"/>
              <a:ext cx="1393734" cy="0"/>
            </a:xfrm>
            <a:prstGeom prst="straightConnector1">
              <a:avLst/>
            </a:prstGeom>
            <a:noFill/>
            <a:ln w="25400">
              <a:solidFill>
                <a:schemeClr val="accent1"/>
              </a:solidFill>
              <a:round/>
              <a:headEnd/>
              <a:tailEnd type="arrow" w="med" len="med"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FAFB3674-A484-024F-88C7-D5B904EFEB6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90404" y="5621466"/>
              <a:ext cx="4724400" cy="641350"/>
            </a:xfrm>
            <a:prstGeom prst="rect">
              <a:avLst/>
            </a:prstGeom>
            <a:solidFill>
              <a:srgbClr val="77933C"/>
            </a:solidFill>
            <a:ln>
              <a:noFill/>
            </a:ln>
            <a:effectLst>
              <a:outerShdw blurRad="40000" dist="23000" dir="5400000" rotWithShape="0">
                <a:srgbClr val="808080">
                  <a:alpha val="34999"/>
                </a:srgbClr>
              </a:outerShdw>
            </a:effectLst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>
                <a:defRPr/>
              </a:pPr>
              <a:endParaRPr lang="en-US" sz="1800">
                <a:solidFill>
                  <a:srgbClr val="FFFFFF"/>
                </a:solidFill>
                <a:latin typeface="+mn-lt"/>
                <a:ea typeface="ＭＳ Ｐゴシック" charset="-128"/>
                <a:cs typeface="ＭＳ Ｐゴシック" charset="-128"/>
              </a:endParaRPr>
            </a:p>
          </p:txBody>
        </p:sp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402E37E1-4939-8343-8532-E68014F7054B}"/>
              </a:ext>
            </a:extLst>
          </p:cNvPr>
          <p:cNvGrpSpPr/>
          <p:nvPr/>
        </p:nvGrpSpPr>
        <p:grpSpPr>
          <a:xfrm>
            <a:off x="1442136" y="5079744"/>
            <a:ext cx="4746603" cy="369332"/>
            <a:chOff x="1442136" y="5281638"/>
            <a:chExt cx="4746603" cy="369332"/>
          </a:xfrm>
        </p:grpSpPr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33E1B316-5575-6544-9247-8AE9F4CC8CF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42136" y="5281638"/>
              <a:ext cx="3338425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defPPr>
                <a:defRPr lang="en-SE"/>
              </a:defPPr>
              <a:lvl1pPr algn="r">
                <a:defRPr>
                  <a:latin typeface="Lato" panose="020F0502020204030203" pitchFamily="34" charset="77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r>
                <a:rPr lang="en-US" dirty="0">
                  <a:solidFill>
                    <a:schemeClr val="accent1"/>
                  </a:solidFill>
                </a:rPr>
                <a:t>Polymer structure build-up</a:t>
              </a:r>
            </a:p>
          </p:txBody>
        </p:sp>
        <p:cxnSp>
          <p:nvCxnSpPr>
            <p:cNvPr id="43" name="Straight Arrow Connector 39">
              <a:extLst>
                <a:ext uri="{FF2B5EF4-FFF2-40B4-BE49-F238E27FC236}">
                  <a16:creationId xmlns:a16="http://schemas.microsoft.com/office/drawing/2014/main" id="{E9D9A8C3-9B27-5646-BD7A-01578526C1FB}"/>
                </a:ext>
              </a:extLst>
            </p:cNvPr>
            <p:cNvCxnSpPr>
              <a:cxnSpLocks noChangeShapeType="1"/>
              <a:stCxn id="35" idx="3"/>
            </p:cNvCxnSpPr>
            <p:nvPr/>
          </p:nvCxnSpPr>
          <p:spPr bwMode="auto">
            <a:xfrm flipV="1">
              <a:off x="4780561" y="5466303"/>
              <a:ext cx="1408178" cy="1"/>
            </a:xfrm>
            <a:prstGeom prst="straightConnector1">
              <a:avLst/>
            </a:prstGeom>
            <a:noFill/>
            <a:ln w="25400">
              <a:solidFill>
                <a:schemeClr val="accent1"/>
              </a:solidFill>
              <a:round/>
              <a:headEnd/>
              <a:tailEnd type="arrow" w="med" len="med"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7294A1B8-5BBF-094A-8FBB-8485E77723F2}"/>
              </a:ext>
            </a:extLst>
          </p:cNvPr>
          <p:cNvGrpSpPr/>
          <p:nvPr/>
        </p:nvGrpSpPr>
        <p:grpSpPr>
          <a:xfrm>
            <a:off x="1313167" y="3423406"/>
            <a:ext cx="5109078" cy="1572756"/>
            <a:chOff x="1313167" y="4943088"/>
            <a:chExt cx="5109078" cy="1572756"/>
          </a:xfrm>
        </p:grpSpPr>
        <p:cxnSp>
          <p:nvCxnSpPr>
            <p:cNvPr id="44" name="Straight Arrow Connector 43">
              <a:extLst>
                <a:ext uri="{FF2B5EF4-FFF2-40B4-BE49-F238E27FC236}">
                  <a16:creationId xmlns:a16="http://schemas.microsoft.com/office/drawing/2014/main" id="{4C9957F2-A92A-3948-9B19-F4E619BB4762}"/>
                </a:ext>
              </a:extLst>
            </p:cNvPr>
            <p:cNvCxnSpPr>
              <a:cxnSpLocks noChangeShapeType="1"/>
              <a:stCxn id="45" idx="3"/>
            </p:cNvCxnSpPr>
            <p:nvPr/>
          </p:nvCxnSpPr>
          <p:spPr bwMode="auto">
            <a:xfrm>
              <a:off x="4782064" y="5127754"/>
              <a:ext cx="1640181" cy="1388090"/>
            </a:xfrm>
            <a:prstGeom prst="straightConnector1">
              <a:avLst/>
            </a:prstGeom>
            <a:noFill/>
            <a:ln w="25400">
              <a:solidFill>
                <a:schemeClr val="accent1"/>
              </a:solidFill>
              <a:round/>
              <a:headEnd/>
              <a:tailEnd type="arrow" w="med" len="med"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B66B9A54-B4D2-1D48-A38D-2675D69DF38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13167" y="4943088"/>
              <a:ext cx="3468897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algn="r" eaLnBrk="1" hangingPunct="1"/>
              <a:r>
                <a:rPr lang="en-US" sz="1800" dirty="0">
                  <a:latin typeface="Lato" panose="020F0502020204030203" pitchFamily="34" charset="77"/>
                </a:rPr>
                <a:t>Activation and reduction of Pd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95801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nodeType="click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9" presetClass="entr" presetSubtype="0" fill="hold" nodeType="click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1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1" grpId="0" animBg="1"/>
      <p:bldP spid="32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0E619E-BEFA-2048-BEF9-2EE34A78E9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Surface at the process steps</a:t>
            </a:r>
            <a:endParaRPr lang="en-SE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7BC44BD-23FE-CB42-B4B2-5AC006B027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Copyright Cuptronic Technology AB 2021. All rights reserved.</a:t>
            </a:r>
            <a:endParaRPr lang="en-S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30CB0E5-6BF9-8348-AF19-A4920B89AC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0066-6F48-5A42-B592-F11F9179712D}" type="slidenum">
              <a:rPr lang="en-SE" smtClean="0"/>
              <a:pPr/>
              <a:t>41</a:t>
            </a:fld>
            <a:endParaRPr lang="en-SE" sz="1200" dirty="0">
              <a:latin typeface="Lato Semibold" panose="020F0502020204030203" pitchFamily="34" charset="77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55F27552-7D74-BC49-A800-CAC2A716FC05}"/>
              </a:ext>
            </a:extLst>
          </p:cNvPr>
          <p:cNvGrpSpPr/>
          <p:nvPr/>
        </p:nvGrpSpPr>
        <p:grpSpPr>
          <a:xfrm>
            <a:off x="2274766" y="1504047"/>
            <a:ext cx="7219545" cy="2650464"/>
            <a:chOff x="2274766" y="1365482"/>
            <a:chExt cx="7219545" cy="2650464"/>
          </a:xfrm>
        </p:grpSpPr>
        <p:pic>
          <p:nvPicPr>
            <p:cNvPr id="5" name="Bildobjekt 2">
              <a:extLst>
                <a:ext uri="{FF2B5EF4-FFF2-40B4-BE49-F238E27FC236}">
                  <a16:creationId xmlns:a16="http://schemas.microsoft.com/office/drawing/2014/main" id="{2A4A7034-3EDD-264D-9451-70B4069F70D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0000"/>
                      </a14:imgEffect>
                      <a14:imgEffect>
                        <a14:brightnessContrast contrast="1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274766" y="1365482"/>
              <a:ext cx="7219545" cy="2650464"/>
            </a:xfrm>
            <a:prstGeom prst="rect">
              <a:avLst/>
            </a:prstGeom>
          </p:spPr>
        </p:pic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F14B3597-9641-0F40-85DF-671084B4406E}"/>
                </a:ext>
              </a:extLst>
            </p:cNvPr>
            <p:cNvSpPr/>
            <p:nvPr/>
          </p:nvSpPr>
          <p:spPr>
            <a:xfrm>
              <a:off x="2862447" y="1522851"/>
              <a:ext cx="409832" cy="409832"/>
            </a:xfrm>
            <a:prstGeom prst="ellipse">
              <a:avLst/>
            </a:prstGeom>
            <a:solidFill>
              <a:schemeClr val="tx1">
                <a:lumMod val="90000"/>
                <a:lumOff val="1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SE" dirty="0">
                  <a:latin typeface="Arial" panose="020B0604020202020204" pitchFamily="34" charset="0"/>
                </a:rPr>
                <a:t>1</a:t>
              </a:r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AFA32E31-C2E4-844C-980D-3FD5A85EF70B}"/>
                </a:ext>
              </a:extLst>
            </p:cNvPr>
            <p:cNvSpPr/>
            <p:nvPr/>
          </p:nvSpPr>
          <p:spPr>
            <a:xfrm>
              <a:off x="4056215" y="1522851"/>
              <a:ext cx="409832" cy="409832"/>
            </a:xfrm>
            <a:prstGeom prst="ellipse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SE" dirty="0">
                  <a:latin typeface="Arial" panose="020B0604020202020204" pitchFamily="34" charset="0"/>
                </a:rPr>
                <a:t>2</a:t>
              </a:r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77A40AA4-B8DA-2A49-93A2-9882B86A4FD9}"/>
                </a:ext>
              </a:extLst>
            </p:cNvPr>
            <p:cNvSpPr/>
            <p:nvPr/>
          </p:nvSpPr>
          <p:spPr>
            <a:xfrm>
              <a:off x="5211259" y="1522851"/>
              <a:ext cx="409832" cy="409832"/>
            </a:xfrm>
            <a:prstGeom prst="ellipse">
              <a:avLst/>
            </a:prstGeom>
            <a:solidFill>
              <a:schemeClr val="tx1">
                <a:lumMod val="90000"/>
                <a:lumOff val="1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SE" dirty="0">
                  <a:latin typeface="Arial" panose="020B0604020202020204" pitchFamily="34" charset="0"/>
                </a:rPr>
                <a:t>3</a:t>
              </a:r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39FF0B52-DF64-894C-9878-555443A465DC}"/>
                </a:ext>
              </a:extLst>
            </p:cNvPr>
            <p:cNvSpPr/>
            <p:nvPr/>
          </p:nvSpPr>
          <p:spPr>
            <a:xfrm>
              <a:off x="6376862" y="1522851"/>
              <a:ext cx="409832" cy="409832"/>
            </a:xfrm>
            <a:prstGeom prst="ellipse">
              <a:avLst/>
            </a:prstGeom>
            <a:solidFill>
              <a:schemeClr val="tx1">
                <a:lumMod val="90000"/>
                <a:lumOff val="1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SE" dirty="0">
                  <a:latin typeface="Arial" panose="020B0604020202020204" pitchFamily="34" charset="0"/>
                </a:rPr>
                <a:t>4</a:t>
              </a: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B8C5C987-41D9-D547-B837-B29AC4980791}"/>
                </a:ext>
              </a:extLst>
            </p:cNvPr>
            <p:cNvSpPr/>
            <p:nvPr/>
          </p:nvSpPr>
          <p:spPr>
            <a:xfrm>
              <a:off x="7535334" y="1522851"/>
              <a:ext cx="409832" cy="409832"/>
            </a:xfrm>
            <a:prstGeom prst="ellipse">
              <a:avLst/>
            </a:prstGeom>
            <a:solidFill>
              <a:schemeClr val="tx1">
                <a:lumMod val="90000"/>
                <a:lumOff val="1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SE" dirty="0">
                  <a:latin typeface="Arial" panose="020B0604020202020204" pitchFamily="34" charset="0"/>
                </a:rPr>
                <a:t>5</a:t>
              </a: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7038222F-A8FB-7341-882C-063ACC4C56DA}"/>
                </a:ext>
              </a:extLst>
            </p:cNvPr>
            <p:cNvSpPr/>
            <p:nvPr/>
          </p:nvSpPr>
          <p:spPr>
            <a:xfrm>
              <a:off x="8657715" y="1522851"/>
              <a:ext cx="409832" cy="409832"/>
            </a:xfrm>
            <a:prstGeom prst="ellipse">
              <a:avLst/>
            </a:prstGeom>
            <a:solidFill>
              <a:schemeClr val="tx1">
                <a:lumMod val="90000"/>
                <a:lumOff val="1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SE" dirty="0">
                  <a:latin typeface="Arial" panose="020B0604020202020204" pitchFamily="34" charset="0"/>
                </a:rPr>
                <a:t>6</a:t>
              </a: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C2F59EE8-F3FD-BA41-BB89-25696BE6E4F6}"/>
              </a:ext>
            </a:extLst>
          </p:cNvPr>
          <p:cNvSpPr txBox="1"/>
          <p:nvPr/>
        </p:nvSpPr>
        <p:spPr>
          <a:xfrm>
            <a:off x="1221313" y="4566359"/>
            <a:ext cx="5503596" cy="1200329"/>
          </a:xfrm>
          <a:prstGeom prst="rect">
            <a:avLst/>
          </a:prstGeom>
          <a:noFill/>
        </p:spPr>
        <p:txBody>
          <a:bodyPr wrap="square" lIns="0" rtlCol="0" anchor="ctr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GB" sz="2400" dirty="0">
                <a:latin typeface="Arial" panose="020B0604020202020204" pitchFamily="34" charset="0"/>
              </a:rPr>
              <a:t>Bare substrate</a:t>
            </a:r>
          </a:p>
          <a:p>
            <a:pPr marL="457200" indent="-457200">
              <a:buFont typeface="+mj-lt"/>
              <a:buAutoNum type="arabicPeriod"/>
            </a:pPr>
            <a:r>
              <a:rPr lang="en-GB" sz="2400" dirty="0">
                <a:solidFill>
                  <a:srgbClr val="FF0000"/>
                </a:solidFill>
                <a:latin typeface="Arial" panose="020B0604020202020204" pitchFamily="34" charset="0"/>
              </a:rPr>
              <a:t>CBM process </a:t>
            </a:r>
            <a:r>
              <a:rPr lang="en-GB" sz="1400" dirty="0">
                <a:solidFill>
                  <a:srgbClr val="FF0000"/>
                </a:solidFill>
                <a:latin typeface="Arial" panose="020B0604020202020204" pitchFamily="34" charset="0"/>
              </a:rPr>
              <a:t>application chemistry and exposure</a:t>
            </a:r>
          </a:p>
          <a:p>
            <a:pPr marL="457200" indent="-457200">
              <a:buFont typeface="+mj-lt"/>
              <a:buAutoNum type="arabicPeriod"/>
            </a:pPr>
            <a:r>
              <a:rPr lang="en-GB" sz="2400" dirty="0">
                <a:latin typeface="Arial" panose="020B0604020202020204" pitchFamily="34" charset="0"/>
              </a:rPr>
              <a:t>Wash (water)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92E6CBB-92A3-B44A-A8D4-140306BF0117}"/>
              </a:ext>
            </a:extLst>
          </p:cNvPr>
          <p:cNvSpPr txBox="1"/>
          <p:nvPr/>
        </p:nvSpPr>
        <p:spPr>
          <a:xfrm>
            <a:off x="7184789" y="4566359"/>
            <a:ext cx="3355685" cy="1200329"/>
          </a:xfrm>
          <a:prstGeom prst="rect">
            <a:avLst/>
          </a:prstGeom>
          <a:noFill/>
        </p:spPr>
        <p:txBody>
          <a:bodyPr wrap="square" lIns="0" rtlCol="0" anchor="ctr">
            <a:spAutoFit/>
          </a:bodyPr>
          <a:lstStyle/>
          <a:p>
            <a:pPr marL="457200" indent="-457200">
              <a:buFont typeface="+mj-lt"/>
              <a:buAutoNum type="arabicPeriod" startAt="4"/>
            </a:pPr>
            <a:r>
              <a:rPr lang="en-GB" sz="2400" dirty="0">
                <a:latin typeface="Arial" panose="020B0604020202020204" pitchFamily="34" charset="0"/>
              </a:rPr>
              <a:t>Palladium activation</a:t>
            </a:r>
          </a:p>
          <a:p>
            <a:pPr marL="457200" indent="-457200">
              <a:buFont typeface="+mj-lt"/>
              <a:buAutoNum type="arabicPeriod" startAt="4"/>
            </a:pPr>
            <a:r>
              <a:rPr lang="en-GB" sz="2400" dirty="0">
                <a:latin typeface="Arial" panose="020B0604020202020204" pitchFamily="34" charset="0"/>
              </a:rPr>
              <a:t>Palladium reduction</a:t>
            </a:r>
          </a:p>
          <a:p>
            <a:pPr marL="457200" indent="-457200">
              <a:buFont typeface="+mj-lt"/>
              <a:buAutoNum type="arabicPeriod" startAt="4"/>
            </a:pPr>
            <a:r>
              <a:rPr lang="en-GB" sz="2400" dirty="0">
                <a:latin typeface="Arial" panose="020B0604020202020204" pitchFamily="34" charset="0"/>
              </a:rPr>
              <a:t>Electroless copper</a:t>
            </a:r>
          </a:p>
        </p:txBody>
      </p:sp>
    </p:spTree>
    <p:extLst>
      <p:ext uri="{BB962C8B-B14F-4D97-AF65-F5344CB8AC3E}">
        <p14:creationId xmlns:p14="http://schemas.microsoft.com/office/powerpoint/2010/main" val="267117892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CE045B-FFF3-594F-8929-387C427645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v-SE" dirty="0" err="1"/>
              <a:t>Next</a:t>
            </a:r>
            <a:r>
              <a:rPr lang="sv-SE" dirty="0"/>
              <a:t> Generation 3D – Full </a:t>
            </a:r>
            <a:r>
              <a:rPr lang="sv-SE" dirty="0" err="1"/>
              <a:t>Additive</a:t>
            </a:r>
            <a:r>
              <a:rPr lang="sv-SE" dirty="0"/>
              <a:t> 3D Process</a:t>
            </a:r>
            <a:endParaRPr lang="en-SE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AFE25E8-16F9-B24D-B43D-FFCF8EFBE0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Copyright Cuptronic Technology AB 2021. All rights reserved.</a:t>
            </a:r>
            <a:endParaRPr lang="en-S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55A071F-8E89-F144-AC74-5548825B29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0066-6F48-5A42-B592-F11F9179712D}" type="slidenum">
              <a:rPr lang="en-SE" smtClean="0"/>
              <a:pPr/>
              <a:t>42</a:t>
            </a:fld>
            <a:endParaRPr lang="en-SE" sz="1200" dirty="0">
              <a:latin typeface="Lato Semibold" panose="020F0502020204030203" pitchFamily="34" charset="77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ED4F0C76-D3C3-B240-854C-65517B47CCDC}"/>
              </a:ext>
            </a:extLst>
          </p:cNvPr>
          <p:cNvSpPr txBox="1">
            <a:spLocks/>
          </p:cNvSpPr>
          <p:nvPr/>
        </p:nvSpPr>
        <p:spPr>
          <a:xfrm>
            <a:off x="1747953" y="1427578"/>
            <a:ext cx="8229600" cy="88741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 baseline="0">
                <a:solidFill>
                  <a:schemeClr val="tx1"/>
                </a:solidFill>
                <a:latin typeface="Lato" panose="020F0502020204030203" pitchFamily="34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 baseline="0">
                <a:solidFill>
                  <a:schemeClr val="tx1"/>
                </a:solidFill>
                <a:latin typeface="Lato" panose="020F0502020204030203" pitchFamily="34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Lato" panose="020F0502020204030203" pitchFamily="34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 baseline="0">
                <a:solidFill>
                  <a:schemeClr val="tx1"/>
                </a:solidFill>
                <a:latin typeface="Lato" panose="020F0502020204030203" pitchFamily="34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 baseline="0">
                <a:solidFill>
                  <a:schemeClr val="tx1"/>
                </a:solidFill>
                <a:latin typeface="Lato" panose="020F0502020204030203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0" hangingPunct="0">
              <a:buFont typeface="Arial" panose="020B0604020202020204" pitchFamily="34" charset="0"/>
              <a:buNone/>
              <a:defRPr/>
            </a:pPr>
            <a:r>
              <a:rPr lang="en-US" sz="1800" b="1" i="1" dirty="0">
                <a:latin typeface="Arial" charset="0"/>
                <a:ea typeface="ＭＳ Ｐゴシック" charset="0"/>
                <a:cs typeface="Arial" charset="0"/>
              </a:rPr>
              <a:t>3D Design freedom for other plastic materials </a:t>
            </a:r>
          </a:p>
          <a:p>
            <a:pPr algn="ctr" eaLnBrk="0" hangingPunct="0">
              <a:buFont typeface="Arial" panose="020B0604020202020204" pitchFamily="34" charset="0"/>
              <a:buNone/>
              <a:defRPr/>
            </a:pPr>
            <a:r>
              <a:rPr lang="en-US" sz="1800" b="1" i="1" dirty="0">
                <a:latin typeface="Arial" charset="0"/>
                <a:ea typeface="ＭＳ Ｐゴシック" charset="0"/>
                <a:cs typeface="Arial" charset="0"/>
              </a:rPr>
              <a:t>(same 3D as LDS, but greater material choice) </a:t>
            </a:r>
          </a:p>
          <a:p>
            <a:pPr algn="ctr" eaLnBrk="0" hangingPunct="0">
              <a:buFont typeface="Arial" panose="020B0604020202020204" pitchFamily="34" charset="0"/>
              <a:buNone/>
              <a:defRPr/>
            </a:pPr>
            <a:r>
              <a:rPr lang="en-US" sz="1800" b="1" i="1" dirty="0">
                <a:latin typeface="Arial" charset="0"/>
                <a:ea typeface="ＭＳ Ｐゴシック" charset="0"/>
                <a:cs typeface="Arial" charset="0"/>
              </a:rPr>
              <a:t>Any number of antennas in the cover without significant cost increase</a:t>
            </a:r>
          </a:p>
          <a:p>
            <a:pPr algn="ctr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12" name="AutoShape 440">
            <a:extLst>
              <a:ext uri="{FF2B5EF4-FFF2-40B4-BE49-F238E27FC236}">
                <a16:creationId xmlns:a16="http://schemas.microsoft.com/office/drawing/2014/main" id="{4C372057-C09C-3248-B5D6-1995D22184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39316" y="3218284"/>
            <a:ext cx="1081087" cy="1866900"/>
          </a:xfrm>
          <a:prstGeom prst="flowChartAlternateProcess">
            <a:avLst/>
          </a:prstGeom>
          <a:gradFill rotWithShape="1">
            <a:gsLst>
              <a:gs pos="0">
                <a:srgbClr val="156B13"/>
              </a:gs>
              <a:gs pos="50000">
                <a:srgbClr val="9CB86E"/>
              </a:gs>
              <a:gs pos="100000">
                <a:srgbClr val="DDEBCF"/>
              </a:gs>
            </a:gsLst>
            <a:lin ang="5400000" scaled="1"/>
          </a:gradFill>
          <a:ln>
            <a:noFill/>
          </a:ln>
          <a:effectLst>
            <a:outerShdw blurRad="76200" sy="23000" kx="1199993" algn="br" rotWithShape="0">
              <a:srgbClr val="808080">
                <a:alpha val="20000"/>
              </a:srgbClr>
            </a:outerShdw>
          </a:effectLst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/>
          <a:lstStyle/>
          <a:p>
            <a:pPr algn="ctr">
              <a:defRPr/>
            </a:pPr>
            <a:endParaRPr lang="en-US" sz="800" b="1" dirty="0">
              <a:solidFill>
                <a:srgbClr val="FFFFFF"/>
              </a:solidFill>
              <a:latin typeface="Arial" charset="0"/>
              <a:ea typeface="ＭＳ Ｐゴシック" charset="0"/>
              <a:cs typeface="Arial" charset="0"/>
            </a:endParaRPr>
          </a:p>
          <a:p>
            <a:pPr algn="ctr">
              <a:defRPr/>
            </a:pPr>
            <a:r>
              <a:rPr lang="en-US" sz="1050" b="1" dirty="0" err="1">
                <a:solidFill>
                  <a:srgbClr val="FFFFFF"/>
                </a:solidFill>
                <a:latin typeface="Arial" charset="0"/>
                <a:ea typeface="ＭＳ Ｐゴシック" charset="0"/>
                <a:cs typeface="Arial" charset="0"/>
              </a:rPr>
              <a:t>E’less</a:t>
            </a:r>
            <a:r>
              <a:rPr lang="en-US" sz="1050" b="1" dirty="0">
                <a:solidFill>
                  <a:srgbClr val="FFFFFF"/>
                </a:solidFill>
                <a:latin typeface="Arial" charset="0"/>
                <a:ea typeface="ＭＳ Ｐゴシック" charset="0"/>
                <a:cs typeface="Arial" charset="0"/>
              </a:rPr>
              <a:t> CU </a:t>
            </a:r>
          </a:p>
          <a:p>
            <a:pPr algn="ctr">
              <a:defRPr/>
            </a:pPr>
            <a:r>
              <a:rPr lang="en-US" sz="1050" b="1" dirty="0">
                <a:solidFill>
                  <a:srgbClr val="FFFFFF"/>
                </a:solidFill>
                <a:latin typeface="Arial" charset="0"/>
                <a:ea typeface="ＭＳ Ｐゴシック" charset="0"/>
                <a:cs typeface="Arial" charset="0"/>
              </a:rPr>
              <a:t>process</a:t>
            </a:r>
          </a:p>
        </p:txBody>
      </p:sp>
      <p:cxnSp>
        <p:nvCxnSpPr>
          <p:cNvPr id="13" name="AutoShape 459">
            <a:extLst>
              <a:ext uri="{FF2B5EF4-FFF2-40B4-BE49-F238E27FC236}">
                <a16:creationId xmlns:a16="http://schemas.microsoft.com/office/drawing/2014/main" id="{6FDF21A3-75DF-2A4E-AA0A-06486F4420FB}"/>
              </a:ext>
            </a:extLst>
          </p:cNvPr>
          <p:cNvCxnSpPr>
            <a:cxnSpLocks noChangeShapeType="1"/>
            <a:stCxn id="15" idx="3"/>
            <a:endCxn id="12" idx="1"/>
          </p:cNvCxnSpPr>
          <p:nvPr/>
        </p:nvCxnSpPr>
        <p:spPr bwMode="auto">
          <a:xfrm>
            <a:off x="8591666" y="4151734"/>
            <a:ext cx="247650" cy="1587"/>
          </a:xfrm>
          <a:prstGeom prst="straightConnector1">
            <a:avLst/>
          </a:prstGeom>
          <a:noFill/>
          <a:ln w="31750">
            <a:solidFill>
              <a:srgbClr val="A50021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pic>
        <p:nvPicPr>
          <p:cNvPr id="14" name="Picture 85" descr="Auto_Plating_Lines_2">
            <a:extLst>
              <a:ext uri="{FF2B5EF4-FFF2-40B4-BE49-F238E27FC236}">
                <a16:creationId xmlns:a16="http://schemas.microsoft.com/office/drawing/2014/main" id="{524BA2C7-6108-EC45-B6B2-D6364CE363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909166" y="3873921"/>
            <a:ext cx="93345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AutoShape 439">
            <a:extLst>
              <a:ext uri="{FF2B5EF4-FFF2-40B4-BE49-F238E27FC236}">
                <a16:creationId xmlns:a16="http://schemas.microsoft.com/office/drawing/2014/main" id="{644A26C7-CFD0-9D42-B407-24B4AA0ABB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10578" y="3218284"/>
            <a:ext cx="1081088" cy="1866900"/>
          </a:xfrm>
          <a:prstGeom prst="flowChartAlternateProcess">
            <a:avLst/>
          </a:prstGeom>
          <a:gradFill rotWithShape="1">
            <a:gsLst>
              <a:gs pos="0">
                <a:srgbClr val="156B13"/>
              </a:gs>
              <a:gs pos="50000">
                <a:srgbClr val="9CB86E"/>
              </a:gs>
              <a:gs pos="100000">
                <a:srgbClr val="DDEBCF"/>
              </a:gs>
            </a:gsLst>
            <a:lin ang="5400000" scaled="1"/>
          </a:gradFill>
          <a:ln>
            <a:noFill/>
          </a:ln>
          <a:effectLst>
            <a:outerShdw blurRad="76200" sy="23000" kx="1199993" algn="br" rotWithShape="0">
              <a:srgbClr val="808080">
                <a:alpha val="20000"/>
              </a:srgbClr>
            </a:outerShdw>
          </a:effectLst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/>
          <a:lstStyle/>
          <a:p>
            <a:pPr algn="ctr">
              <a:defRPr/>
            </a:pPr>
            <a:r>
              <a:rPr lang="en-US" sz="1050" b="1" dirty="0">
                <a:solidFill>
                  <a:srgbClr val="FFFFFF"/>
                </a:solidFill>
                <a:latin typeface="Arial" charset="0"/>
                <a:ea typeface="ＭＳ Ｐゴシック" charset="0"/>
                <a:cs typeface="Arial" charset="0"/>
              </a:rPr>
              <a:t>Wash off </a:t>
            </a:r>
          </a:p>
          <a:p>
            <a:pPr algn="ctr">
              <a:defRPr/>
            </a:pPr>
            <a:r>
              <a:rPr lang="en-US" sz="1050" b="1" dirty="0">
                <a:solidFill>
                  <a:srgbClr val="FFFFFF"/>
                </a:solidFill>
                <a:latin typeface="Arial" charset="0"/>
                <a:ea typeface="ＭＳ Ｐゴシック" charset="0"/>
                <a:cs typeface="Arial" charset="0"/>
              </a:rPr>
              <a:t>surplus </a:t>
            </a:r>
          </a:p>
          <a:p>
            <a:pPr algn="ctr">
              <a:defRPr/>
            </a:pPr>
            <a:r>
              <a:rPr lang="en-US" sz="1050" b="1" dirty="0">
                <a:solidFill>
                  <a:srgbClr val="FFFFFF"/>
                </a:solidFill>
                <a:latin typeface="Arial" charset="0"/>
                <a:ea typeface="ＭＳ Ｐゴシック" charset="0"/>
                <a:cs typeface="Arial" charset="0"/>
              </a:rPr>
              <a:t>chemistry</a:t>
            </a:r>
          </a:p>
        </p:txBody>
      </p:sp>
      <p:cxnSp>
        <p:nvCxnSpPr>
          <p:cNvPr id="16" name="AutoShape 459">
            <a:extLst>
              <a:ext uri="{FF2B5EF4-FFF2-40B4-BE49-F238E27FC236}">
                <a16:creationId xmlns:a16="http://schemas.microsoft.com/office/drawing/2014/main" id="{1B46A164-BDA9-7A45-B31F-89442B124DBA}"/>
              </a:ext>
            </a:extLst>
          </p:cNvPr>
          <p:cNvCxnSpPr>
            <a:cxnSpLocks noChangeShapeType="1"/>
            <a:stCxn id="18" idx="3"/>
            <a:endCxn id="15" idx="1"/>
          </p:cNvCxnSpPr>
          <p:nvPr/>
        </p:nvCxnSpPr>
        <p:spPr bwMode="auto">
          <a:xfrm flipV="1">
            <a:off x="7218478" y="4151734"/>
            <a:ext cx="292100" cy="3175"/>
          </a:xfrm>
          <a:prstGeom prst="straightConnector1">
            <a:avLst/>
          </a:prstGeom>
          <a:noFill/>
          <a:ln w="31750">
            <a:solidFill>
              <a:srgbClr val="A50021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pic>
        <p:nvPicPr>
          <p:cNvPr id="17" name="Picture 55">
            <a:extLst>
              <a:ext uri="{FF2B5EF4-FFF2-40B4-BE49-F238E27FC236}">
                <a16:creationId xmlns:a16="http://schemas.microsoft.com/office/drawing/2014/main" id="{67B57867-32EF-1941-B553-144C6C8E83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82016" y="3861221"/>
            <a:ext cx="938212" cy="1055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AutoShape 438">
            <a:extLst>
              <a:ext uri="{FF2B5EF4-FFF2-40B4-BE49-F238E27FC236}">
                <a16:creationId xmlns:a16="http://schemas.microsoft.com/office/drawing/2014/main" id="{A05D4190-EA29-3443-8463-760493D483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7391" y="3223046"/>
            <a:ext cx="1081087" cy="1862138"/>
          </a:xfrm>
          <a:prstGeom prst="flowChartAlternateProcess">
            <a:avLst/>
          </a:prstGeom>
          <a:gradFill rotWithShape="1">
            <a:gsLst>
              <a:gs pos="0">
                <a:srgbClr val="156B13"/>
              </a:gs>
              <a:gs pos="50000">
                <a:srgbClr val="9CB86E"/>
              </a:gs>
              <a:gs pos="100000">
                <a:srgbClr val="DDEBCF"/>
              </a:gs>
            </a:gsLst>
            <a:lin ang="5400000" scaled="1"/>
          </a:gradFill>
          <a:ln>
            <a:noFill/>
          </a:ln>
          <a:effectLst>
            <a:outerShdw blurRad="76200" sy="23000" kx="1199993" algn="br" rotWithShape="0">
              <a:srgbClr val="808080">
                <a:alpha val="20000"/>
              </a:srgbClr>
            </a:outerShdw>
          </a:effectLst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/>
          <a:lstStyle/>
          <a:p>
            <a:pPr algn="ctr">
              <a:defRPr/>
            </a:pPr>
            <a:r>
              <a:rPr lang="en-US" sz="1050" b="1" dirty="0">
                <a:solidFill>
                  <a:srgbClr val="FFFFFF"/>
                </a:solidFill>
                <a:latin typeface="Arial" charset="0"/>
                <a:ea typeface="ＭＳ Ｐゴシック" charset="0"/>
                <a:cs typeface="Arial" charset="0"/>
              </a:rPr>
              <a:t>Activate </a:t>
            </a:r>
          </a:p>
          <a:p>
            <a:pPr algn="ctr">
              <a:defRPr/>
            </a:pPr>
            <a:r>
              <a:rPr lang="en-US" sz="1050" b="1" dirty="0">
                <a:solidFill>
                  <a:srgbClr val="FFFFFF"/>
                </a:solidFill>
                <a:latin typeface="Arial" charset="0"/>
                <a:ea typeface="ＭＳ Ｐゴシック" charset="0"/>
                <a:cs typeface="Arial" charset="0"/>
              </a:rPr>
              <a:t>selected </a:t>
            </a:r>
          </a:p>
          <a:p>
            <a:pPr algn="ctr">
              <a:defRPr/>
            </a:pPr>
            <a:r>
              <a:rPr lang="en-US" sz="1050" b="1" dirty="0">
                <a:solidFill>
                  <a:srgbClr val="FFFFFF"/>
                </a:solidFill>
                <a:latin typeface="Arial" charset="0"/>
                <a:ea typeface="ＭＳ Ｐゴシック" charset="0"/>
                <a:cs typeface="Arial" charset="0"/>
              </a:rPr>
              <a:t>areas with </a:t>
            </a:r>
          </a:p>
          <a:p>
            <a:pPr algn="ctr">
              <a:defRPr/>
            </a:pPr>
            <a:r>
              <a:rPr lang="en-US" sz="1050" b="1" dirty="0">
                <a:solidFill>
                  <a:srgbClr val="FFFFFF"/>
                </a:solidFill>
                <a:latin typeface="Arial" charset="0"/>
                <a:ea typeface="ＭＳ Ｐゴシック" charset="0"/>
                <a:cs typeface="Arial" charset="0"/>
              </a:rPr>
              <a:t>laser</a:t>
            </a:r>
          </a:p>
        </p:txBody>
      </p:sp>
      <p:cxnSp>
        <p:nvCxnSpPr>
          <p:cNvPr id="19" name="AutoShape 458">
            <a:extLst>
              <a:ext uri="{FF2B5EF4-FFF2-40B4-BE49-F238E27FC236}">
                <a16:creationId xmlns:a16="http://schemas.microsoft.com/office/drawing/2014/main" id="{1D888820-7D29-864A-97DC-1A380B7F0A31}"/>
              </a:ext>
            </a:extLst>
          </p:cNvPr>
          <p:cNvCxnSpPr>
            <a:cxnSpLocks noChangeShapeType="1"/>
            <a:stCxn id="21" idx="3"/>
            <a:endCxn id="18" idx="1"/>
          </p:cNvCxnSpPr>
          <p:nvPr/>
        </p:nvCxnSpPr>
        <p:spPr bwMode="auto">
          <a:xfrm>
            <a:off x="5862753" y="4154909"/>
            <a:ext cx="274638" cy="1587"/>
          </a:xfrm>
          <a:prstGeom prst="straightConnector1">
            <a:avLst/>
          </a:prstGeom>
          <a:noFill/>
          <a:ln w="31750">
            <a:solidFill>
              <a:srgbClr val="A50021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pic>
        <p:nvPicPr>
          <p:cNvPr id="20" name="Picture 1">
            <a:extLst>
              <a:ext uri="{FF2B5EF4-FFF2-40B4-BE49-F238E27FC236}">
                <a16:creationId xmlns:a16="http://schemas.microsoft.com/office/drawing/2014/main" id="{9457589E-2837-6140-9DF0-EA1ED16682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16766" y="4004096"/>
            <a:ext cx="903287" cy="71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AutoShape 437">
            <a:extLst>
              <a:ext uri="{FF2B5EF4-FFF2-40B4-BE49-F238E27FC236}">
                <a16:creationId xmlns:a16="http://schemas.microsoft.com/office/drawing/2014/main" id="{0F0F61E7-80A0-744D-8CD3-976ECD1265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81666" y="3223046"/>
            <a:ext cx="1081087" cy="1862138"/>
          </a:xfrm>
          <a:prstGeom prst="flowChartAlternateProcess">
            <a:avLst/>
          </a:prstGeom>
          <a:gradFill rotWithShape="1">
            <a:gsLst>
              <a:gs pos="0">
                <a:srgbClr val="156B13"/>
              </a:gs>
              <a:gs pos="50000">
                <a:srgbClr val="9CB86E"/>
              </a:gs>
              <a:gs pos="100000">
                <a:srgbClr val="DDEBCF"/>
              </a:gs>
            </a:gsLst>
            <a:lin ang="5400000" scaled="1"/>
          </a:gradFill>
          <a:ln>
            <a:noFill/>
          </a:ln>
          <a:effectLst>
            <a:outerShdw blurRad="76200" sy="23000" kx="1199993" algn="br" rotWithShape="0">
              <a:srgbClr val="808080">
                <a:alpha val="20000"/>
              </a:srgbClr>
            </a:outerShdw>
          </a:effectLst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/>
          <a:lstStyle/>
          <a:p>
            <a:pPr algn="ctr">
              <a:defRPr/>
            </a:pPr>
            <a:r>
              <a:rPr lang="en-US" sz="1050" b="1" dirty="0">
                <a:solidFill>
                  <a:srgbClr val="FFFFFF"/>
                </a:solidFill>
                <a:latin typeface="Arial" charset="0"/>
                <a:ea typeface="ＭＳ Ｐゴシック" charset="0"/>
                <a:cs typeface="Arial" charset="0"/>
              </a:rPr>
              <a:t>Apply CBM </a:t>
            </a:r>
          </a:p>
          <a:p>
            <a:pPr algn="ctr">
              <a:defRPr/>
            </a:pPr>
            <a:r>
              <a:rPr lang="en-US" sz="1050" b="1" dirty="0">
                <a:solidFill>
                  <a:srgbClr val="FFFFFF"/>
                </a:solidFill>
                <a:latin typeface="Arial" charset="0"/>
                <a:ea typeface="ＭＳ Ｐゴシック" charset="0"/>
                <a:cs typeface="Arial" charset="0"/>
              </a:rPr>
              <a:t>Chemistry</a:t>
            </a:r>
          </a:p>
        </p:txBody>
      </p:sp>
      <p:cxnSp>
        <p:nvCxnSpPr>
          <p:cNvPr id="22" name="AutoShape 457">
            <a:extLst>
              <a:ext uri="{FF2B5EF4-FFF2-40B4-BE49-F238E27FC236}">
                <a16:creationId xmlns:a16="http://schemas.microsoft.com/office/drawing/2014/main" id="{CFC3BDC1-577D-A14A-8604-093874E3A71D}"/>
              </a:ext>
            </a:extLst>
          </p:cNvPr>
          <p:cNvCxnSpPr>
            <a:cxnSpLocks noChangeShapeType="1"/>
            <a:stCxn id="24" idx="3"/>
            <a:endCxn id="21" idx="1"/>
          </p:cNvCxnSpPr>
          <p:nvPr/>
        </p:nvCxnSpPr>
        <p:spPr bwMode="auto">
          <a:xfrm>
            <a:off x="4538778" y="4154909"/>
            <a:ext cx="242888" cy="1587"/>
          </a:xfrm>
          <a:prstGeom prst="straightConnector1">
            <a:avLst/>
          </a:prstGeom>
          <a:noFill/>
          <a:ln w="31750">
            <a:solidFill>
              <a:srgbClr val="A50021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pic>
        <p:nvPicPr>
          <p:cNvPr id="23" name="Picture 18">
            <a:extLst>
              <a:ext uri="{FF2B5EF4-FFF2-40B4-BE49-F238E27FC236}">
                <a16:creationId xmlns:a16="http://schemas.microsoft.com/office/drawing/2014/main" id="{5509201C-F5E0-BF47-BF14-80223512C9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45166" y="3912021"/>
            <a:ext cx="941387" cy="806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AutoShape 436">
            <a:extLst>
              <a:ext uri="{FF2B5EF4-FFF2-40B4-BE49-F238E27FC236}">
                <a16:creationId xmlns:a16="http://schemas.microsoft.com/office/drawing/2014/main" id="{A850A27F-4FB8-DC46-BFD4-EDB63AF04B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57691" y="3223046"/>
            <a:ext cx="1081087" cy="1862138"/>
          </a:xfrm>
          <a:prstGeom prst="flowChartAlternateProcess">
            <a:avLst/>
          </a:prstGeom>
          <a:gradFill rotWithShape="1">
            <a:gsLst>
              <a:gs pos="0">
                <a:srgbClr val="156B13"/>
              </a:gs>
              <a:gs pos="50000">
                <a:srgbClr val="9CB86E"/>
              </a:gs>
              <a:gs pos="100000">
                <a:srgbClr val="DDEBCF"/>
              </a:gs>
            </a:gsLst>
            <a:lin ang="5400000" scaled="1"/>
          </a:gradFill>
          <a:ln>
            <a:noFill/>
          </a:ln>
          <a:effectLst>
            <a:outerShdw blurRad="76200" sy="23000" kx="1199993" algn="br" rotWithShape="0">
              <a:srgbClr val="808080">
                <a:alpha val="20000"/>
              </a:srgbClr>
            </a:outerShdw>
          </a:effectLst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/>
          <a:lstStyle/>
          <a:p>
            <a:pPr algn="ctr">
              <a:defRPr/>
            </a:pPr>
            <a:r>
              <a:rPr lang="en-US" sz="1050" b="1" dirty="0">
                <a:solidFill>
                  <a:srgbClr val="FFFFFF"/>
                </a:solidFill>
                <a:latin typeface="Arial" charset="0"/>
                <a:ea typeface="ＭＳ Ｐゴシック" charset="0"/>
                <a:cs typeface="Arial" charset="0"/>
              </a:rPr>
              <a:t>Surface </a:t>
            </a:r>
          </a:p>
          <a:p>
            <a:pPr algn="ctr">
              <a:defRPr/>
            </a:pPr>
            <a:r>
              <a:rPr lang="en-US" sz="1050" b="1" dirty="0">
                <a:solidFill>
                  <a:srgbClr val="FFFFFF"/>
                </a:solidFill>
                <a:latin typeface="Arial" charset="0"/>
                <a:ea typeface="ＭＳ Ｐゴシック" charset="0"/>
                <a:cs typeface="Arial" charset="0"/>
              </a:rPr>
              <a:t>Treatment</a:t>
            </a:r>
          </a:p>
          <a:p>
            <a:pPr algn="ctr">
              <a:defRPr/>
            </a:pPr>
            <a:r>
              <a:rPr lang="en-US" sz="800" b="1" dirty="0">
                <a:solidFill>
                  <a:srgbClr val="FFFFFF"/>
                </a:solidFill>
                <a:latin typeface="Arial" charset="0"/>
                <a:ea typeface="ＭＳ Ｐゴシック" charset="0"/>
                <a:cs typeface="Arial" charset="0"/>
              </a:rPr>
              <a:t>(if necessary)</a:t>
            </a:r>
          </a:p>
        </p:txBody>
      </p:sp>
      <p:cxnSp>
        <p:nvCxnSpPr>
          <p:cNvPr id="25" name="AutoShape 456">
            <a:extLst>
              <a:ext uri="{FF2B5EF4-FFF2-40B4-BE49-F238E27FC236}">
                <a16:creationId xmlns:a16="http://schemas.microsoft.com/office/drawing/2014/main" id="{901D32B6-237B-BA46-A17A-E61B2AA88891}"/>
              </a:ext>
            </a:extLst>
          </p:cNvPr>
          <p:cNvCxnSpPr>
            <a:cxnSpLocks noChangeShapeType="1"/>
            <a:stCxn id="27" idx="3"/>
            <a:endCxn id="24" idx="1"/>
          </p:cNvCxnSpPr>
          <p:nvPr/>
        </p:nvCxnSpPr>
        <p:spPr bwMode="auto">
          <a:xfrm>
            <a:off x="3114791" y="4154909"/>
            <a:ext cx="342900" cy="1587"/>
          </a:xfrm>
          <a:prstGeom prst="straightConnector1">
            <a:avLst/>
          </a:prstGeom>
          <a:noFill/>
          <a:ln w="31750">
            <a:solidFill>
              <a:srgbClr val="A50021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pic>
        <p:nvPicPr>
          <p:cNvPr id="26" name="Picture 22" descr="Gesloten">
            <a:extLst>
              <a:ext uri="{FF2B5EF4-FFF2-40B4-BE49-F238E27FC236}">
                <a16:creationId xmlns:a16="http://schemas.microsoft.com/office/drawing/2014/main" id="{A3DF78C6-A436-2D46-91E3-CD0DA3D7AD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97391" y="3861048"/>
            <a:ext cx="809625" cy="1058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AutoShape 435">
            <a:extLst>
              <a:ext uri="{FF2B5EF4-FFF2-40B4-BE49-F238E27FC236}">
                <a16:creationId xmlns:a16="http://schemas.microsoft.com/office/drawing/2014/main" id="{5B61B1C3-0580-2543-A824-5C45F3597A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33703" y="3223046"/>
            <a:ext cx="1081088" cy="1862138"/>
          </a:xfrm>
          <a:prstGeom prst="flowChartAlternateProcess">
            <a:avLst/>
          </a:prstGeom>
          <a:gradFill rotWithShape="1">
            <a:gsLst>
              <a:gs pos="0">
                <a:srgbClr val="156B13"/>
              </a:gs>
              <a:gs pos="50000">
                <a:srgbClr val="9CB86E"/>
              </a:gs>
              <a:gs pos="100000">
                <a:srgbClr val="DDEBCF"/>
              </a:gs>
            </a:gsLst>
            <a:lin ang="5400000" scaled="1"/>
          </a:gradFill>
          <a:ln>
            <a:noFill/>
          </a:ln>
          <a:effectLst>
            <a:outerShdw blurRad="76200" sy="23000" kx="1199993" algn="br" rotWithShape="0">
              <a:srgbClr val="808080">
                <a:alpha val="20000"/>
              </a:srgbClr>
            </a:outerShdw>
          </a:effectLst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/>
          <a:lstStyle/>
          <a:p>
            <a:pPr algn="ctr">
              <a:defRPr/>
            </a:pPr>
            <a:r>
              <a:rPr lang="en-US" sz="1050" b="1" dirty="0">
                <a:solidFill>
                  <a:srgbClr val="FFFFFF"/>
                </a:solidFill>
                <a:latin typeface="Arial" charset="0"/>
                <a:ea typeface="ＭＳ Ｐゴシック" charset="0"/>
                <a:cs typeface="Arial" charset="0"/>
              </a:rPr>
              <a:t>Plastic molding</a:t>
            </a:r>
          </a:p>
          <a:p>
            <a:pPr algn="ctr">
              <a:defRPr/>
            </a:pPr>
            <a:r>
              <a:rPr lang="en-US" sz="800" b="1" i="1" dirty="0">
                <a:solidFill>
                  <a:srgbClr val="FFFFFF"/>
                </a:solidFill>
                <a:latin typeface="Arial" charset="0"/>
                <a:ea typeface="ＭＳ Ｐゴシック" charset="0"/>
                <a:cs typeface="Arial" charset="0"/>
              </a:rPr>
              <a:t>Standard plastic </a:t>
            </a:r>
          </a:p>
          <a:p>
            <a:pPr algn="ctr">
              <a:defRPr/>
            </a:pPr>
            <a:r>
              <a:rPr lang="en-US" sz="800" b="1" i="1" dirty="0">
                <a:solidFill>
                  <a:srgbClr val="FFFFFF"/>
                </a:solidFill>
                <a:latin typeface="Arial" charset="0"/>
                <a:ea typeface="ＭＳ Ｐゴシック" charset="0"/>
                <a:cs typeface="Arial" charset="0"/>
              </a:rPr>
              <a:t>material incl. </a:t>
            </a:r>
          </a:p>
          <a:p>
            <a:pPr algn="ctr">
              <a:defRPr/>
            </a:pPr>
            <a:r>
              <a:rPr lang="en-US" sz="800" b="1" i="1" dirty="0">
                <a:solidFill>
                  <a:srgbClr val="FFFFFF"/>
                </a:solidFill>
                <a:latin typeface="Arial" charset="0"/>
                <a:ea typeface="ＭＳ Ｐゴシック" charset="0"/>
                <a:cs typeface="Arial" charset="0"/>
              </a:rPr>
              <a:t>glass fiber fillers</a:t>
            </a:r>
          </a:p>
          <a:p>
            <a:pPr algn="ctr">
              <a:defRPr/>
            </a:pPr>
            <a:endParaRPr lang="en-US" sz="1050" b="1" dirty="0">
              <a:solidFill>
                <a:srgbClr val="FFFFFF"/>
              </a:solidFill>
              <a:latin typeface="Arial" charset="0"/>
              <a:ea typeface="ＭＳ Ｐゴシック" charset="0"/>
              <a:cs typeface="Arial" charset="0"/>
            </a:endParaRPr>
          </a:p>
        </p:txBody>
      </p:sp>
      <p:pic>
        <p:nvPicPr>
          <p:cNvPr id="28" name="Picture 3">
            <a:extLst>
              <a:ext uri="{FF2B5EF4-FFF2-40B4-BE49-F238E27FC236}">
                <a16:creationId xmlns:a16="http://schemas.microsoft.com/office/drawing/2014/main" id="{5C242CD4-3603-224A-AEC8-EAD5C12874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19428" y="4004096"/>
            <a:ext cx="925513" cy="571500"/>
          </a:xfrm>
          <a:prstGeom prst="rect">
            <a:avLst/>
          </a:prstGeom>
          <a:noFill/>
          <a:ln>
            <a:noFill/>
          </a:ln>
          <a:effectLst>
            <a:outerShdw blurRad="76200" sy="23000" kx="1199993" algn="br" rotWithShape="0">
              <a:srgbClr val="808080">
                <a:alpha val="20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6153621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CE045B-FFF3-594F-8929-387C427645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v-SE" dirty="0" err="1"/>
              <a:t>LPKF’s</a:t>
            </a:r>
            <a:r>
              <a:rPr lang="sv-SE" dirty="0"/>
              <a:t> LDS </a:t>
            </a:r>
            <a:r>
              <a:rPr lang="sv-SE" dirty="0" err="1"/>
              <a:t>method</a:t>
            </a:r>
            <a:r>
              <a:rPr lang="sv-SE" sz="2000" dirty="0"/>
              <a:t>   </a:t>
            </a:r>
            <a:r>
              <a:rPr lang="sv-SE" sz="2000" dirty="0">
                <a:solidFill>
                  <a:srgbClr val="FF0000"/>
                </a:solidFill>
              </a:rPr>
              <a:t>(Not </a:t>
            </a:r>
            <a:r>
              <a:rPr lang="sv-SE" sz="2000" dirty="0" err="1">
                <a:solidFill>
                  <a:srgbClr val="FF0000"/>
                </a:solidFill>
              </a:rPr>
              <a:t>Cuptronic’c</a:t>
            </a:r>
            <a:r>
              <a:rPr lang="sv-SE" sz="2000" dirty="0">
                <a:solidFill>
                  <a:srgbClr val="FF0000"/>
                </a:solidFill>
              </a:rPr>
              <a:t> CBM process)</a:t>
            </a:r>
            <a:endParaRPr lang="en-SE" sz="2000" dirty="0">
              <a:solidFill>
                <a:srgbClr val="FF0000"/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AFE25E8-16F9-B24D-B43D-FFCF8EFBE0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Copyright Cuptronic Technology AB 2021. All rights reserved.</a:t>
            </a:r>
            <a:endParaRPr lang="en-S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55A071F-8E89-F144-AC74-5548825B29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0066-6F48-5A42-B592-F11F9179712D}" type="slidenum">
              <a:rPr lang="en-SE" smtClean="0"/>
              <a:pPr/>
              <a:t>43</a:t>
            </a:fld>
            <a:endParaRPr lang="en-SE" sz="1200" dirty="0">
              <a:latin typeface="Lato Semibold" panose="020F0502020204030203" pitchFamily="34" charset="77"/>
            </a:endParaRPr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DFE61303-2767-4346-9CAD-BBE1158C6AF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77198911"/>
              </p:ext>
            </p:extLst>
          </p:nvPr>
        </p:nvGraphicFramePr>
        <p:xfrm>
          <a:off x="2628154" y="1762445"/>
          <a:ext cx="6762776" cy="3889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" name="Picture 5" descr="LDSNA-1">
            <a:extLst>
              <a:ext uri="{FF2B5EF4-FFF2-40B4-BE49-F238E27FC236}">
                <a16:creationId xmlns:a16="http://schemas.microsoft.com/office/drawing/2014/main" id="{A0A204E9-38BE-A24E-B008-4DA589E2D3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18085" y="3413714"/>
            <a:ext cx="1679575" cy="1260475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999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2" descr="LDSVA-14">
            <a:extLst>
              <a:ext uri="{FF2B5EF4-FFF2-40B4-BE49-F238E27FC236}">
                <a16:creationId xmlns:a16="http://schemas.microsoft.com/office/drawing/2014/main" id="{4CCCCEAB-9152-DF4D-A667-B4863344E0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80736" y="3413714"/>
            <a:ext cx="1679575" cy="1258887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999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Box 30">
            <a:extLst>
              <a:ext uri="{FF2B5EF4-FFF2-40B4-BE49-F238E27FC236}">
                <a16:creationId xmlns:a16="http://schemas.microsoft.com/office/drawing/2014/main" id="{AA4DD47E-1DCE-934C-8805-DB37D8AE92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58001" y="3878282"/>
            <a:ext cx="64293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400" i="1" dirty="0"/>
              <a:t>500x</a:t>
            </a:r>
          </a:p>
        </p:txBody>
      </p:sp>
      <p:sp>
        <p:nvSpPr>
          <p:cNvPr id="9" name="TextBox 15">
            <a:extLst>
              <a:ext uri="{FF2B5EF4-FFF2-40B4-BE49-F238E27FC236}">
                <a16:creationId xmlns:a16="http://schemas.microsoft.com/office/drawing/2014/main" id="{AACD5C97-CC53-204F-8D9F-7783FEDFA3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27597" y="2994249"/>
            <a:ext cx="1876425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hangingPunct="1"/>
            <a:r>
              <a:rPr lang="en-US" sz="1600" b="1" dirty="0">
                <a:solidFill>
                  <a:schemeClr val="accent2"/>
                </a:solidFill>
              </a:rPr>
              <a:t>Before Activation</a:t>
            </a:r>
          </a:p>
        </p:txBody>
      </p:sp>
      <p:sp>
        <p:nvSpPr>
          <p:cNvPr id="10" name="TextBox 16">
            <a:extLst>
              <a:ext uri="{FF2B5EF4-FFF2-40B4-BE49-F238E27FC236}">
                <a16:creationId xmlns:a16="http://schemas.microsoft.com/office/drawing/2014/main" id="{64DE42CD-337B-6744-AD87-AF54507C73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53748" y="2994975"/>
            <a:ext cx="1706563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hangingPunct="1"/>
            <a:r>
              <a:rPr lang="en-US" sz="1600" b="1" dirty="0">
                <a:solidFill>
                  <a:schemeClr val="accent2"/>
                </a:solidFill>
              </a:rPr>
              <a:t>After Activation</a:t>
            </a:r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id="{49472D66-9560-084A-BEEE-623434592B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71987" y="2740955"/>
            <a:ext cx="3248025" cy="2397125"/>
          </a:xfrm>
          <a:prstGeom prst="parallelogram">
            <a:avLst>
              <a:gd name="adj" fmla="val 0"/>
            </a:avLst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ruta 11">
            <a:extLst>
              <a:ext uri="{FF2B5EF4-FFF2-40B4-BE49-F238E27FC236}">
                <a16:creationId xmlns:a16="http://schemas.microsoft.com/office/drawing/2014/main" id="{C695A496-4CEC-9448-BF1E-1B512F60E9CF}"/>
              </a:ext>
            </a:extLst>
          </p:cNvPr>
          <p:cNvSpPr txBox="1"/>
          <p:nvPr/>
        </p:nvSpPr>
        <p:spPr>
          <a:xfrm>
            <a:off x="7404454" y="4815859"/>
            <a:ext cx="307623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LPKF = </a:t>
            </a:r>
          </a:p>
          <a:p>
            <a:pPr algn="ctr"/>
            <a:r>
              <a:rPr lang="en-US" dirty="0">
                <a:solidFill>
                  <a:srgbClr val="FF0000"/>
                </a:solidFill>
              </a:rPr>
              <a:t>Mechanical adhesion</a:t>
            </a:r>
          </a:p>
        </p:txBody>
      </p:sp>
      <p:sp>
        <p:nvSpPr>
          <p:cNvPr id="13" name="Parallellogram 12">
            <a:extLst>
              <a:ext uri="{FF2B5EF4-FFF2-40B4-BE49-F238E27FC236}">
                <a16:creationId xmlns:a16="http://schemas.microsoft.com/office/drawing/2014/main" id="{049C3678-7E4B-9749-8D95-DFDDF64455BB}"/>
              </a:ext>
            </a:extLst>
          </p:cNvPr>
          <p:cNvSpPr/>
          <p:nvPr/>
        </p:nvSpPr>
        <p:spPr>
          <a:xfrm rot="498146">
            <a:off x="5948444" y="4230302"/>
            <a:ext cx="686624" cy="334081"/>
          </a:xfrm>
          <a:prstGeom prst="parallelogram">
            <a:avLst>
              <a:gd name="adj" fmla="val 58172"/>
            </a:avLst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0"/>
                </a:schemeClr>
              </a:gs>
            </a:gsLst>
            <a:lin ang="16200000" scaled="0"/>
            <a:tileRect/>
          </a:gradFill>
          <a:ln w="1905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Rak 13">
            <a:extLst>
              <a:ext uri="{FF2B5EF4-FFF2-40B4-BE49-F238E27FC236}">
                <a16:creationId xmlns:a16="http://schemas.microsoft.com/office/drawing/2014/main" id="{D6107D10-42D5-334E-98E4-E804004ADCFF}"/>
              </a:ext>
            </a:extLst>
          </p:cNvPr>
          <p:cNvCxnSpPr>
            <a:stCxn id="13" idx="2"/>
            <a:endCxn id="15" idx="1"/>
          </p:cNvCxnSpPr>
          <p:nvPr/>
        </p:nvCxnSpPr>
        <p:spPr>
          <a:xfrm flipV="1">
            <a:off x="6535317" y="4015584"/>
            <a:ext cx="1545419" cy="417301"/>
          </a:xfrm>
          <a:prstGeom prst="line">
            <a:avLst/>
          </a:prstGeom>
          <a:ln w="19050" cmpd="sng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Rektangel 14">
            <a:extLst>
              <a:ext uri="{FF2B5EF4-FFF2-40B4-BE49-F238E27FC236}">
                <a16:creationId xmlns:a16="http://schemas.microsoft.com/office/drawing/2014/main" id="{461474BD-1726-0244-AF49-C75B58A47F56}"/>
              </a:ext>
            </a:extLst>
          </p:cNvPr>
          <p:cNvSpPr/>
          <p:nvPr/>
        </p:nvSpPr>
        <p:spPr>
          <a:xfrm>
            <a:off x="8080736" y="3788778"/>
            <a:ext cx="1143000" cy="453611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0"/>
                </a:schemeClr>
              </a:gs>
            </a:gsLst>
            <a:lin ang="16200000" scaled="0"/>
            <a:tileRect/>
          </a:gradFill>
          <a:ln w="19050" cmpd="sng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782041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CE045B-FFF3-594F-8929-387C427645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err="1"/>
              <a:t>Comparison</a:t>
            </a:r>
            <a:r>
              <a:rPr lang="sv-SE" dirty="0"/>
              <a:t>      Cuptronic  vs  LPKF</a:t>
            </a:r>
            <a:endParaRPr lang="en-SE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AFE25E8-16F9-B24D-B43D-FFCF8EFBE0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Copyright Cuptronic Technology AB 2021. All rights reserved.</a:t>
            </a:r>
            <a:endParaRPr lang="en-S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55A071F-8E89-F144-AC74-5548825B29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0066-6F48-5A42-B592-F11F9179712D}" type="slidenum">
              <a:rPr lang="en-SE" smtClean="0"/>
              <a:pPr/>
              <a:t>44</a:t>
            </a:fld>
            <a:endParaRPr lang="en-SE" sz="1200" dirty="0">
              <a:latin typeface="Lato Semibold" panose="020F0502020204030203" pitchFamily="34" charset="77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C75C3733-4E89-9E48-A16E-FC1CC34508B4}"/>
              </a:ext>
            </a:extLst>
          </p:cNvPr>
          <p:cNvSpPr txBox="1">
            <a:spLocks/>
          </p:cNvSpPr>
          <p:nvPr/>
        </p:nvSpPr>
        <p:spPr>
          <a:xfrm>
            <a:off x="1700408" y="1720726"/>
            <a:ext cx="8791184" cy="421661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 baseline="0">
                <a:solidFill>
                  <a:schemeClr val="tx1"/>
                </a:solidFill>
                <a:latin typeface="Lato" panose="020F0502020204030203" pitchFamily="34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 baseline="0">
                <a:solidFill>
                  <a:schemeClr val="tx1"/>
                </a:solidFill>
                <a:latin typeface="Lato" panose="020F0502020204030203" pitchFamily="34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Lato" panose="020F0502020204030203" pitchFamily="34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 baseline="0">
                <a:solidFill>
                  <a:schemeClr val="tx1"/>
                </a:solidFill>
                <a:latin typeface="Lato" panose="020F0502020204030203" pitchFamily="34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 baseline="0">
                <a:solidFill>
                  <a:schemeClr val="tx1"/>
                </a:solidFill>
                <a:latin typeface="Lato" panose="020F0502020204030203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>
                <a:ea typeface="ＭＳ Ｐゴシック" pitchFamily="34" charset="-128"/>
              </a:rPr>
              <a:t>The Cuptronic process is different from the LPKF’s LDS process as no materiel is mixed into the plastic and that the laser is only used to </a:t>
            </a:r>
            <a:r>
              <a:rPr lang="en-US" sz="1800" u="sng" dirty="0">
                <a:ea typeface="ＭＳ Ｐゴシック" pitchFamily="34" charset="-128"/>
              </a:rPr>
              <a:t>activate the chemistry </a:t>
            </a:r>
            <a:r>
              <a:rPr lang="en-US" sz="1800" dirty="0">
                <a:ea typeface="ＭＳ Ｐゴシック" pitchFamily="34" charset="-128"/>
              </a:rPr>
              <a:t>and not to ablate the surface. </a:t>
            </a:r>
          </a:p>
          <a:p>
            <a:endParaRPr lang="sv-SE" sz="1800" dirty="0">
              <a:ea typeface="ＭＳ Ｐゴシック" pitchFamily="34" charset="-128"/>
            </a:endParaRPr>
          </a:p>
          <a:p>
            <a:r>
              <a:rPr lang="en-US" sz="1800" dirty="0">
                <a:ea typeface="ＭＳ Ｐゴシック" pitchFamily="34" charset="-128"/>
              </a:rPr>
              <a:t>These two differences will give the following advantages:</a:t>
            </a:r>
            <a:endParaRPr lang="sv-SE" sz="1800" dirty="0">
              <a:ea typeface="ＭＳ Ｐゴシック" pitchFamily="34" charset="-128"/>
            </a:endParaRPr>
          </a:p>
          <a:p>
            <a:pPr lvl="1"/>
            <a:r>
              <a:rPr lang="sv-SE" sz="1800" dirty="0">
                <a:ea typeface="ＭＳ Ｐゴシック" pitchFamily="34" charset="-128"/>
              </a:rPr>
              <a:t>A</a:t>
            </a:r>
            <a:r>
              <a:rPr lang="en-US" sz="1800" dirty="0" err="1">
                <a:ea typeface="ＭＳ Ｐゴシック" pitchFamily="34" charset="-128"/>
              </a:rPr>
              <a:t>pprox</a:t>
            </a:r>
            <a:r>
              <a:rPr lang="en-US" sz="1800" dirty="0">
                <a:ea typeface="ＭＳ Ｐゴシック" pitchFamily="34" charset="-128"/>
              </a:rPr>
              <a:t>. 50% cost reduction of the plastic carrier compared to LDS material,</a:t>
            </a:r>
            <a:endParaRPr lang="sv-SE" sz="1800" dirty="0">
              <a:ea typeface="ＭＳ Ｐゴシック" pitchFamily="34" charset="-128"/>
            </a:endParaRPr>
          </a:p>
          <a:p>
            <a:pPr lvl="1"/>
            <a:r>
              <a:rPr lang="en-US" sz="1800" dirty="0">
                <a:ea typeface="ＭＳ Ｐゴシック" pitchFamily="34" charset="-128"/>
              </a:rPr>
              <a:t>No reduction in mechanical properties of plastic carrier (no limit on fillers)</a:t>
            </a:r>
            <a:endParaRPr lang="sv-SE" sz="1800" dirty="0">
              <a:ea typeface="ＭＳ Ｐゴシック" pitchFamily="34" charset="-128"/>
            </a:endParaRPr>
          </a:p>
          <a:p>
            <a:pPr lvl="1"/>
            <a:r>
              <a:rPr lang="en-US" altLang="en-US" sz="1800" dirty="0">
                <a:ea typeface="ＭＳ Ｐゴシック" pitchFamily="34" charset="-128"/>
              </a:rPr>
              <a:t>“</a:t>
            </a:r>
            <a:r>
              <a:rPr lang="en-US" sz="1800" dirty="0">
                <a:ea typeface="ＭＳ Ｐゴシック" pitchFamily="34" charset="-128"/>
              </a:rPr>
              <a:t>No</a:t>
            </a:r>
            <a:r>
              <a:rPr lang="en-US" altLang="en-US" sz="1800" dirty="0">
                <a:ea typeface="ＭＳ Ｐゴシック" pitchFamily="34" charset="-128"/>
              </a:rPr>
              <a:t>”</a:t>
            </a:r>
            <a:r>
              <a:rPr lang="en-US" sz="1800" dirty="0">
                <a:ea typeface="ＭＳ Ｐゴシック" pitchFamily="34" charset="-128"/>
              </a:rPr>
              <a:t> color limitation </a:t>
            </a:r>
            <a:endParaRPr lang="sv-SE" sz="1800" dirty="0">
              <a:ea typeface="ＭＳ Ｐゴシック" pitchFamily="34" charset="-128"/>
            </a:endParaRPr>
          </a:p>
          <a:p>
            <a:pPr lvl="1"/>
            <a:r>
              <a:rPr lang="en-US" sz="1800" dirty="0">
                <a:ea typeface="ＭＳ Ｐゴシック" pitchFamily="34" charset="-128"/>
              </a:rPr>
              <a:t>Faster cycle times as a broader laser spot can be used and no z-axis correction is needed.</a:t>
            </a:r>
            <a:endParaRPr lang="sv-SE" sz="1800" dirty="0">
              <a:ea typeface="ＭＳ Ｐゴシック" pitchFamily="34" charset="-128"/>
            </a:endParaRPr>
          </a:p>
          <a:p>
            <a:pPr lvl="1"/>
            <a:r>
              <a:rPr lang="en-US" sz="1800" dirty="0">
                <a:ea typeface="ＭＳ Ｐゴシック" pitchFamily="34" charset="-128"/>
              </a:rPr>
              <a:t>Larger working volume without any need for Z-axis correction. Lower cost for laser optics.</a:t>
            </a:r>
          </a:p>
          <a:p>
            <a:pPr lvl="1"/>
            <a:r>
              <a:rPr lang="en-US" sz="1800" dirty="0">
                <a:ea typeface="ＭＳ Ｐゴシック" pitchFamily="34" charset="-128"/>
              </a:rPr>
              <a:t>Much lower capital investments</a:t>
            </a:r>
            <a:endParaRPr lang="sv-SE" sz="1800" dirty="0"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4934801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Bildobjekt 4">
            <a:extLst>
              <a:ext uri="{FF2B5EF4-FFF2-40B4-BE49-F238E27FC236}">
                <a16:creationId xmlns:a16="http://schemas.microsoft.com/office/drawing/2014/main" id="{DCE1FF90-F8E8-8D49-9796-0ED039C930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80212" y="1330645"/>
            <a:ext cx="1463135" cy="1437468"/>
          </a:xfrm>
          <a:prstGeom prst="ellips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C4658CD6-42FA-F645-A56C-BA2372B913E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7249" r="17249"/>
          <a:stretch/>
        </p:blipFill>
        <p:spPr>
          <a:xfrm>
            <a:off x="9451818" y="1215720"/>
            <a:ext cx="1440000" cy="1440000"/>
          </a:xfrm>
          <a:prstGeom prst="ellipse">
            <a:avLst/>
          </a:prstGeom>
          <a:solidFill>
            <a:schemeClr val="accent2"/>
          </a:solidFill>
          <a:ln w="12700"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5AEE7753-D7A1-BA47-94CF-0669606A848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2671" r="12671"/>
          <a:stretch/>
        </p:blipFill>
        <p:spPr>
          <a:xfrm>
            <a:off x="5160894" y="4027599"/>
            <a:ext cx="1440000" cy="1440000"/>
          </a:xfrm>
          <a:prstGeom prst="ellipse">
            <a:avLst/>
          </a:prstGeom>
          <a:solidFill>
            <a:schemeClr val="accent2"/>
          </a:solidFill>
          <a:ln w="12700"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124330D8-EE37-0B4B-9125-DB670BE3DA8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25956" y="4052999"/>
            <a:ext cx="1440000" cy="1440000"/>
          </a:xfrm>
          <a:prstGeom prst="ellipse">
            <a:avLst/>
          </a:prstGeom>
          <a:solidFill>
            <a:schemeClr val="accent2"/>
          </a:solidFill>
          <a:ln w="12700">
            <a:solidFill>
              <a:schemeClr val="tx1">
                <a:lumMod val="50000"/>
                <a:lumOff val="50000"/>
              </a:schemeClr>
            </a:solidFill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669F0D6-7B1D-2C4D-8054-520D845DD7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SE" dirty="0"/>
              <a:t>CBM solves problems in many areas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C6BE623-1021-2441-BB83-1EA7E57515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Copyright Cuptronic Technology AB 2023. All rights reserved.</a:t>
            </a:r>
            <a:endParaRPr lang="en-S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179D523-7FC6-B844-B106-C1699AD61B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0066-6F48-5A42-B592-F11F9179712D}" type="slidenum">
              <a:rPr lang="en-SE" smtClean="0"/>
              <a:pPr/>
              <a:t>5</a:t>
            </a:fld>
            <a:endParaRPr lang="en-SE" sz="1200" dirty="0">
              <a:latin typeface="Lato Semibold" panose="020F0502020204030203" pitchFamily="34" charset="77"/>
            </a:endParaRP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62296749-EDB9-8648-B386-FA646ED257D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334228" y="4195490"/>
            <a:ext cx="1440000" cy="1440000"/>
          </a:xfrm>
          <a:prstGeom prst="ellipse">
            <a:avLst/>
          </a:prstGeom>
          <a:solidFill>
            <a:schemeClr val="accent2"/>
          </a:solidFill>
          <a:ln w="12700"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65AD3094-A9FD-BC4A-8CC3-F253D021145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25956" y="1302498"/>
            <a:ext cx="1440000" cy="1440000"/>
          </a:xfrm>
          <a:prstGeom prst="ellipse">
            <a:avLst/>
          </a:prstGeom>
          <a:solidFill>
            <a:schemeClr val="accent2"/>
          </a:solidFill>
          <a:ln w="12700">
            <a:solidFill>
              <a:schemeClr val="tx1">
                <a:lumMod val="50000"/>
                <a:lumOff val="50000"/>
              </a:schemeClr>
            </a:solidFill>
          </a:ln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0D45EFC3-D5C3-254C-BB41-56DA6B30B60C}"/>
              </a:ext>
            </a:extLst>
          </p:cNvPr>
          <p:cNvSpPr txBox="1"/>
          <p:nvPr/>
        </p:nvSpPr>
        <p:spPr>
          <a:xfrm>
            <a:off x="958787" y="2738252"/>
            <a:ext cx="2574338" cy="1046440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algn="ctr"/>
            <a:r>
              <a:rPr lang="en-SE" sz="2000" b="1" dirty="0">
                <a:latin typeface="Lato" panose="020F0502020204030203" pitchFamily="34" charset="77"/>
              </a:rPr>
              <a:t>P</a:t>
            </a:r>
            <a:r>
              <a:rPr lang="sv-SE" sz="2000" b="1" dirty="0" err="1">
                <a:latin typeface="Lato" panose="020F0502020204030203" pitchFamily="34" charset="77"/>
              </a:rPr>
              <a:t>lating</a:t>
            </a:r>
            <a:r>
              <a:rPr lang="sv-SE" sz="2000" b="1" dirty="0">
                <a:latin typeface="Lato" panose="020F0502020204030203" pitchFamily="34" charset="77"/>
              </a:rPr>
              <a:t> on Plastic</a:t>
            </a:r>
          </a:p>
          <a:p>
            <a:pPr algn="ctr"/>
            <a:r>
              <a:rPr lang="sv-SE" sz="1400" dirty="0" err="1">
                <a:latin typeface="Lato" panose="020F0502020204030203" pitchFamily="34" charset="77"/>
              </a:rPr>
              <a:t>Allows</a:t>
            </a:r>
            <a:r>
              <a:rPr lang="sv-SE" sz="1400" dirty="0">
                <a:latin typeface="Lato" panose="020F0502020204030203" pitchFamily="34" charset="77"/>
              </a:rPr>
              <a:t> for </a:t>
            </a:r>
            <a:r>
              <a:rPr lang="sv-SE" sz="1400" dirty="0" err="1">
                <a:latin typeface="Lato" panose="020F0502020204030203" pitchFamily="34" charset="77"/>
              </a:rPr>
              <a:t>metallization</a:t>
            </a:r>
            <a:r>
              <a:rPr lang="sv-SE" sz="1400" dirty="0">
                <a:latin typeface="Lato" panose="020F0502020204030203" pitchFamily="34" charset="77"/>
              </a:rPr>
              <a:t> on a </a:t>
            </a:r>
            <a:r>
              <a:rPr lang="sv-SE" sz="1400" dirty="0" err="1">
                <a:latin typeface="Lato" panose="020F0502020204030203" pitchFamily="34" charset="77"/>
              </a:rPr>
              <a:t>wide</a:t>
            </a:r>
            <a:r>
              <a:rPr lang="sv-SE" sz="1400" dirty="0">
                <a:latin typeface="Lato" panose="020F0502020204030203" pitchFamily="34" charset="77"/>
              </a:rPr>
              <a:t> </a:t>
            </a:r>
            <a:r>
              <a:rPr lang="sv-SE" sz="1400" dirty="0" err="1">
                <a:latin typeface="Lato" panose="020F0502020204030203" pitchFamily="34" charset="77"/>
              </a:rPr>
              <a:t>variety</a:t>
            </a:r>
            <a:r>
              <a:rPr lang="sv-SE" sz="1400" dirty="0">
                <a:latin typeface="Lato" panose="020F0502020204030203" pitchFamily="34" charset="77"/>
              </a:rPr>
              <a:t> </a:t>
            </a:r>
            <a:r>
              <a:rPr lang="sv-SE" sz="1400" dirty="0" err="1">
                <a:latin typeface="Lato" panose="020F0502020204030203" pitchFamily="34" charset="77"/>
              </a:rPr>
              <a:t>of</a:t>
            </a:r>
            <a:r>
              <a:rPr lang="sv-SE" sz="1400" dirty="0">
                <a:latin typeface="Lato" panose="020F0502020204030203" pitchFamily="34" charset="77"/>
              </a:rPr>
              <a:t> plastics in a </a:t>
            </a:r>
            <a:r>
              <a:rPr lang="sv-SE" sz="1400" dirty="0" err="1">
                <a:latin typeface="Lato" panose="020F0502020204030203" pitchFamily="34" charset="77"/>
              </a:rPr>
              <a:t>multitude</a:t>
            </a:r>
            <a:r>
              <a:rPr lang="sv-SE" sz="1400" dirty="0">
                <a:latin typeface="Lato" panose="020F0502020204030203" pitchFamily="34" charset="77"/>
              </a:rPr>
              <a:t> </a:t>
            </a:r>
            <a:r>
              <a:rPr lang="sv-SE" sz="1400" dirty="0" err="1">
                <a:latin typeface="Lato" panose="020F0502020204030203" pitchFamily="34" charset="77"/>
              </a:rPr>
              <a:t>of</a:t>
            </a:r>
            <a:r>
              <a:rPr lang="sv-SE" sz="1400" dirty="0">
                <a:latin typeface="Lato" panose="020F0502020204030203" pitchFamily="34" charset="77"/>
              </a:rPr>
              <a:t> </a:t>
            </a:r>
            <a:r>
              <a:rPr lang="sv-SE" sz="1400" dirty="0" err="1">
                <a:latin typeface="Lato" panose="020F0502020204030203" pitchFamily="34" charset="77"/>
              </a:rPr>
              <a:t>shapes</a:t>
            </a:r>
            <a:endParaRPr lang="en-SE" sz="1400" dirty="0">
              <a:latin typeface="Lato" panose="020F0502020204030203" pitchFamily="34" charset="77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9FB78416-A82B-7D4F-9781-9F2496C2349D}"/>
              </a:ext>
            </a:extLst>
          </p:cNvPr>
          <p:cNvSpPr txBox="1"/>
          <p:nvPr/>
        </p:nvSpPr>
        <p:spPr>
          <a:xfrm>
            <a:off x="8520343" y="5631244"/>
            <a:ext cx="3067769" cy="830997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algn="ctr"/>
            <a:r>
              <a:rPr lang="en-SE" sz="2000" b="1" dirty="0">
                <a:latin typeface="Lato" panose="020F0502020204030203" pitchFamily="34" charset="77"/>
              </a:rPr>
              <a:t>Selective 3D metallization</a:t>
            </a:r>
          </a:p>
          <a:p>
            <a:pPr algn="ctr"/>
            <a:r>
              <a:rPr lang="sv-SE" sz="1400" dirty="0">
                <a:latin typeface="Lato" panose="020F0502020204030203" pitchFamily="34" charset="77"/>
              </a:rPr>
              <a:t>No ablation, new materials</a:t>
            </a:r>
            <a:endParaRPr lang="en-SE" sz="1400">
              <a:latin typeface="Lato" panose="020F0502020204030203" pitchFamily="34" charset="77"/>
            </a:endParaRPr>
          </a:p>
          <a:p>
            <a:pPr algn="ctr"/>
            <a:endParaRPr lang="sv-SE" sz="1400" b="1" dirty="0">
              <a:latin typeface="Lato" panose="020F0502020204030203" pitchFamily="34" charset="77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193D3DD1-D074-534A-BD06-4262D1D92A71}"/>
              </a:ext>
            </a:extLst>
          </p:cNvPr>
          <p:cNvSpPr txBox="1"/>
          <p:nvPr/>
        </p:nvSpPr>
        <p:spPr>
          <a:xfrm>
            <a:off x="4277734" y="2768113"/>
            <a:ext cx="3468092" cy="1046440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algn="ctr"/>
            <a:r>
              <a:rPr lang="sv-SE" sz="2000" b="1" dirty="0">
                <a:latin typeface="Lato" panose="020F0502020204030203" pitchFamily="34" charset="77"/>
              </a:rPr>
              <a:t>EMP/</a:t>
            </a:r>
            <a:r>
              <a:rPr lang="en-SE" sz="2000" b="1" dirty="0">
                <a:latin typeface="Lato" panose="020F0502020204030203" pitchFamily="34" charset="77"/>
              </a:rPr>
              <a:t>EMI shielding</a:t>
            </a:r>
            <a:endParaRPr lang="sv-SE" sz="2000" dirty="0">
              <a:latin typeface="Lato" panose="020F0502020204030203" pitchFamily="34" charset="77"/>
            </a:endParaRPr>
          </a:p>
          <a:p>
            <a:pPr algn="ctr"/>
            <a:r>
              <a:rPr lang="sv-SE" sz="1400" dirty="0" err="1">
                <a:latin typeface="Lato" panose="020F0502020204030203" pitchFamily="34" charset="77"/>
              </a:rPr>
              <a:t>Allows</a:t>
            </a:r>
            <a:r>
              <a:rPr lang="sv-SE" sz="1400" dirty="0">
                <a:latin typeface="Lato" panose="020F0502020204030203" pitchFamily="34" charset="77"/>
              </a:rPr>
              <a:t> </a:t>
            </a:r>
            <a:r>
              <a:rPr lang="sv-SE" sz="1400" dirty="0" err="1">
                <a:latin typeface="Lato" panose="020F0502020204030203" pitchFamily="34" charset="77"/>
              </a:rPr>
              <a:t>metalization</a:t>
            </a:r>
            <a:r>
              <a:rPr lang="sv-SE" sz="1400" dirty="0">
                <a:latin typeface="Lato" panose="020F0502020204030203" pitchFamily="34" charset="77"/>
              </a:rPr>
              <a:t> on materials </a:t>
            </a:r>
            <a:r>
              <a:rPr lang="sv-SE" sz="1400" dirty="0" err="1">
                <a:latin typeface="Lato" panose="020F0502020204030203" pitchFamily="34" charset="77"/>
              </a:rPr>
              <a:t>ranging</a:t>
            </a:r>
            <a:r>
              <a:rPr lang="sv-SE" sz="1400" dirty="0">
                <a:latin typeface="Lato" panose="020F0502020204030203" pitchFamily="34" charset="77"/>
              </a:rPr>
              <a:t> from </a:t>
            </a:r>
            <a:r>
              <a:rPr lang="sv-SE" sz="1400" dirty="0" err="1">
                <a:latin typeface="Lato" panose="020F0502020204030203" pitchFamily="34" charset="77"/>
              </a:rPr>
              <a:t>micrometer</a:t>
            </a:r>
            <a:r>
              <a:rPr lang="sv-SE" sz="1400" dirty="0">
                <a:latin typeface="Lato" panose="020F0502020204030203" pitchFamily="34" charset="77"/>
              </a:rPr>
              <a:t> </a:t>
            </a:r>
            <a:r>
              <a:rPr lang="sv-SE" sz="1400" dirty="0" err="1">
                <a:latin typeface="Lato" panose="020F0502020204030203" pitchFamily="34" charset="77"/>
              </a:rPr>
              <a:t>thick</a:t>
            </a:r>
            <a:r>
              <a:rPr lang="sv-SE" sz="1400" dirty="0">
                <a:latin typeface="Lato" panose="020F0502020204030203" pitchFamily="34" charset="77"/>
              </a:rPr>
              <a:t> </a:t>
            </a:r>
            <a:r>
              <a:rPr lang="sv-SE" sz="1400" dirty="0" err="1">
                <a:latin typeface="Lato" panose="020F0502020204030203" pitchFamily="34" charset="77"/>
              </a:rPr>
              <a:t>foils</a:t>
            </a:r>
            <a:r>
              <a:rPr lang="sv-SE" sz="1400" dirty="0">
                <a:latin typeface="Lato" panose="020F0502020204030203" pitchFamily="34" charset="77"/>
              </a:rPr>
              <a:t> </a:t>
            </a:r>
            <a:r>
              <a:rPr lang="sv-SE" sz="1400" dirty="0" err="1">
                <a:latin typeface="Lato" panose="020F0502020204030203" pitchFamily="34" charset="77"/>
              </a:rPr>
              <a:t>up</a:t>
            </a:r>
            <a:r>
              <a:rPr lang="sv-SE" sz="1400" dirty="0">
                <a:latin typeface="Lato" panose="020F0502020204030203" pitchFamily="34" charset="77"/>
              </a:rPr>
              <a:t> to </a:t>
            </a:r>
            <a:r>
              <a:rPr lang="sv-SE" sz="1400" dirty="0" err="1">
                <a:latin typeface="Lato" panose="020F0502020204030203" pitchFamily="34" charset="77"/>
              </a:rPr>
              <a:t>large</a:t>
            </a:r>
            <a:r>
              <a:rPr lang="sv-SE" sz="1400" dirty="0">
                <a:latin typeface="Lato" panose="020F0502020204030203" pitchFamily="34" charset="77"/>
              </a:rPr>
              <a:t> 3D </a:t>
            </a:r>
            <a:r>
              <a:rPr lang="sv-SE" sz="1400" dirty="0" err="1">
                <a:latin typeface="Lato" panose="020F0502020204030203" pitchFamily="34" charset="77"/>
              </a:rPr>
              <a:t>structures</a:t>
            </a:r>
            <a:endParaRPr lang="sv-SE" sz="1400" dirty="0">
              <a:latin typeface="Lato" panose="020F0502020204030203" pitchFamily="34" charset="77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ED06C7AD-9EE3-8241-A96D-7618D01093A8}"/>
              </a:ext>
            </a:extLst>
          </p:cNvPr>
          <p:cNvSpPr txBox="1"/>
          <p:nvPr/>
        </p:nvSpPr>
        <p:spPr>
          <a:xfrm>
            <a:off x="958787" y="5457374"/>
            <a:ext cx="2574338" cy="830997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algn="ctr"/>
            <a:r>
              <a:rPr lang="sv-SE" sz="2000" b="1" dirty="0">
                <a:latin typeface="Lato" panose="020F0502020204030203" pitchFamily="34" charset="77"/>
              </a:rPr>
              <a:t>New materials</a:t>
            </a:r>
          </a:p>
          <a:p>
            <a:pPr algn="ctr"/>
            <a:r>
              <a:rPr lang="sv-SE" sz="1400" dirty="0" err="1">
                <a:latin typeface="Lato" panose="020F0502020204030203" pitchFamily="34" charset="77"/>
              </a:rPr>
              <a:t>Allows</a:t>
            </a:r>
            <a:r>
              <a:rPr lang="sv-SE" sz="1400" dirty="0">
                <a:latin typeface="Lato" panose="020F0502020204030203" pitchFamily="34" charset="77"/>
              </a:rPr>
              <a:t> for </a:t>
            </a:r>
            <a:r>
              <a:rPr lang="sv-SE" sz="1400" dirty="0" err="1">
                <a:latin typeface="Lato" panose="020F0502020204030203" pitchFamily="34" charset="77"/>
              </a:rPr>
              <a:t>metalization</a:t>
            </a:r>
            <a:r>
              <a:rPr lang="sv-SE" sz="1400" dirty="0">
                <a:latin typeface="Lato" panose="020F0502020204030203" pitchFamily="34" charset="77"/>
              </a:rPr>
              <a:t> </a:t>
            </a:r>
            <a:r>
              <a:rPr lang="sv-SE" sz="1400" dirty="0" err="1">
                <a:latin typeface="Lato" panose="020F0502020204030203" pitchFamily="34" charset="77"/>
              </a:rPr>
              <a:t>of</a:t>
            </a:r>
            <a:r>
              <a:rPr lang="sv-SE" sz="1400" dirty="0">
                <a:latin typeface="Lato" panose="020F0502020204030203" pitchFamily="34" charset="77"/>
              </a:rPr>
              <a:t> a </a:t>
            </a:r>
            <a:r>
              <a:rPr lang="sv-SE" sz="1400" dirty="0" err="1">
                <a:latin typeface="Lato" panose="020F0502020204030203" pitchFamily="34" charset="77"/>
              </a:rPr>
              <a:t>multitude</a:t>
            </a:r>
            <a:r>
              <a:rPr lang="sv-SE" sz="1400" dirty="0">
                <a:latin typeface="Lato" panose="020F0502020204030203" pitchFamily="34" charset="77"/>
              </a:rPr>
              <a:t> </a:t>
            </a:r>
            <a:r>
              <a:rPr lang="sv-SE" sz="1400" dirty="0" err="1">
                <a:latin typeface="Lato" panose="020F0502020204030203" pitchFamily="34" charset="77"/>
              </a:rPr>
              <a:t>of</a:t>
            </a:r>
            <a:r>
              <a:rPr lang="sv-SE" sz="1400" dirty="0">
                <a:latin typeface="Lato" panose="020F0502020204030203" pitchFamily="34" charset="77"/>
              </a:rPr>
              <a:t> plastics</a:t>
            </a:r>
            <a:endParaRPr lang="en-SE" sz="1400" dirty="0">
              <a:latin typeface="Lato" panose="020F0502020204030203" pitchFamily="34" charset="77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8E8566C6-258B-354D-9DF1-4D71074C18F2}"/>
              </a:ext>
            </a:extLst>
          </p:cNvPr>
          <p:cNvSpPr txBox="1"/>
          <p:nvPr/>
        </p:nvSpPr>
        <p:spPr>
          <a:xfrm>
            <a:off x="4277734" y="5443849"/>
            <a:ext cx="3222324" cy="830997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algn="ctr"/>
            <a:r>
              <a:rPr lang="sv-SE" sz="2000" b="1" dirty="0" err="1">
                <a:latin typeface="Lato" panose="020F0502020204030203" pitchFamily="34" charset="77"/>
              </a:rPr>
              <a:t>Replace</a:t>
            </a:r>
            <a:r>
              <a:rPr lang="sv-SE" sz="2000" b="1" dirty="0">
                <a:latin typeface="Lato" panose="020F0502020204030203" pitchFamily="34" charset="77"/>
              </a:rPr>
              <a:t> </a:t>
            </a:r>
            <a:r>
              <a:rPr lang="sv-SE" sz="2000" b="1" dirty="0" err="1">
                <a:latin typeface="Lato" panose="020F0502020204030203" pitchFamily="34" charset="77"/>
              </a:rPr>
              <a:t>metal</a:t>
            </a:r>
            <a:r>
              <a:rPr lang="sv-SE" sz="2000" b="1" dirty="0">
                <a:latin typeface="Lato" panose="020F0502020204030203" pitchFamily="34" charset="77"/>
              </a:rPr>
              <a:t> to plastic</a:t>
            </a:r>
          </a:p>
          <a:p>
            <a:pPr algn="ctr"/>
            <a:r>
              <a:rPr lang="sv-SE" sz="1400" dirty="0" err="1">
                <a:latin typeface="Lato" panose="020F0502020204030203" pitchFamily="34" charset="77"/>
              </a:rPr>
              <a:t>Allows</a:t>
            </a:r>
            <a:r>
              <a:rPr lang="sv-SE" sz="1400" dirty="0">
                <a:latin typeface="Lato" panose="020F0502020204030203" pitchFamily="34" charset="77"/>
              </a:rPr>
              <a:t> the </a:t>
            </a:r>
            <a:r>
              <a:rPr lang="sv-SE" sz="1400" dirty="0" err="1">
                <a:latin typeface="Lato" panose="020F0502020204030203" pitchFamily="34" charset="77"/>
              </a:rPr>
              <a:t>reduction</a:t>
            </a:r>
            <a:r>
              <a:rPr lang="sv-SE" sz="1400" dirty="0">
                <a:latin typeface="Lato" panose="020F0502020204030203" pitchFamily="34" charset="77"/>
              </a:rPr>
              <a:t> </a:t>
            </a:r>
            <a:r>
              <a:rPr lang="sv-SE" sz="1400" dirty="0" err="1">
                <a:latin typeface="Lato" panose="020F0502020204030203" pitchFamily="34" charset="77"/>
              </a:rPr>
              <a:t>of</a:t>
            </a:r>
            <a:r>
              <a:rPr lang="sv-SE" sz="1400" dirty="0">
                <a:latin typeface="Lato" panose="020F0502020204030203" pitchFamily="34" charset="77"/>
              </a:rPr>
              <a:t> </a:t>
            </a:r>
            <a:r>
              <a:rPr lang="sv-SE" sz="1400" dirty="0" err="1">
                <a:latin typeface="Lato" panose="020F0502020204030203" pitchFamily="34" charset="77"/>
              </a:rPr>
              <a:t>weight</a:t>
            </a:r>
            <a:r>
              <a:rPr lang="sv-SE" sz="1400" dirty="0">
                <a:latin typeface="Lato" panose="020F0502020204030203" pitchFamily="34" charset="77"/>
              </a:rPr>
              <a:t> by </a:t>
            </a:r>
            <a:r>
              <a:rPr lang="sv-SE" sz="1400" dirty="0" err="1">
                <a:latin typeface="Lato" panose="020F0502020204030203" pitchFamily="34" charset="77"/>
              </a:rPr>
              <a:t>replacing</a:t>
            </a:r>
            <a:r>
              <a:rPr lang="sv-SE" sz="1400" dirty="0">
                <a:latin typeface="Lato" panose="020F0502020204030203" pitchFamily="34" charset="77"/>
              </a:rPr>
              <a:t> </a:t>
            </a:r>
            <a:r>
              <a:rPr lang="sv-SE" sz="1400" dirty="0" err="1">
                <a:latin typeface="Lato" panose="020F0502020204030203" pitchFamily="34" charset="77"/>
              </a:rPr>
              <a:t>metals</a:t>
            </a:r>
            <a:r>
              <a:rPr lang="sv-SE" sz="1400" dirty="0">
                <a:latin typeface="Lato" panose="020F0502020204030203" pitchFamily="34" charset="77"/>
              </a:rPr>
              <a:t> to plastics</a:t>
            </a:r>
            <a:endParaRPr lang="en-SE" sz="1400" dirty="0">
              <a:latin typeface="Lato" panose="020F0502020204030203" pitchFamily="34" charset="77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70AC0F42-4F32-C545-AE47-9284A6FD4D4E}"/>
              </a:ext>
            </a:extLst>
          </p:cNvPr>
          <p:cNvSpPr txBox="1"/>
          <p:nvPr/>
        </p:nvSpPr>
        <p:spPr>
          <a:xfrm>
            <a:off x="8635030" y="2631970"/>
            <a:ext cx="3073576" cy="1261884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algn="ctr"/>
            <a:r>
              <a:rPr lang="sv-SE" sz="2000" b="1" dirty="0">
                <a:latin typeface="Lato" panose="020F0502020204030203" pitchFamily="34" charset="77"/>
              </a:rPr>
              <a:t>PCB </a:t>
            </a:r>
            <a:r>
              <a:rPr lang="sv-SE" sz="2000" b="1" dirty="0" err="1">
                <a:latin typeface="Lato" panose="020F0502020204030203" pitchFamily="34" charset="77"/>
              </a:rPr>
              <a:t>properties</a:t>
            </a:r>
            <a:r>
              <a:rPr lang="en-SE" sz="2000" b="1" dirty="0">
                <a:latin typeface="Lato" panose="020F0502020204030203" pitchFamily="34" charset="77"/>
              </a:rPr>
              <a:t> </a:t>
            </a:r>
          </a:p>
          <a:p>
            <a:pPr algn="ctr"/>
            <a:r>
              <a:rPr lang="sv-SE" sz="1400" dirty="0" err="1">
                <a:latin typeface="Lato" panose="020F0502020204030203" pitchFamily="34" charset="77"/>
              </a:rPr>
              <a:t>Allows</a:t>
            </a:r>
            <a:r>
              <a:rPr lang="sv-SE" sz="1400" dirty="0">
                <a:latin typeface="Lato" panose="020F0502020204030203" pitchFamily="34" charset="77"/>
              </a:rPr>
              <a:t> the </a:t>
            </a:r>
            <a:r>
              <a:rPr lang="sv-SE" sz="1400" dirty="0" err="1">
                <a:latin typeface="Lato" panose="020F0502020204030203" pitchFamily="34" charset="77"/>
              </a:rPr>
              <a:t>production</a:t>
            </a:r>
            <a:r>
              <a:rPr lang="sv-SE" sz="1400" dirty="0">
                <a:latin typeface="Lato" panose="020F0502020204030203" pitchFamily="34" charset="77"/>
              </a:rPr>
              <a:t> </a:t>
            </a:r>
            <a:r>
              <a:rPr lang="sv-SE" sz="1400" dirty="0" err="1">
                <a:latin typeface="Lato" panose="020F0502020204030203" pitchFamily="34" charset="77"/>
              </a:rPr>
              <a:t>of</a:t>
            </a:r>
            <a:r>
              <a:rPr lang="sv-SE" sz="1400" dirty="0">
                <a:latin typeface="Lato" panose="020F0502020204030203" pitchFamily="34" charset="77"/>
              </a:rPr>
              <a:t> </a:t>
            </a:r>
            <a:r>
              <a:rPr lang="sv-SE" sz="1400" dirty="0" err="1">
                <a:latin typeface="Lato" panose="020F0502020204030203" pitchFamily="34" charset="77"/>
              </a:rPr>
              <a:t>very</a:t>
            </a:r>
            <a:r>
              <a:rPr lang="sv-SE" sz="1400" dirty="0">
                <a:latin typeface="Lato" panose="020F0502020204030203" pitchFamily="34" charset="77"/>
              </a:rPr>
              <a:t> </a:t>
            </a:r>
            <a:r>
              <a:rPr lang="sv-SE" sz="1400" dirty="0" err="1">
                <a:latin typeface="Lato" panose="020F0502020204030203" pitchFamily="34" charset="77"/>
              </a:rPr>
              <a:t>advanced</a:t>
            </a:r>
            <a:r>
              <a:rPr lang="sv-SE" sz="1400" dirty="0">
                <a:latin typeface="Lato" panose="020F0502020204030203" pitchFamily="34" charset="77"/>
              </a:rPr>
              <a:t> </a:t>
            </a:r>
            <a:r>
              <a:rPr lang="sv-SE" sz="1400" dirty="0" err="1">
                <a:latin typeface="Lato" panose="020F0502020204030203" pitchFamily="34" charset="77"/>
              </a:rPr>
              <a:t>circuit</a:t>
            </a:r>
            <a:r>
              <a:rPr lang="sv-SE" sz="1400" dirty="0">
                <a:latin typeface="Lato" panose="020F0502020204030203" pitchFamily="34" charset="77"/>
              </a:rPr>
              <a:t> boards, </a:t>
            </a:r>
            <a:r>
              <a:rPr lang="sv-SE" sz="1400" dirty="0" err="1">
                <a:latin typeface="Lato" panose="020F0502020204030203" pitchFamily="34" charset="77"/>
              </a:rPr>
              <a:t>high</a:t>
            </a:r>
            <a:r>
              <a:rPr lang="sv-SE" sz="1400" dirty="0">
                <a:latin typeface="Lato" panose="020F0502020204030203" pitchFamily="34" charset="77"/>
              </a:rPr>
              <a:t> </a:t>
            </a:r>
            <a:r>
              <a:rPr lang="sv-SE" sz="1400" dirty="0" err="1">
                <a:latin typeface="Lato" panose="020F0502020204030203" pitchFamily="34" charset="77"/>
              </a:rPr>
              <a:t>frequency</a:t>
            </a:r>
            <a:r>
              <a:rPr lang="sv-SE" sz="1400" dirty="0">
                <a:latin typeface="Lato" panose="020F0502020204030203" pitchFamily="34" charset="77"/>
              </a:rPr>
              <a:t>, </a:t>
            </a:r>
            <a:r>
              <a:rPr lang="sv-SE" sz="1400" dirty="0" err="1">
                <a:latin typeface="Lato" panose="020F0502020204030203" pitchFamily="34" charset="77"/>
              </a:rPr>
              <a:t>advanced</a:t>
            </a:r>
            <a:r>
              <a:rPr lang="sv-SE" sz="1400" dirty="0">
                <a:latin typeface="Lato" panose="020F0502020204030203" pitchFamily="34" charset="77"/>
              </a:rPr>
              <a:t> </a:t>
            </a:r>
            <a:r>
              <a:rPr lang="sv-SE" sz="1400" dirty="0" err="1">
                <a:latin typeface="Lato" panose="020F0502020204030203" pitchFamily="34" charset="77"/>
              </a:rPr>
              <a:t>patterns</a:t>
            </a:r>
            <a:r>
              <a:rPr lang="sv-SE" sz="1400" dirty="0">
                <a:latin typeface="Lato" panose="020F0502020204030203" pitchFamily="34" charset="77"/>
              </a:rPr>
              <a:t>, </a:t>
            </a:r>
            <a:r>
              <a:rPr lang="sv-SE" sz="1400" dirty="0" err="1">
                <a:latin typeface="Lato" panose="020F0502020204030203" pitchFamily="34" charset="77"/>
              </a:rPr>
              <a:t>narrow</a:t>
            </a:r>
            <a:r>
              <a:rPr lang="sv-SE" sz="1400" dirty="0">
                <a:latin typeface="Lato" panose="020F0502020204030203" pitchFamily="34" charset="77"/>
              </a:rPr>
              <a:t> </a:t>
            </a:r>
            <a:r>
              <a:rPr lang="sv-SE" sz="1400" dirty="0" err="1">
                <a:latin typeface="Lato" panose="020F0502020204030203" pitchFamily="34" charset="77"/>
              </a:rPr>
              <a:t>lines</a:t>
            </a:r>
            <a:r>
              <a:rPr lang="sv-SE" sz="1400" dirty="0">
                <a:latin typeface="Lato" panose="020F0502020204030203" pitchFamily="34" charset="77"/>
              </a:rPr>
              <a:t> and </a:t>
            </a:r>
            <a:r>
              <a:rPr lang="sv-SE" sz="1400" dirty="0" err="1">
                <a:latin typeface="Lato" panose="020F0502020204030203" pitchFamily="34" charset="77"/>
              </a:rPr>
              <a:t>spaces</a:t>
            </a:r>
            <a:r>
              <a:rPr lang="sv-SE" sz="1400" dirty="0">
                <a:latin typeface="Lato" panose="020F0502020204030203" pitchFamily="34" charset="77"/>
              </a:rPr>
              <a:t>.</a:t>
            </a:r>
          </a:p>
        </p:txBody>
      </p:sp>
      <p:pic>
        <p:nvPicPr>
          <p:cNvPr id="18" name="Bildobjekt 17" descr="En bild som visar Teckensnitt, logotyp, Grafik, Varumärke&#10;&#10;Automatiskt genererad beskrivning">
            <a:extLst>
              <a:ext uri="{FF2B5EF4-FFF2-40B4-BE49-F238E27FC236}">
                <a16:creationId xmlns:a16="http://schemas.microsoft.com/office/drawing/2014/main" id="{53BA0C73-F809-C449-BD5C-29E3CBCC68E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019190" y="6400032"/>
            <a:ext cx="531579" cy="289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62180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C0A382-2179-CD44-9CD7-26535E15DA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Evaluated PCB materials</a:t>
            </a:r>
            <a:endParaRPr lang="en-S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59D183F-04BD-2945-B890-25517106C0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0066-6F48-5A42-B592-F11F9179712D}" type="slidenum">
              <a:rPr lang="en-SE" smtClean="0"/>
              <a:pPr/>
              <a:t>6</a:t>
            </a:fld>
            <a:endParaRPr lang="en-SE" sz="1200" dirty="0">
              <a:latin typeface="Lato Semibold" panose="020F0502020204030203" pitchFamily="34" charset="77"/>
            </a:endParaRPr>
          </a:p>
        </p:txBody>
      </p: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3763EB01-A9AA-754C-AE42-DFB8F1BAF7D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93313427"/>
              </p:ext>
            </p:extLst>
          </p:nvPr>
        </p:nvGraphicFramePr>
        <p:xfrm>
          <a:off x="1729999" y="1846580"/>
          <a:ext cx="8286127" cy="301244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158073">
                  <a:extLst>
                    <a:ext uri="{9D8B030D-6E8A-4147-A177-3AD203B41FA5}">
                      <a16:colId xmlns:a16="http://schemas.microsoft.com/office/drawing/2014/main" val="2231560138"/>
                    </a:ext>
                  </a:extLst>
                </a:gridCol>
                <a:gridCol w="2446637">
                  <a:extLst>
                    <a:ext uri="{9D8B030D-6E8A-4147-A177-3AD203B41FA5}">
                      <a16:colId xmlns:a16="http://schemas.microsoft.com/office/drawing/2014/main" val="451934325"/>
                    </a:ext>
                  </a:extLst>
                </a:gridCol>
                <a:gridCol w="1334530">
                  <a:extLst>
                    <a:ext uri="{9D8B030D-6E8A-4147-A177-3AD203B41FA5}">
                      <a16:colId xmlns:a16="http://schemas.microsoft.com/office/drawing/2014/main" val="3892703771"/>
                    </a:ext>
                  </a:extLst>
                </a:gridCol>
                <a:gridCol w="1346887">
                  <a:extLst>
                    <a:ext uri="{9D8B030D-6E8A-4147-A177-3AD203B41FA5}">
                      <a16:colId xmlns:a16="http://schemas.microsoft.com/office/drawing/2014/main" val="74864738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SE" sz="1400" b="0" i="0" dirty="0">
                          <a:latin typeface="Lato" panose="020F0502020204030203" pitchFamily="34" charset="77"/>
                        </a:rPr>
                        <a:t>Plastic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SE" sz="1400" b="0" i="0" dirty="0">
                          <a:latin typeface="Lato" panose="020F0502020204030203" pitchFamily="34" charset="77"/>
                        </a:rPr>
                        <a:t>Product name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SE" sz="1400" b="0" i="0">
                          <a:latin typeface="Lato" panose="020F0502020204030203" pitchFamily="34" charset="77"/>
                        </a:rPr>
                        <a:t>N/</a:t>
                      </a:r>
                      <a:r>
                        <a:rPr lang="sv-SE" sz="1400" b="0" i="0" dirty="0">
                          <a:latin typeface="Lato" panose="020F0502020204030203" pitchFamily="34" charset="77"/>
                        </a:rPr>
                        <a:t>c</a:t>
                      </a:r>
                      <a:r>
                        <a:rPr lang="en-SE" sz="1400" b="0" i="0">
                          <a:latin typeface="Lato" panose="020F0502020204030203" pitchFamily="34" charset="77"/>
                        </a:rPr>
                        <a:t>m</a:t>
                      </a:r>
                      <a:endParaRPr lang="en-SE" sz="1400" b="0" i="0" dirty="0">
                        <a:latin typeface="Lato" panose="020F0502020204030203" pitchFamily="34" charset="7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0" i="0" dirty="0">
                          <a:latin typeface="Lato" panose="020F0502020204030203" pitchFamily="34" charset="77"/>
                        </a:rPr>
                        <a:t>L</a:t>
                      </a:r>
                      <a:r>
                        <a:rPr lang="en-SE" sz="1400" b="0" i="0" dirty="0">
                          <a:latin typeface="Lato" panose="020F0502020204030203" pitchFamily="34" charset="77"/>
                        </a:rPr>
                        <a:t>bs/in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4438515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0" i="0" dirty="0">
                          <a:latin typeface="Lato" panose="020F0502020204030203" pitchFamily="34" charset="77"/>
                        </a:rPr>
                        <a:t>Certain epoxy (HFFR4)</a:t>
                      </a:r>
                      <a:endParaRPr lang="en-SE" sz="1400" b="0" i="0" dirty="0">
                        <a:latin typeface="Lato" panose="020F0502020204030203" pitchFamily="34" charset="7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SE" sz="1400" b="0" i="0" dirty="0">
                        <a:latin typeface="Lato" panose="020F0502020204030203" pitchFamily="34" charset="7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0" i="0" dirty="0">
                          <a:latin typeface="Lato" panose="020F0502020204030203" pitchFamily="34" charset="77"/>
                        </a:rPr>
                        <a:t>15</a:t>
                      </a:r>
                      <a:endParaRPr lang="en-SE" sz="1400" b="0" i="0" dirty="0">
                        <a:latin typeface="Lato" panose="020F0502020204030203" pitchFamily="34" charset="7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0" i="0" dirty="0">
                          <a:latin typeface="Lato" panose="020F0502020204030203" pitchFamily="34" charset="77"/>
                        </a:rPr>
                        <a:t>8.6</a:t>
                      </a:r>
                      <a:endParaRPr lang="en-SE" sz="1400" b="0" i="0" dirty="0">
                        <a:latin typeface="Lato" panose="020F0502020204030203" pitchFamily="34" charset="77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68477558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400" b="0" i="0" dirty="0">
                          <a:latin typeface="Lato" panose="020F0502020204030203" pitchFamily="34" charset="77"/>
                        </a:rPr>
                        <a:t>PTFE</a:t>
                      </a:r>
                      <a:endParaRPr lang="en-SE" sz="1400" b="0" i="0" dirty="0">
                        <a:latin typeface="Lato" panose="020F0502020204030203" pitchFamily="34" charset="7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GB" sz="1400" b="0" i="0" dirty="0">
                          <a:latin typeface="Lato" panose="020F0502020204030203" pitchFamily="34" charset="77"/>
                        </a:rPr>
                        <a:t>Taconic TLP 5</a:t>
                      </a:r>
                      <a:br>
                        <a:rPr lang="en-GB" sz="1400" b="0" i="0" dirty="0">
                          <a:latin typeface="Lato" panose="020F0502020204030203" pitchFamily="34" charset="77"/>
                        </a:rPr>
                      </a:br>
                      <a:r>
                        <a:rPr lang="en-GB" sz="1400" b="0" i="0" dirty="0">
                          <a:latin typeface="Lato" panose="020F0502020204030203" pitchFamily="34" charset="77"/>
                        </a:rPr>
                        <a:t>Taconic TLX 9</a:t>
                      </a:r>
                      <a:br>
                        <a:rPr lang="en-GB" sz="1400" b="0" i="0" dirty="0">
                          <a:latin typeface="Lato" panose="020F0502020204030203" pitchFamily="34" charset="77"/>
                        </a:rPr>
                      </a:br>
                      <a:r>
                        <a:rPr lang="en-GB" sz="1400" b="0" i="0" dirty="0" err="1">
                          <a:latin typeface="Lato" panose="020F0502020204030203" pitchFamily="34" charset="77"/>
                        </a:rPr>
                        <a:t>Nelco</a:t>
                      </a:r>
                      <a:r>
                        <a:rPr lang="en-GB" sz="1400" b="0" i="0" dirty="0">
                          <a:latin typeface="Lato" panose="020F0502020204030203" pitchFamily="34" charset="77"/>
                        </a:rPr>
                        <a:t> N9000</a:t>
                      </a:r>
                      <a:br>
                        <a:rPr lang="en-GB" sz="1400" b="0" i="0" dirty="0">
                          <a:latin typeface="Lato" panose="020F0502020204030203" pitchFamily="34" charset="77"/>
                        </a:rPr>
                      </a:br>
                      <a:r>
                        <a:rPr lang="en-GB" sz="1400" b="0" i="0" dirty="0">
                          <a:latin typeface="Lato" panose="020F0502020204030203" pitchFamily="34" charset="77"/>
                        </a:rPr>
                        <a:t>Rogers 3003</a:t>
                      </a:r>
                      <a:br>
                        <a:rPr lang="en-GB" sz="1400" b="0" i="0" dirty="0">
                          <a:latin typeface="Lato" panose="020F0502020204030203" pitchFamily="34" charset="77"/>
                        </a:rPr>
                      </a:br>
                      <a:r>
                        <a:rPr lang="en-GB" sz="1400" b="0" i="0" dirty="0">
                          <a:latin typeface="Lato" panose="020F0502020204030203" pitchFamily="34" charset="77"/>
                        </a:rPr>
                        <a:t>Rogers CLTE-MW</a:t>
                      </a:r>
                      <a:endParaRPr lang="en-SE" sz="1400" b="0" i="0" dirty="0">
                        <a:latin typeface="Lato" panose="020F0502020204030203" pitchFamily="34" charset="7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SE" sz="1400" b="0" i="0">
                          <a:latin typeface="Lato" panose="020F0502020204030203" pitchFamily="34" charset="77"/>
                        </a:rPr>
                        <a:t>25</a:t>
                      </a:r>
                      <a:br>
                        <a:rPr lang="en-SE" sz="1400" b="0" i="0" dirty="0">
                          <a:latin typeface="Lato" panose="020F0502020204030203" pitchFamily="34" charset="77"/>
                        </a:rPr>
                      </a:br>
                      <a:r>
                        <a:rPr lang="en-SE" sz="1400" b="0" i="0">
                          <a:latin typeface="Lato" panose="020F0502020204030203" pitchFamily="34" charset="77"/>
                        </a:rPr>
                        <a:t>&gt;5</a:t>
                      </a:r>
                      <a:r>
                        <a:rPr lang="sv-SE" sz="1400" b="0" i="0" dirty="0">
                          <a:latin typeface="Lato" panose="020F0502020204030203" pitchFamily="34" charset="77"/>
                        </a:rPr>
                        <a:t>0</a:t>
                      </a:r>
                      <a:br>
                        <a:rPr lang="en-SE" sz="1400" b="0" i="0">
                          <a:latin typeface="Lato" panose="020F0502020204030203" pitchFamily="34" charset="77"/>
                        </a:rPr>
                      </a:br>
                      <a:r>
                        <a:rPr lang="en-SE" sz="1400" b="0" i="0">
                          <a:latin typeface="Lato" panose="020F0502020204030203" pitchFamily="34" charset="77"/>
                        </a:rPr>
                        <a:t>20</a:t>
                      </a:r>
                      <a:br>
                        <a:rPr lang="en-SE" sz="1400" b="0" i="0">
                          <a:latin typeface="Lato" panose="020F0502020204030203" pitchFamily="34" charset="77"/>
                        </a:rPr>
                      </a:br>
                      <a:r>
                        <a:rPr lang="en-SE" sz="1400" b="0" i="0">
                          <a:latin typeface="Lato" panose="020F0502020204030203" pitchFamily="34" charset="77"/>
                        </a:rPr>
                        <a:t>25</a:t>
                      </a:r>
                      <a:br>
                        <a:rPr lang="en-SE" sz="1400" b="0" i="0">
                          <a:latin typeface="Lato" panose="020F0502020204030203" pitchFamily="34" charset="77"/>
                        </a:rPr>
                      </a:br>
                      <a:r>
                        <a:rPr lang="en-SE" sz="1400" b="0" i="0">
                          <a:latin typeface="Lato" panose="020F0502020204030203" pitchFamily="34" charset="77"/>
                        </a:rPr>
                        <a:t>20</a:t>
                      </a:r>
                      <a:endParaRPr lang="en-SE" sz="1400" b="0" i="0" dirty="0">
                        <a:latin typeface="Lato" panose="020F0502020204030203" pitchFamily="34" charset="7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SE" sz="1400" b="0" i="0" dirty="0">
                          <a:latin typeface="Lato" panose="020F0502020204030203" pitchFamily="34" charset="77"/>
                        </a:rPr>
                        <a:t>14.3</a:t>
                      </a:r>
                      <a:br>
                        <a:rPr lang="en-SE" sz="1400" b="0" i="0" dirty="0">
                          <a:latin typeface="Lato" panose="020F0502020204030203" pitchFamily="34" charset="77"/>
                        </a:rPr>
                      </a:br>
                      <a:r>
                        <a:rPr lang="en-SE" sz="1400" b="0" i="0" dirty="0">
                          <a:latin typeface="Lato" panose="020F0502020204030203" pitchFamily="34" charset="77"/>
                        </a:rPr>
                        <a:t>&gt;28</a:t>
                      </a:r>
                      <a:br>
                        <a:rPr lang="en-SE" sz="1400" b="0" i="0" dirty="0">
                          <a:latin typeface="Lato" panose="020F0502020204030203" pitchFamily="34" charset="77"/>
                        </a:rPr>
                      </a:br>
                      <a:r>
                        <a:rPr lang="en-SE" sz="1400" b="0" i="0" dirty="0">
                          <a:latin typeface="Lato" panose="020F0502020204030203" pitchFamily="34" charset="77"/>
                        </a:rPr>
                        <a:t>11.4</a:t>
                      </a:r>
                      <a:br>
                        <a:rPr lang="en-SE" sz="1400" b="0" i="0" dirty="0">
                          <a:latin typeface="Lato" panose="020F0502020204030203" pitchFamily="34" charset="77"/>
                        </a:rPr>
                      </a:br>
                      <a:r>
                        <a:rPr lang="en-SE" sz="1400" b="0" i="0" dirty="0">
                          <a:latin typeface="Lato" panose="020F0502020204030203" pitchFamily="34" charset="77"/>
                        </a:rPr>
                        <a:t>14.3</a:t>
                      </a:r>
                      <a:br>
                        <a:rPr lang="en-SE" sz="1400" b="0" i="0" dirty="0">
                          <a:latin typeface="Lato" panose="020F0502020204030203" pitchFamily="34" charset="77"/>
                        </a:rPr>
                      </a:br>
                      <a:r>
                        <a:rPr lang="en-SE" sz="1400" b="0" i="0" dirty="0">
                          <a:latin typeface="Lato" panose="020F0502020204030203" pitchFamily="34" charset="77"/>
                        </a:rPr>
                        <a:t>11.4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71290187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SE" sz="1400" b="0" i="0" dirty="0">
                          <a:latin typeface="Lato" panose="020F0502020204030203" pitchFamily="34" charset="77"/>
                        </a:rPr>
                        <a:t>LCP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GB" sz="1400" b="0" i="0" dirty="0">
                          <a:latin typeface="Lato" panose="020F0502020204030203" pitchFamily="34" charset="77"/>
                        </a:rPr>
                        <a:t>Rogers </a:t>
                      </a:r>
                      <a:r>
                        <a:rPr lang="en-GB" sz="1400" b="0" i="0" dirty="0" err="1">
                          <a:latin typeface="Lato" panose="020F0502020204030203" pitchFamily="34" charset="77"/>
                        </a:rPr>
                        <a:t>Ultralam</a:t>
                      </a:r>
                      <a:r>
                        <a:rPr lang="en-GB" sz="1400" b="0" i="0" dirty="0">
                          <a:latin typeface="Lato" panose="020F0502020204030203" pitchFamily="34" charset="77"/>
                        </a:rPr>
                        <a:t> 3850</a:t>
                      </a:r>
                      <a:endParaRPr lang="en-SE" sz="1400" b="0" i="0" dirty="0">
                        <a:latin typeface="Lato" panose="020F0502020204030203" pitchFamily="34" charset="7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SE" sz="1400" b="0" i="0">
                          <a:latin typeface="Lato" panose="020F0502020204030203" pitchFamily="34" charset="77"/>
                        </a:rPr>
                        <a:t>10</a:t>
                      </a:r>
                      <a:endParaRPr lang="en-SE" sz="1400" b="0" i="0" dirty="0">
                        <a:latin typeface="Lato" panose="020F0502020204030203" pitchFamily="34" charset="7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SE" sz="1400" b="0" i="0" dirty="0">
                          <a:latin typeface="Lato" panose="020F0502020204030203" pitchFamily="34" charset="77"/>
                        </a:rPr>
                        <a:t>5.7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09830201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SE" sz="1400" b="0" i="0" dirty="0">
                          <a:latin typeface="Lato" panose="020F0502020204030203" pitchFamily="34" charset="77"/>
                        </a:rPr>
                        <a:t>PI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SE" sz="1400" b="0" i="0">
                        <a:latin typeface="Lato" panose="020F0502020204030203" pitchFamily="34" charset="7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SE" sz="1400" b="0" i="0">
                          <a:latin typeface="Lato" panose="020F0502020204030203" pitchFamily="34" charset="77"/>
                        </a:rPr>
                        <a:t>15</a:t>
                      </a:r>
                      <a:endParaRPr lang="en-SE" sz="1400" b="0" i="0" dirty="0">
                        <a:latin typeface="Lato" panose="020F0502020204030203" pitchFamily="34" charset="7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SE" sz="1400" b="0" i="0" dirty="0">
                          <a:latin typeface="Lato" panose="020F0502020204030203" pitchFamily="34" charset="77"/>
                        </a:rPr>
                        <a:t>8.6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44407028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SE" sz="1400" b="0" i="0" dirty="0">
                          <a:latin typeface="Lato" panose="020F0502020204030203" pitchFamily="34" charset="77"/>
                        </a:rPr>
                        <a:t>COC </a:t>
                      </a:r>
                      <a:r>
                        <a:rPr lang="en-GB" sz="1400" b="0" i="0" dirty="0">
                          <a:latin typeface="Lato" panose="020F0502020204030203" pitchFamily="34" charset="77"/>
                        </a:rPr>
                        <a:t>(Cyclic Olefin Copolymer)</a:t>
                      </a:r>
                      <a:endParaRPr lang="en-SE" sz="1400" b="0" i="0" dirty="0">
                        <a:latin typeface="Lato" panose="020F0502020204030203" pitchFamily="34" charset="7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sv-SE" sz="1400" b="0" i="0" dirty="0">
                          <a:latin typeface="Lato" panose="020F0502020204030203" pitchFamily="34" charset="77"/>
                        </a:rPr>
                        <a:t>transparent</a:t>
                      </a:r>
                      <a:endParaRPr lang="en-SE" sz="1400" b="0" i="0" dirty="0">
                        <a:latin typeface="Lato" panose="020F0502020204030203" pitchFamily="34" charset="7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SE" sz="1400" b="0" i="0">
                          <a:latin typeface="Lato" panose="020F0502020204030203" pitchFamily="34" charset="77"/>
                        </a:rPr>
                        <a:t>15</a:t>
                      </a:r>
                      <a:endParaRPr lang="en-SE" sz="1400" b="0" i="0" dirty="0">
                        <a:latin typeface="Lato" panose="020F0502020204030203" pitchFamily="34" charset="7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SE" sz="1400" b="0" i="0" dirty="0">
                          <a:latin typeface="Lato" panose="020F0502020204030203" pitchFamily="34" charset="77"/>
                        </a:rPr>
                        <a:t>8.6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130719451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61E8E0E6-C88D-524C-8F9F-ACBAD0FA19A8}"/>
              </a:ext>
            </a:extLst>
          </p:cNvPr>
          <p:cNvSpPr txBox="1"/>
          <p:nvPr/>
        </p:nvSpPr>
        <p:spPr>
          <a:xfrm>
            <a:off x="3422615" y="5133932"/>
            <a:ext cx="5346770" cy="276999"/>
          </a:xfrm>
          <a:prstGeom prst="rect">
            <a:avLst/>
          </a:prstGeom>
          <a:noFill/>
        </p:spPr>
        <p:txBody>
          <a:bodyPr wrap="square" lIns="0" rtlCol="0" anchor="ctr">
            <a:spAutoFit/>
          </a:bodyPr>
          <a:lstStyle/>
          <a:p>
            <a:pPr algn="ctr"/>
            <a:r>
              <a:rPr lang="en-GB" sz="1200" dirty="0">
                <a:latin typeface="Lato" panose="020F0502020204030203" pitchFamily="34" charset="77"/>
              </a:rPr>
              <a:t>Peel Strength according to IPC-TM-650 2.4.8 (1 oz Cu), after solder float</a:t>
            </a:r>
            <a:endParaRPr lang="en-SE" sz="1200" dirty="0">
              <a:latin typeface="Lato" panose="020F0502020204030203" pitchFamily="34" charset="77"/>
            </a:endParaRPr>
          </a:p>
        </p:txBody>
      </p:sp>
      <p:sp>
        <p:nvSpPr>
          <p:cNvPr id="7" name="Footer Placeholder 1">
            <a:extLst>
              <a:ext uri="{FF2B5EF4-FFF2-40B4-BE49-F238E27FC236}">
                <a16:creationId xmlns:a16="http://schemas.microsoft.com/office/drawing/2014/main" id="{822BB103-C771-7C4A-970C-7F45C5D3D9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28113"/>
            <a:ext cx="4114800" cy="444189"/>
          </a:xfrm>
        </p:spPr>
        <p:txBody>
          <a:bodyPr/>
          <a:lstStyle/>
          <a:p>
            <a:r>
              <a:rPr lang="en-GB" dirty="0"/>
              <a:t>Copyright Cuptronic Technology AB 2021. All rights reserved.</a:t>
            </a:r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23161933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C0A382-2179-CD44-9CD7-26535E15DA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Evaluated Rogers PCB materials</a:t>
            </a:r>
            <a:endParaRPr lang="en-S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59D183F-04BD-2945-B890-25517106C045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0" y="6323013"/>
            <a:ext cx="2743200" cy="444500"/>
          </a:xfrm>
        </p:spPr>
        <p:txBody>
          <a:bodyPr/>
          <a:lstStyle/>
          <a:p>
            <a:fld id="{69F60066-6F48-5A42-B592-F11F9179712D}" type="slidenum">
              <a:rPr lang="en-SE" smtClean="0"/>
              <a:pPr/>
              <a:t>7</a:t>
            </a:fld>
            <a:endParaRPr lang="en-SE" sz="1200" dirty="0">
              <a:latin typeface="Lato Semibold" panose="020F0502020204030203" pitchFamily="34" charset="77"/>
            </a:endParaRPr>
          </a:p>
        </p:txBody>
      </p: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3763EB01-A9AA-754C-AE42-DFB8F1BAF7D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65876518"/>
              </p:ext>
            </p:extLst>
          </p:nvPr>
        </p:nvGraphicFramePr>
        <p:xfrm>
          <a:off x="2629716" y="1422579"/>
          <a:ext cx="6674539" cy="44064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777018">
                  <a:extLst>
                    <a:ext uri="{9D8B030D-6E8A-4147-A177-3AD203B41FA5}">
                      <a16:colId xmlns:a16="http://schemas.microsoft.com/office/drawing/2014/main" val="2231560138"/>
                    </a:ext>
                  </a:extLst>
                </a:gridCol>
                <a:gridCol w="1353043">
                  <a:extLst>
                    <a:ext uri="{9D8B030D-6E8A-4147-A177-3AD203B41FA5}">
                      <a16:colId xmlns:a16="http://schemas.microsoft.com/office/drawing/2014/main" val="451934325"/>
                    </a:ext>
                  </a:extLst>
                </a:gridCol>
                <a:gridCol w="1918166">
                  <a:extLst>
                    <a:ext uri="{9D8B030D-6E8A-4147-A177-3AD203B41FA5}">
                      <a16:colId xmlns:a16="http://schemas.microsoft.com/office/drawing/2014/main" val="3892703771"/>
                    </a:ext>
                  </a:extLst>
                </a:gridCol>
                <a:gridCol w="1626312">
                  <a:extLst>
                    <a:ext uri="{9D8B030D-6E8A-4147-A177-3AD203B41FA5}">
                      <a16:colId xmlns:a16="http://schemas.microsoft.com/office/drawing/2014/main" val="748647385"/>
                    </a:ext>
                  </a:extLst>
                </a:gridCol>
              </a:tblGrid>
              <a:tr h="25920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SE" sz="1100" b="0" i="0" dirty="0">
                          <a:latin typeface="Lato" panose="020F0502020204030203" pitchFamily="34" charset="77"/>
                        </a:rPr>
                        <a:t>Rogers base laminates</a:t>
                      </a:r>
                    </a:p>
                  </a:txBody>
                  <a:tcPr anchor="ctr"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SE" sz="1100" b="0" i="0" dirty="0">
                          <a:latin typeface="Lato" panose="020F0502020204030203" pitchFamily="34" charset="77"/>
                        </a:rPr>
                        <a:t>CBM technology peeltests (N/cm)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r>
                        <a:rPr lang="en-SE" sz="1600" b="0" i="0" dirty="0">
                          <a:latin typeface="Lato" panose="020F0502020204030203" pitchFamily="34" charset="77"/>
                        </a:rPr>
                        <a:t>N/mm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r>
                        <a:rPr lang="en-GB" sz="1600" b="0" i="0" dirty="0">
                          <a:latin typeface="Lato" panose="020F0502020204030203" pitchFamily="34" charset="77"/>
                        </a:rPr>
                        <a:t>L</a:t>
                      </a:r>
                      <a:r>
                        <a:rPr lang="en-SE" sz="1600" b="0" i="0" dirty="0">
                          <a:latin typeface="Lato" panose="020F0502020204030203" pitchFamily="34" charset="77"/>
                        </a:rPr>
                        <a:t>bs/in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4385150"/>
                  </a:ext>
                </a:extLst>
              </a:tr>
              <a:tr h="25920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SE" sz="1100" b="0" i="0" dirty="0">
                        <a:latin typeface="Lato" panose="020F0502020204030203" pitchFamily="34" charset="7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b="0" i="0" dirty="0" err="1">
                          <a:solidFill>
                            <a:schemeClr val="bg1"/>
                          </a:solidFill>
                          <a:latin typeface="Lato" panose="020F0502020204030203" pitchFamily="34" charset="77"/>
                        </a:rPr>
                        <a:t>Initial values</a:t>
                      </a:r>
                      <a:endParaRPr lang="en-SE" sz="1100" b="0" i="0" dirty="0">
                        <a:solidFill>
                          <a:schemeClr val="bg1"/>
                        </a:solidFill>
                        <a:latin typeface="Lato" panose="020F0502020204030203" pitchFamily="34" charset="77"/>
                      </a:endParaRPr>
                    </a:p>
                  </a:txBody>
                  <a:tcPr marL="9000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b="0" i="0" dirty="0">
                          <a:solidFill>
                            <a:schemeClr val="bg1"/>
                          </a:solidFill>
                          <a:latin typeface="Lato" panose="020F0502020204030203" pitchFamily="34" charset="77"/>
                        </a:rPr>
                        <a:t>After 20 s solder shock x3</a:t>
                      </a:r>
                      <a:endParaRPr lang="en-SE" sz="1100" b="0" i="0" dirty="0">
                        <a:solidFill>
                          <a:schemeClr val="bg1"/>
                        </a:solidFill>
                        <a:latin typeface="Lato" panose="020F0502020204030203" pitchFamily="34" charset="77"/>
                      </a:endParaRPr>
                    </a:p>
                  </a:txBody>
                  <a:tcPr marL="9000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b="0" i="0" dirty="0">
                          <a:solidFill>
                            <a:schemeClr val="bg1"/>
                          </a:solidFill>
                          <a:latin typeface="Lato" panose="020F0502020204030203" pitchFamily="34" charset="77"/>
                        </a:rPr>
                        <a:t>105°C for 2 weeks</a:t>
                      </a:r>
                      <a:endParaRPr lang="en-SE" sz="1100" b="0" i="0" dirty="0">
                        <a:solidFill>
                          <a:schemeClr val="bg1"/>
                        </a:solidFill>
                        <a:latin typeface="Lato" panose="020F0502020204030203" pitchFamily="34" charset="77"/>
                      </a:endParaRPr>
                    </a:p>
                  </a:txBody>
                  <a:tcPr marL="90000" anchor="ctr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84775586"/>
                  </a:ext>
                </a:extLst>
              </a:tr>
              <a:tr h="25920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SE" sz="1100" b="0" i="0" dirty="0">
                          <a:latin typeface="Lato" panose="020F0502020204030203" pitchFamily="34" charset="77"/>
                        </a:rPr>
                        <a:t>RO3003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SE" sz="1100" b="0" i="0" dirty="0">
                          <a:latin typeface="Lato" panose="020F0502020204030203" pitchFamily="34" charset="77"/>
                        </a:rPr>
                        <a:t>20,2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SE" sz="1100" b="0" i="0" dirty="0">
                          <a:latin typeface="Lato" panose="020F0502020204030203" pitchFamily="34" charset="77"/>
                        </a:rPr>
                        <a:t>16,3</a:t>
                      </a:r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SE" sz="1100" b="0" i="0" dirty="0">
                          <a:latin typeface="Lato" panose="020F0502020204030203" pitchFamily="34" charset="77"/>
                        </a:rPr>
                        <a:t>9,6</a:t>
                      </a:r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12901872"/>
                  </a:ext>
                </a:extLst>
              </a:tr>
              <a:tr h="25920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SE" sz="1100" b="0" i="0" dirty="0">
                          <a:latin typeface="Lato" panose="020F0502020204030203" pitchFamily="34" charset="77"/>
                        </a:rPr>
                        <a:t>RO3010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SE" sz="1100" b="0" i="0">
                          <a:latin typeface="Lato" panose="020F0502020204030203" pitchFamily="34" charset="77"/>
                        </a:rPr>
                        <a:t>17,2</a:t>
                      </a:r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SE" sz="1100" b="0" i="0" dirty="0">
                          <a:latin typeface="Lato" panose="020F0502020204030203" pitchFamily="34" charset="77"/>
                        </a:rPr>
                        <a:t>16,1</a:t>
                      </a:r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SE" sz="1100" b="0" i="0" dirty="0">
                          <a:latin typeface="Lato" panose="020F0502020204030203" pitchFamily="34" charset="77"/>
                        </a:rPr>
                        <a:t>17,3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98302012"/>
                  </a:ext>
                </a:extLst>
              </a:tr>
              <a:tr h="25920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SE" sz="1100" b="0" i="0" dirty="0">
                          <a:latin typeface="Lato" panose="020F0502020204030203" pitchFamily="34" charset="77"/>
                        </a:rPr>
                        <a:t>RO4835 10mil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SE" sz="1100" b="0" i="0">
                          <a:latin typeface="Lato" panose="020F0502020204030203" pitchFamily="34" charset="77"/>
                        </a:rPr>
                        <a:t>9,2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SE" sz="1100" b="0" i="0" dirty="0">
                          <a:latin typeface="Lato" panose="020F0502020204030203" pitchFamily="34" charset="77"/>
                        </a:rPr>
                        <a:t>8,5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SE" sz="1100" b="0" i="0" dirty="0">
                          <a:latin typeface="Lato" panose="020F0502020204030203" pitchFamily="34" charset="77"/>
                        </a:rPr>
                        <a:t>7,6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44070287"/>
                  </a:ext>
                </a:extLst>
              </a:tr>
              <a:tr h="25920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SE" sz="1100" b="0" i="0" dirty="0">
                          <a:latin typeface="Lato" panose="020F0502020204030203" pitchFamily="34" charset="77"/>
                        </a:rPr>
                        <a:t>RO4835 10,7mil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SE" sz="1100" b="0" i="0" dirty="0">
                          <a:latin typeface="Lato" panose="020F0502020204030203" pitchFamily="34" charset="77"/>
                        </a:rPr>
                        <a:t>7,5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SE" sz="1100" b="0" i="0" dirty="0">
                          <a:latin typeface="Lato" panose="020F0502020204030203" pitchFamily="34" charset="77"/>
                        </a:rPr>
                        <a:t>9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SE" sz="1100" b="0" i="0" dirty="0">
                          <a:latin typeface="Lato" panose="020F0502020204030203" pitchFamily="34" charset="77"/>
                        </a:rPr>
                        <a:t>8,5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30719451"/>
                  </a:ext>
                </a:extLst>
              </a:tr>
              <a:tr h="259200">
                <a:tc>
                  <a:txBody>
                    <a:bodyPr/>
                    <a:lstStyle/>
                    <a:p>
                      <a:r>
                        <a:rPr lang="en-SE" sz="1100" b="0" i="0" dirty="0">
                          <a:latin typeface="Lato" panose="020F0502020204030203" pitchFamily="34" charset="77"/>
                        </a:rPr>
                        <a:t>CLTE-AT RL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SE" sz="1100" b="0" i="0" dirty="0">
                          <a:latin typeface="Lato" panose="020F0502020204030203" pitchFamily="34" charset="77"/>
                        </a:rPr>
                        <a:t>13,9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SE" sz="1100" b="0" i="0" dirty="0">
                          <a:latin typeface="Lato" panose="020F0502020204030203" pitchFamily="34" charset="77"/>
                        </a:rPr>
                        <a:t>13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SE" sz="1100" b="0" i="0" dirty="0">
                          <a:latin typeface="Lato" panose="020F0502020204030203" pitchFamily="34" charset="77"/>
                        </a:rPr>
                        <a:t>15,6</a:t>
                      </a:r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26467267"/>
                  </a:ext>
                </a:extLst>
              </a:tr>
              <a:tr h="25920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SE" sz="1100" b="0" i="0" dirty="0">
                          <a:latin typeface="Lato" panose="020F0502020204030203" pitchFamily="34" charset="77"/>
                        </a:rPr>
                        <a:t>CLTE-AT RT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SE" sz="1100" b="0" i="0" dirty="0">
                          <a:latin typeface="Lato" panose="020F0502020204030203" pitchFamily="34" charset="77"/>
                        </a:rPr>
                        <a:t>9,6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SE" sz="1100" b="0" i="0" dirty="0">
                          <a:latin typeface="Lato" panose="020F0502020204030203" pitchFamily="34" charset="77"/>
                        </a:rPr>
                        <a:t>9,6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SE" sz="1100" b="0" i="0" dirty="0">
                          <a:latin typeface="Lato" panose="020F0502020204030203" pitchFamily="34" charset="77"/>
                        </a:rPr>
                        <a:t>9,8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28029204"/>
                  </a:ext>
                </a:extLst>
              </a:tr>
              <a:tr h="25920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SE" sz="1100" b="0" i="0" dirty="0">
                          <a:latin typeface="Lato" panose="020F0502020204030203" pitchFamily="34" charset="77"/>
                        </a:rPr>
                        <a:t>CLTE-AT ED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SE" sz="1100" b="0" i="0">
                          <a:latin typeface="Lato" panose="020F0502020204030203" pitchFamily="34" charset="77"/>
                        </a:rPr>
                        <a:t>10,3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SE" sz="1100" b="0" i="0" dirty="0">
                          <a:latin typeface="Lato" panose="020F0502020204030203" pitchFamily="34" charset="77"/>
                        </a:rPr>
                        <a:t>17,2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SE" sz="1100" b="0" i="0" dirty="0">
                          <a:latin typeface="Lato" panose="020F0502020204030203" pitchFamily="34" charset="77"/>
                        </a:rPr>
                        <a:t>10,8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91809858"/>
                  </a:ext>
                </a:extLst>
              </a:tr>
              <a:tr h="259200">
                <a:tc>
                  <a:txBody>
                    <a:bodyPr/>
                    <a:lstStyle/>
                    <a:p>
                      <a:r>
                        <a:rPr lang="en-SE" sz="1100" b="0" i="0" dirty="0">
                          <a:latin typeface="Lato" panose="020F0502020204030203" pitchFamily="34" charset="77"/>
                        </a:rPr>
                        <a:t>RT/duroid 6002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SE" sz="1100" b="0" i="0" dirty="0">
                          <a:latin typeface="Lato" panose="020F0502020204030203" pitchFamily="34" charset="77"/>
                        </a:rPr>
                        <a:t>25,3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SE" sz="1100" b="0" i="0" dirty="0">
                          <a:latin typeface="Lato" panose="020F0502020204030203" pitchFamily="34" charset="77"/>
                        </a:rPr>
                        <a:t>26,1</a:t>
                      </a:r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SE" sz="1100" b="0" i="0" dirty="0">
                          <a:latin typeface="Lato" panose="020F0502020204030203" pitchFamily="34" charset="77"/>
                        </a:rPr>
                        <a:t>26,8</a:t>
                      </a:r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89496931"/>
                  </a:ext>
                </a:extLst>
              </a:tr>
              <a:tr h="25920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SE" sz="1100" b="0" i="0" dirty="0">
                          <a:latin typeface="Lato" panose="020F0502020204030203" pitchFamily="34" charset="77"/>
                        </a:rPr>
                        <a:t>RT/duroid 5880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SE" sz="1100" b="0" i="0">
                          <a:latin typeface="Lato" panose="020F0502020204030203" pitchFamily="34" charset="77"/>
                        </a:rPr>
                        <a:t>22,5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SE" sz="1100" b="0" i="0" dirty="0">
                          <a:latin typeface="Lato" panose="020F0502020204030203" pitchFamily="34" charset="77"/>
                        </a:rPr>
                        <a:t>22,6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SE" sz="1100" b="0" i="0" dirty="0">
                          <a:latin typeface="Lato" panose="020F0502020204030203" pitchFamily="34" charset="77"/>
                        </a:rPr>
                        <a:t>14,3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51435265"/>
                  </a:ext>
                </a:extLst>
              </a:tr>
              <a:tr h="259200">
                <a:tc>
                  <a:txBody>
                    <a:bodyPr/>
                    <a:lstStyle/>
                    <a:p>
                      <a:r>
                        <a:rPr lang="en-GB" sz="1100" b="0" i="0" dirty="0">
                          <a:latin typeface="Lato" panose="020F0502020204030203" pitchFamily="34" charset="77"/>
                        </a:rPr>
                        <a:t>TMM3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SE" sz="1100" b="0" i="0" dirty="0">
                          <a:latin typeface="Lato" panose="020F0502020204030203" pitchFamily="34" charset="77"/>
                        </a:rPr>
                        <a:t>12,2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SE" sz="1100" b="0" i="0" dirty="0">
                          <a:latin typeface="Lato" panose="020F0502020204030203" pitchFamily="34" charset="77"/>
                        </a:rPr>
                        <a:t>10,5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SE" sz="1100" b="0" i="0" dirty="0">
                          <a:latin typeface="Lato" panose="020F0502020204030203" pitchFamily="34" charset="77"/>
                        </a:rPr>
                        <a:t>11,5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27314133"/>
                  </a:ext>
                </a:extLst>
              </a:tr>
              <a:tr h="25920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" b="0" i="0" dirty="0">
                          <a:latin typeface="Lato" panose="020F0502020204030203" pitchFamily="34" charset="77"/>
                        </a:rPr>
                        <a:t>TMM4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SE" sz="1100" b="0" i="0" dirty="0">
                          <a:latin typeface="Lato" panose="020F0502020204030203" pitchFamily="34" charset="77"/>
                        </a:rPr>
                        <a:t>11,1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SE" sz="1100" b="0" i="0" dirty="0">
                          <a:latin typeface="Lato" panose="020F0502020204030203" pitchFamily="34" charset="77"/>
                        </a:rPr>
                        <a:t>11,3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SE" sz="1100" b="0" i="0" dirty="0">
                          <a:latin typeface="Lato" panose="020F0502020204030203" pitchFamily="34" charset="77"/>
                        </a:rPr>
                        <a:t>12,9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53931662"/>
                  </a:ext>
                </a:extLst>
              </a:tr>
              <a:tr h="25920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" b="0" i="0" dirty="0">
                          <a:latin typeface="Lato" panose="020F0502020204030203" pitchFamily="34" charset="77"/>
                        </a:rPr>
                        <a:t>TMM6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SE" sz="1100" b="0" i="0" dirty="0">
                          <a:latin typeface="Lato" panose="020F0502020204030203" pitchFamily="34" charset="77"/>
                        </a:rPr>
                        <a:t>9,7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SE" sz="1100" b="0" i="0" dirty="0">
                          <a:latin typeface="Lato" panose="020F0502020204030203" pitchFamily="34" charset="77"/>
                        </a:rPr>
                        <a:t>8.5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SE" sz="1100" b="0" i="0" dirty="0">
                          <a:latin typeface="Lato" panose="020F0502020204030203" pitchFamily="34" charset="77"/>
                        </a:rPr>
                        <a:t>10</a:t>
                      </a:r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11659143"/>
                  </a:ext>
                </a:extLst>
              </a:tr>
              <a:tr h="25920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" b="0" i="0" dirty="0">
                          <a:latin typeface="Lato" panose="020F0502020204030203" pitchFamily="34" charset="77"/>
                        </a:rPr>
                        <a:t>TMM10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SE" sz="1100" b="0" i="0" dirty="0">
                          <a:latin typeface="Lato" panose="020F0502020204030203" pitchFamily="34" charset="77"/>
                        </a:rPr>
                        <a:t>8,9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SE" sz="1100" b="0" i="0" dirty="0">
                          <a:latin typeface="Lato" panose="020F0502020204030203" pitchFamily="34" charset="77"/>
                        </a:rPr>
                        <a:t>8,6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SE" sz="1100" b="0" i="0" dirty="0">
                          <a:latin typeface="Lato" panose="020F0502020204030203" pitchFamily="34" charset="77"/>
                        </a:rPr>
                        <a:t>9,4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46941351"/>
                  </a:ext>
                </a:extLst>
              </a:tr>
              <a:tr h="25920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" b="0" i="0" dirty="0">
                          <a:latin typeface="Lato" panose="020F0502020204030203" pitchFamily="34" charset="77"/>
                        </a:rPr>
                        <a:t>TMM10I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SE" sz="1100" b="0" i="0" dirty="0">
                          <a:latin typeface="Lato" panose="020F0502020204030203" pitchFamily="34" charset="77"/>
                        </a:rPr>
                        <a:t>9,2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SE" sz="1100" b="0" i="0" dirty="0">
                          <a:latin typeface="Lato" panose="020F0502020204030203" pitchFamily="34" charset="77"/>
                        </a:rPr>
                        <a:t>9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SE" sz="1100" b="0" i="0" dirty="0">
                          <a:latin typeface="Lato" panose="020F0502020204030203" pitchFamily="34" charset="77"/>
                        </a:rPr>
                        <a:t>11,1</a:t>
                      </a:r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95082771"/>
                  </a:ext>
                </a:extLst>
              </a:tr>
              <a:tr h="259200">
                <a:tc>
                  <a:txBody>
                    <a:bodyPr/>
                    <a:lstStyle/>
                    <a:p>
                      <a:r>
                        <a:rPr lang="en-GB" sz="1100" b="0" i="0" dirty="0">
                          <a:latin typeface="Lato" panose="020F0502020204030203" pitchFamily="34" charset="77"/>
                        </a:rPr>
                        <a:t>AS300C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SE" sz="1100" b="0" i="0" dirty="0">
                          <a:latin typeface="Lato" panose="020F0502020204030203" pitchFamily="34" charset="77"/>
                        </a:rPr>
                        <a:t>26,7</a:t>
                      </a:r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SE" sz="1100" b="0" i="0" dirty="0">
                          <a:latin typeface="Lato" panose="020F0502020204030203" pitchFamily="34" charset="77"/>
                        </a:rPr>
                        <a:t>20,7</a:t>
                      </a:r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SE" sz="1100" b="0" i="0" dirty="0">
                          <a:latin typeface="Lato" panose="020F0502020204030203" pitchFamily="34" charset="77"/>
                        </a:rPr>
                        <a:t>31,1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73796185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60853A83-53A5-2A47-86F3-190095DEF070}"/>
              </a:ext>
            </a:extLst>
          </p:cNvPr>
          <p:cNvSpPr txBox="1"/>
          <p:nvPr/>
        </p:nvSpPr>
        <p:spPr>
          <a:xfrm>
            <a:off x="3077369" y="5976802"/>
            <a:ext cx="2743200" cy="538609"/>
          </a:xfrm>
          <a:prstGeom prst="rect">
            <a:avLst/>
          </a:prstGeom>
          <a:noFill/>
        </p:spPr>
        <p:txBody>
          <a:bodyPr wrap="square" lIns="0" rtlCol="0" anchor="t">
            <a:spAutoFit/>
          </a:bodyPr>
          <a:lstStyle/>
          <a:p>
            <a:pPr>
              <a:spcAft>
                <a:spcPts val="600"/>
              </a:spcAft>
            </a:pPr>
            <a:r>
              <a:rPr lang="en-GB" sz="1200" dirty="0">
                <a:latin typeface="Lato" panose="020F0502020204030203" pitchFamily="34" charset="77"/>
              </a:rPr>
              <a:t>More or less base material breach</a:t>
            </a:r>
          </a:p>
          <a:p>
            <a:pPr>
              <a:spcAft>
                <a:spcPts val="600"/>
              </a:spcAft>
            </a:pPr>
            <a:r>
              <a:rPr lang="en-GB" sz="1200" dirty="0">
                <a:latin typeface="Lato" panose="020F0502020204030203" pitchFamily="34" charset="77"/>
              </a:rPr>
              <a:t>Only base material breach</a:t>
            </a:r>
            <a:endParaRPr lang="en-SE" sz="1200" dirty="0">
              <a:latin typeface="Lato" panose="020F0502020204030203" pitchFamily="34" charset="77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C7EDA78-2B54-A641-AC92-FD3F8C094C4C}"/>
              </a:ext>
            </a:extLst>
          </p:cNvPr>
          <p:cNvSpPr/>
          <p:nvPr/>
        </p:nvSpPr>
        <p:spPr>
          <a:xfrm>
            <a:off x="2629717" y="5992634"/>
            <a:ext cx="359502" cy="23570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3AFAA6F-78EE-AF4A-A751-EFB0D36B212E}"/>
              </a:ext>
            </a:extLst>
          </p:cNvPr>
          <p:cNvSpPr/>
          <p:nvPr/>
        </p:nvSpPr>
        <p:spPr>
          <a:xfrm>
            <a:off x="2629717" y="6265766"/>
            <a:ext cx="359502" cy="23570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337337068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C0A382-2179-CD44-9CD7-26535E15DA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Evaluated POP materials.   </a:t>
            </a:r>
            <a:r>
              <a:rPr lang="en-GB" sz="2000" dirty="0"/>
              <a:t> (several non-plating grade)</a:t>
            </a:r>
            <a:endParaRPr lang="en-SE" sz="20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59D183F-04BD-2945-B890-25517106C045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0" y="6323013"/>
            <a:ext cx="2743200" cy="444500"/>
          </a:xfrm>
        </p:spPr>
        <p:txBody>
          <a:bodyPr/>
          <a:lstStyle/>
          <a:p>
            <a:fld id="{69F60066-6F48-5A42-B592-F11F9179712D}" type="slidenum">
              <a:rPr lang="en-SE" smtClean="0"/>
              <a:pPr/>
              <a:t>8</a:t>
            </a:fld>
            <a:endParaRPr lang="en-SE" sz="1200" dirty="0">
              <a:latin typeface="Lato Semibold" panose="020F0502020204030203" pitchFamily="34" charset="77"/>
            </a:endParaRPr>
          </a:p>
        </p:txBody>
      </p: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3763EB01-A9AA-754C-AE42-DFB8F1BAF7DB}"/>
              </a:ext>
            </a:extLst>
          </p:cNvPr>
          <p:cNvGraphicFramePr>
            <a:graphicFrameLocks noGrp="1"/>
          </p:cNvGraphicFramePr>
          <p:nvPr/>
        </p:nvGraphicFramePr>
        <p:xfrm>
          <a:off x="1555319" y="947563"/>
          <a:ext cx="8941035" cy="569061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867389">
                  <a:extLst>
                    <a:ext uri="{9D8B030D-6E8A-4147-A177-3AD203B41FA5}">
                      <a16:colId xmlns:a16="http://schemas.microsoft.com/office/drawing/2014/main" val="2231560138"/>
                    </a:ext>
                  </a:extLst>
                </a:gridCol>
                <a:gridCol w="4815281">
                  <a:extLst>
                    <a:ext uri="{9D8B030D-6E8A-4147-A177-3AD203B41FA5}">
                      <a16:colId xmlns:a16="http://schemas.microsoft.com/office/drawing/2014/main" val="451934325"/>
                    </a:ext>
                  </a:extLst>
                </a:gridCol>
                <a:gridCol w="985619">
                  <a:extLst>
                    <a:ext uri="{9D8B030D-6E8A-4147-A177-3AD203B41FA5}">
                      <a16:colId xmlns:a16="http://schemas.microsoft.com/office/drawing/2014/main" val="3892703771"/>
                    </a:ext>
                  </a:extLst>
                </a:gridCol>
                <a:gridCol w="1272746">
                  <a:extLst>
                    <a:ext uri="{9D8B030D-6E8A-4147-A177-3AD203B41FA5}">
                      <a16:colId xmlns:a16="http://schemas.microsoft.com/office/drawing/2014/main" val="74864738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SE" sz="1400" b="0" i="0" dirty="0">
                          <a:latin typeface="Arial" panose="020B0604020202020204" pitchFamily="34" charset="0"/>
                        </a:rPr>
                        <a:t>Plastic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SE" sz="1400" b="0" i="0" dirty="0">
                          <a:latin typeface="Arial" panose="020B0604020202020204" pitchFamily="34" charset="0"/>
                        </a:rPr>
                        <a:t>Product name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SE" sz="1400" b="0" i="0">
                          <a:latin typeface="Arial" panose="020B0604020202020204" pitchFamily="34" charset="0"/>
                        </a:rPr>
                        <a:t>N/</a:t>
                      </a:r>
                      <a:r>
                        <a:rPr lang="sv-SE" sz="1400" b="0" i="0" dirty="0">
                          <a:latin typeface="Arial" panose="020B0604020202020204" pitchFamily="34" charset="0"/>
                        </a:rPr>
                        <a:t>c</a:t>
                      </a:r>
                      <a:r>
                        <a:rPr lang="en-SE" sz="1400" b="0" i="0">
                          <a:latin typeface="Arial" panose="020B0604020202020204" pitchFamily="34" charset="0"/>
                        </a:rPr>
                        <a:t>m</a:t>
                      </a:r>
                      <a:endParaRPr lang="en-SE" sz="1400" b="0" i="0" dirty="0">
                        <a:latin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0" i="0" dirty="0">
                          <a:latin typeface="Arial" panose="020B0604020202020204" pitchFamily="34" charset="0"/>
                        </a:rPr>
                        <a:t>L</a:t>
                      </a:r>
                      <a:r>
                        <a:rPr lang="en-SE" sz="1400" b="0" i="0" dirty="0">
                          <a:latin typeface="Arial" panose="020B0604020202020204" pitchFamily="34" charset="0"/>
                        </a:rPr>
                        <a:t>bs/in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4438515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SE" sz="1400" b="0" i="0" dirty="0">
                          <a:latin typeface="Arial" panose="020B0604020202020204" pitchFamily="34" charset="0"/>
                        </a:rPr>
                        <a:t>PC/ABS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GB" sz="1400" b="0" i="0" dirty="0" err="1">
                          <a:latin typeface="Arial" panose="020B0604020202020204" pitchFamily="34" charset="0"/>
                        </a:rPr>
                        <a:t>Cycoloy</a:t>
                      </a:r>
                      <a:r>
                        <a:rPr lang="en-GB" sz="1400" b="0" i="0" dirty="0">
                          <a:latin typeface="Arial" panose="020B0604020202020204" pitchFamily="34" charset="0"/>
                        </a:rPr>
                        <a:t> C1200</a:t>
                      </a:r>
                      <a:endParaRPr lang="en-SE" sz="1400" b="0" i="0" dirty="0">
                        <a:latin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0" i="0" dirty="0">
                          <a:latin typeface="Arial" panose="020B0604020202020204" pitchFamily="34" charset="0"/>
                        </a:rPr>
                        <a:t>9</a:t>
                      </a:r>
                      <a:endParaRPr lang="en-SE" sz="1400" b="0" i="0" dirty="0">
                        <a:latin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0" i="0" dirty="0">
                          <a:latin typeface="Arial" panose="020B0604020202020204" pitchFamily="34" charset="0"/>
                        </a:rPr>
                        <a:t>5.1</a:t>
                      </a:r>
                      <a:endParaRPr lang="en-SE" sz="1400" b="0" i="0" dirty="0">
                        <a:latin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684775586"/>
                  </a:ext>
                </a:extLst>
              </a:tr>
              <a:tr h="30581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v-SE" sz="1400" b="0" i="0" dirty="0">
                          <a:latin typeface="Arial" panose="020B0604020202020204" pitchFamily="34" charset="0"/>
                        </a:rPr>
                        <a:t>PC</a:t>
                      </a:r>
                      <a:endParaRPr lang="en-SE" sz="1400" b="0" i="0" dirty="0">
                        <a:latin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SE" sz="1400" b="0" i="0" dirty="0">
                        <a:latin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1400" b="0" i="0" dirty="0">
                          <a:latin typeface="Arial" panose="020B0604020202020204" pitchFamily="34" charset="0"/>
                        </a:rPr>
                        <a:t>1</a:t>
                      </a:r>
                      <a:endParaRPr lang="en-SE" sz="1400" b="0" i="0" dirty="0">
                        <a:latin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1400" b="0" i="0" dirty="0">
                          <a:latin typeface="Arial" panose="020B0604020202020204" pitchFamily="34" charset="0"/>
                        </a:rPr>
                        <a:t>0.6</a:t>
                      </a:r>
                      <a:endParaRPr lang="en-SE" sz="1400" b="0" i="0" dirty="0">
                        <a:latin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20287834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SE" sz="1400" b="0" i="0" dirty="0">
                          <a:latin typeface="Arial" panose="020B0604020202020204" pitchFamily="34" charset="0"/>
                        </a:rPr>
                        <a:t>ABS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GB" sz="1400" b="0" i="0" dirty="0" err="1">
                          <a:latin typeface="Arial" panose="020B0604020202020204" pitchFamily="34" charset="0"/>
                        </a:rPr>
                        <a:t>Novodur</a:t>
                      </a:r>
                      <a:r>
                        <a:rPr lang="en-GB" sz="1400" b="0" i="0" dirty="0">
                          <a:latin typeface="Arial" panose="020B0604020202020204" pitchFamily="34" charset="0"/>
                        </a:rPr>
                        <a:t> P2MC</a:t>
                      </a:r>
                      <a:br>
                        <a:rPr lang="en-GB" sz="1400" b="0" i="0" dirty="0">
                          <a:latin typeface="Arial" panose="020B0604020202020204" pitchFamily="34" charset="0"/>
                        </a:rPr>
                      </a:br>
                      <a:r>
                        <a:rPr lang="en-GB" sz="1400" b="0" i="0" dirty="0">
                          <a:latin typeface="Arial" panose="020B0604020202020204" pitchFamily="34" charset="0"/>
                        </a:rPr>
                        <a:t>HI 121 H</a:t>
                      </a:r>
                    </a:p>
                    <a:p>
                      <a:r>
                        <a:rPr lang="en-GB" sz="1400" b="0" i="0" dirty="0">
                          <a:latin typeface="Arial" panose="020B0604020202020204" pitchFamily="34" charset="0"/>
                        </a:rPr>
                        <a:t>Recycled ABS: 50% LG TR558AI &amp; 50% TERLURAN HI10</a:t>
                      </a:r>
                      <a:endParaRPr lang="en-SE" sz="1400" b="0" i="0" dirty="0">
                        <a:latin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SE" sz="1400" b="0" i="0">
                          <a:latin typeface="Arial" panose="020B0604020202020204" pitchFamily="34" charset="0"/>
                        </a:rPr>
                        <a:t>15</a:t>
                      </a:r>
                      <a:br>
                        <a:rPr lang="en-SE" sz="1400" b="0" i="0">
                          <a:latin typeface="Arial" panose="020B0604020202020204" pitchFamily="34" charset="0"/>
                        </a:rPr>
                      </a:br>
                      <a:r>
                        <a:rPr lang="en-SE" sz="1400" b="0" i="0">
                          <a:latin typeface="Arial" panose="020B0604020202020204" pitchFamily="34" charset="0"/>
                        </a:rPr>
                        <a:t>14</a:t>
                      </a:r>
                      <a:endParaRPr lang="sv-SE" sz="1400" b="0" i="0" dirty="0">
                        <a:latin typeface="Arial" panose="020B0604020202020204" pitchFamily="34" charset="0"/>
                      </a:endParaRPr>
                    </a:p>
                    <a:p>
                      <a:pPr algn="ctr"/>
                      <a:r>
                        <a:rPr lang="sv-SE" sz="1400" b="0" i="0" dirty="0">
                          <a:latin typeface="Arial" panose="020B0604020202020204" pitchFamily="34" charset="0"/>
                        </a:rPr>
                        <a:t>12</a:t>
                      </a:r>
                      <a:endParaRPr lang="en-SE" sz="1400" b="0" i="0" dirty="0">
                        <a:latin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SE" sz="1400" b="0" i="0" dirty="0">
                          <a:latin typeface="Arial" panose="020B0604020202020204" pitchFamily="34" charset="0"/>
                        </a:rPr>
                        <a:t>8.6</a:t>
                      </a:r>
                      <a:br>
                        <a:rPr lang="en-SE" sz="1400" b="0" i="0">
                          <a:latin typeface="Arial" panose="020B0604020202020204" pitchFamily="34" charset="0"/>
                        </a:rPr>
                      </a:br>
                      <a:r>
                        <a:rPr lang="en-SE" sz="1400" b="0" i="0">
                          <a:latin typeface="Arial" panose="020B0604020202020204" pitchFamily="34" charset="0"/>
                        </a:rPr>
                        <a:t>8.0</a:t>
                      </a:r>
                      <a:endParaRPr lang="sv-SE" sz="1400" b="0" i="0" dirty="0">
                        <a:latin typeface="Arial" panose="020B0604020202020204" pitchFamily="34" charset="0"/>
                      </a:endParaRPr>
                    </a:p>
                    <a:p>
                      <a:pPr algn="ctr"/>
                      <a:r>
                        <a:rPr lang="sv-SE" sz="1400" b="0" i="0" dirty="0">
                          <a:latin typeface="Arial" panose="020B0604020202020204" pitchFamily="34" charset="0"/>
                        </a:rPr>
                        <a:t>6.8</a:t>
                      </a:r>
                      <a:endParaRPr lang="en-SE" sz="1400" b="0" i="0" dirty="0">
                        <a:latin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71290187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sv-SE" sz="1400" b="0" i="0" dirty="0">
                          <a:latin typeface="Arial" panose="020B0604020202020204" pitchFamily="34" charset="0"/>
                        </a:rPr>
                        <a:t>PLA </a:t>
                      </a:r>
                      <a:r>
                        <a:rPr lang="sv-SE" sz="1400" b="0" i="0" dirty="0" err="1">
                          <a:latin typeface="Arial" panose="020B0604020202020204" pitchFamily="34" charset="0"/>
                        </a:rPr>
                        <a:t>filled</a:t>
                      </a:r>
                      <a:r>
                        <a:rPr lang="sv-SE" sz="1400" b="0" i="0" dirty="0">
                          <a:latin typeface="Arial" panose="020B0604020202020204" pitchFamily="34" charset="0"/>
                        </a:rPr>
                        <a:t> </a:t>
                      </a:r>
                      <a:r>
                        <a:rPr lang="sv-SE" sz="1400" b="0" i="0" dirty="0" err="1">
                          <a:latin typeface="Arial" panose="020B0604020202020204" pitchFamily="34" charset="0"/>
                        </a:rPr>
                        <a:t>with</a:t>
                      </a:r>
                      <a:r>
                        <a:rPr lang="sv-SE" sz="1400" b="0" i="0" dirty="0">
                          <a:latin typeface="Arial" panose="020B0604020202020204" pitchFamily="34" charset="0"/>
                        </a:rPr>
                        <a:t> </a:t>
                      </a:r>
                      <a:r>
                        <a:rPr lang="sv-SE" sz="1400" b="0" i="0" dirty="0" err="1">
                          <a:latin typeface="Arial" panose="020B0604020202020204" pitchFamily="34" charset="0"/>
                        </a:rPr>
                        <a:t>hemp</a:t>
                      </a:r>
                      <a:endParaRPr lang="en-SE" sz="1400" b="0" i="0" dirty="0">
                        <a:latin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sv-SE" sz="1400" b="0" i="0" dirty="0" err="1">
                          <a:latin typeface="Arial" panose="020B0604020202020204" pitchFamily="34" charset="0"/>
                        </a:rPr>
                        <a:t>Trifilon</a:t>
                      </a:r>
                      <a:r>
                        <a:rPr lang="sv-SE" sz="1400" b="0" i="0" dirty="0">
                          <a:latin typeface="Arial" panose="020B0604020202020204" pitchFamily="34" charset="0"/>
                        </a:rPr>
                        <a:t> Switch</a:t>
                      </a:r>
                      <a:endParaRPr lang="en-SE" sz="1400" b="0" i="0" dirty="0">
                        <a:latin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1400" b="0" i="0" dirty="0">
                          <a:latin typeface="Arial" panose="020B0604020202020204" pitchFamily="34" charset="0"/>
                        </a:rPr>
                        <a:t>10</a:t>
                      </a:r>
                      <a:endParaRPr lang="en-SE" sz="1400" b="0" i="0" dirty="0">
                        <a:latin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1400" b="0" i="0" dirty="0">
                          <a:latin typeface="Arial" panose="020B0604020202020204" pitchFamily="34" charset="0"/>
                        </a:rPr>
                        <a:t>5.7</a:t>
                      </a:r>
                      <a:endParaRPr lang="en-SE" sz="1400" b="0" i="0" dirty="0">
                        <a:latin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4820898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SE" sz="1400" b="0" i="0" dirty="0">
                          <a:latin typeface="Arial" panose="020B0604020202020204" pitchFamily="34" charset="0"/>
                        </a:rPr>
                        <a:t>ASA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SE" sz="1400" b="0" i="0" dirty="0">
                        <a:latin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SE" sz="1400" b="0" i="0">
                          <a:latin typeface="Arial" panose="020B0604020202020204" pitchFamily="34" charset="0"/>
                        </a:rPr>
                        <a:t>13</a:t>
                      </a:r>
                      <a:endParaRPr lang="en-SE" sz="1400" b="0" i="0" dirty="0">
                        <a:latin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SE" sz="1400" b="0" i="0" dirty="0">
                          <a:latin typeface="Arial" panose="020B0604020202020204" pitchFamily="34" charset="0"/>
                        </a:rPr>
                        <a:t>7.4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09830201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SE" sz="1400" b="0" i="0" dirty="0">
                          <a:latin typeface="Arial" panose="020B0604020202020204" pitchFamily="34" charset="0"/>
                        </a:rPr>
                        <a:t>PP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SE" sz="1400" b="0" i="0" dirty="0">
                        <a:latin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SE" sz="1400" b="0" i="0">
                          <a:latin typeface="Arial" panose="020B0604020202020204" pitchFamily="34" charset="0"/>
                        </a:rPr>
                        <a:t>30</a:t>
                      </a:r>
                      <a:endParaRPr lang="en-SE" sz="1400" b="0" i="0" dirty="0">
                        <a:latin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SE" sz="1400" b="0" i="0" dirty="0">
                          <a:latin typeface="Arial" panose="020B0604020202020204" pitchFamily="34" charset="0"/>
                        </a:rPr>
                        <a:t>17.1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44407028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SE" sz="1400" b="0" i="0" dirty="0">
                          <a:latin typeface="Arial" panose="020B0604020202020204" pitchFamily="34" charset="0"/>
                        </a:rPr>
                        <a:t>PA 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GB" sz="1400" b="0" i="0" dirty="0" err="1">
                          <a:latin typeface="Arial" panose="020B0604020202020204" pitchFamily="34" charset="0"/>
                        </a:rPr>
                        <a:t>Minlon</a:t>
                      </a:r>
                      <a:r>
                        <a:rPr lang="en-GB" sz="1400" b="0" i="0" dirty="0">
                          <a:latin typeface="Arial" panose="020B0604020202020204" pitchFamily="34" charset="0"/>
                        </a:rPr>
                        <a:t> 73M40 NC</a:t>
                      </a:r>
                    </a:p>
                    <a:p>
                      <a:r>
                        <a:rPr lang="en-GB" sz="1400" b="0" i="0" dirty="0" err="1">
                          <a:latin typeface="Arial" panose="020B0604020202020204" pitchFamily="34" charset="0"/>
                        </a:rPr>
                        <a:t>Grilon</a:t>
                      </a:r>
                      <a:r>
                        <a:rPr lang="en-GB" sz="1400" b="0" i="0" dirty="0">
                          <a:latin typeface="Arial" panose="020B0604020202020204" pitchFamily="34" charset="0"/>
                        </a:rPr>
                        <a:t> BS Natural</a:t>
                      </a:r>
                      <a:br>
                        <a:rPr lang="en-GB" sz="1400" b="0" i="0" dirty="0">
                          <a:latin typeface="Arial" panose="020B0604020202020204" pitchFamily="34" charset="0"/>
                        </a:rPr>
                      </a:br>
                      <a:r>
                        <a:rPr lang="en-US" sz="1400" b="0" i="0" dirty="0" err="1">
                          <a:latin typeface="Arial" panose="020B0604020202020204" pitchFamily="34" charset="0"/>
                        </a:rPr>
                        <a:t>Promyde</a:t>
                      </a:r>
                      <a:r>
                        <a:rPr lang="en-US" sz="1400" b="0" i="0" dirty="0">
                          <a:latin typeface="Arial" panose="020B0604020202020204" pitchFamily="34" charset="0"/>
                        </a:rPr>
                        <a:t> B30 NC 100</a:t>
                      </a:r>
                    </a:p>
                    <a:p>
                      <a:r>
                        <a:rPr lang="en-US" sz="1400" b="0" i="0" dirty="0" err="1">
                          <a:latin typeface="Arial" panose="020B0604020202020204" pitchFamily="34" charset="0"/>
                        </a:rPr>
                        <a:t>Badamide</a:t>
                      </a:r>
                      <a:r>
                        <a:rPr lang="en-US" sz="1400" b="0" i="0" dirty="0">
                          <a:latin typeface="Arial" panose="020B0604020202020204" pitchFamily="34" charset="0"/>
                        </a:rPr>
                        <a:t> B70GF30</a:t>
                      </a:r>
                      <a:endParaRPr lang="en-SE" sz="1400" b="0" i="0" dirty="0">
                        <a:latin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SE" sz="1400" b="0" i="0">
                          <a:latin typeface="Arial" panose="020B0604020202020204" pitchFamily="34" charset="0"/>
                        </a:rPr>
                        <a:t>40</a:t>
                      </a:r>
                      <a:endParaRPr lang="sv-SE" sz="1400" b="0" i="0" dirty="0">
                        <a:latin typeface="Arial" panose="020B0604020202020204" pitchFamily="34" charset="0"/>
                      </a:endParaRPr>
                    </a:p>
                    <a:p>
                      <a:pPr algn="ctr"/>
                      <a:r>
                        <a:rPr lang="sv-SE" sz="1400" b="0" i="0" dirty="0">
                          <a:latin typeface="Arial" panose="020B0604020202020204" pitchFamily="34" charset="0"/>
                        </a:rPr>
                        <a:t>40</a:t>
                      </a:r>
                      <a:br>
                        <a:rPr lang="en-SE" sz="1400" b="0" i="0">
                          <a:latin typeface="Arial" panose="020B0604020202020204" pitchFamily="34" charset="0"/>
                        </a:rPr>
                      </a:br>
                      <a:r>
                        <a:rPr lang="en-SE" sz="1400" b="0" i="0">
                          <a:latin typeface="Arial" panose="020B0604020202020204" pitchFamily="34" charset="0"/>
                        </a:rPr>
                        <a:t>20</a:t>
                      </a:r>
                      <a:endParaRPr lang="sv-SE" sz="1400" b="0" i="0" dirty="0">
                        <a:latin typeface="Arial" panose="020B0604020202020204" pitchFamily="34" charset="0"/>
                      </a:endParaRPr>
                    </a:p>
                    <a:p>
                      <a:pPr algn="ctr"/>
                      <a:r>
                        <a:rPr lang="sv-SE" sz="1400" b="0" i="0" dirty="0">
                          <a:latin typeface="Arial" panose="020B0604020202020204" pitchFamily="34" charset="0"/>
                        </a:rPr>
                        <a:t>20</a:t>
                      </a:r>
                      <a:endParaRPr lang="en-SE" sz="1400" b="0" i="0" dirty="0">
                        <a:latin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SE" sz="1400" b="0" i="0">
                          <a:latin typeface="Arial" panose="020B0604020202020204" pitchFamily="34" charset="0"/>
                        </a:rPr>
                        <a:t>22.8</a:t>
                      </a:r>
                      <a:endParaRPr lang="sv-SE" sz="1400" b="0" i="0" dirty="0">
                        <a:latin typeface="Arial" panose="020B0604020202020204" pitchFamily="34" charset="0"/>
                      </a:endParaRPr>
                    </a:p>
                    <a:p>
                      <a:pPr algn="ctr"/>
                      <a:r>
                        <a:rPr lang="sv-SE" sz="1400" b="0" i="0" dirty="0">
                          <a:latin typeface="Arial" panose="020B0604020202020204" pitchFamily="34" charset="0"/>
                        </a:rPr>
                        <a:t>22.8</a:t>
                      </a:r>
                      <a:br>
                        <a:rPr lang="en-SE" sz="1400" b="0" i="0">
                          <a:latin typeface="Arial" panose="020B0604020202020204" pitchFamily="34" charset="0"/>
                        </a:rPr>
                      </a:br>
                      <a:r>
                        <a:rPr lang="en-SE" sz="1400" b="0" i="0">
                          <a:latin typeface="Arial" panose="020B0604020202020204" pitchFamily="34" charset="0"/>
                        </a:rPr>
                        <a:t>11.4</a:t>
                      </a:r>
                      <a:endParaRPr lang="sv-SE" sz="1400" b="0" i="0" dirty="0">
                        <a:latin typeface="Arial" panose="020B0604020202020204" pitchFamily="34" charset="0"/>
                      </a:endParaRPr>
                    </a:p>
                    <a:p>
                      <a:pPr algn="ctr"/>
                      <a:r>
                        <a:rPr lang="sv-SE" sz="1400" b="0" i="0" dirty="0">
                          <a:latin typeface="Arial" panose="020B0604020202020204" pitchFamily="34" charset="0"/>
                        </a:rPr>
                        <a:t>11.4</a:t>
                      </a:r>
                      <a:endParaRPr lang="en-SE" sz="1400" b="0" i="0" dirty="0">
                        <a:latin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13071945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SE" sz="1400" b="0" i="0" dirty="0">
                          <a:latin typeface="Arial" panose="020B0604020202020204" pitchFamily="34" charset="0"/>
                        </a:rPr>
                        <a:t>PA 6,6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GB" sz="1400" b="0" i="0" dirty="0">
                          <a:latin typeface="Arial" panose="020B0604020202020204" pitchFamily="34" charset="0"/>
                        </a:rPr>
                        <a:t>Leona 91G60</a:t>
                      </a:r>
                      <a:endParaRPr lang="en-SE" sz="1400" b="0" i="0" dirty="0">
                        <a:latin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SE" sz="1400" b="0" i="0">
                          <a:latin typeface="Arial" panose="020B0604020202020204" pitchFamily="34" charset="0"/>
                        </a:rPr>
                        <a:t>15</a:t>
                      </a:r>
                      <a:endParaRPr lang="en-SE" sz="1400" b="0" i="0" dirty="0">
                        <a:latin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SE" sz="1400" b="0" i="0" dirty="0">
                          <a:latin typeface="Arial" panose="020B0604020202020204" pitchFamily="34" charset="0"/>
                        </a:rPr>
                        <a:t>8.6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22646726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SE" sz="1400" b="0" i="0" dirty="0">
                          <a:latin typeface="Arial" panose="020B0604020202020204" pitchFamily="34" charset="0"/>
                        </a:rPr>
                        <a:t>PA 12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GB" sz="1400" b="0" i="0" dirty="0" err="1">
                          <a:latin typeface="Arial" panose="020B0604020202020204" pitchFamily="34" charset="0"/>
                        </a:rPr>
                        <a:t>Grilamid</a:t>
                      </a:r>
                      <a:r>
                        <a:rPr lang="en-GB" sz="1400" b="0" i="0" dirty="0">
                          <a:latin typeface="Arial" panose="020B0604020202020204" pitchFamily="34" charset="0"/>
                        </a:rPr>
                        <a:t> LV65H</a:t>
                      </a:r>
                      <a:endParaRPr lang="en-SE" sz="1400" b="0" i="0" dirty="0">
                        <a:latin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SE" sz="1400" b="0" i="0">
                          <a:latin typeface="Arial" panose="020B0604020202020204" pitchFamily="34" charset="0"/>
                        </a:rPr>
                        <a:t>20</a:t>
                      </a:r>
                      <a:endParaRPr lang="en-SE" sz="1400" b="0" i="0" dirty="0">
                        <a:latin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SE" sz="1400" b="0" i="0" dirty="0">
                          <a:latin typeface="Arial" panose="020B0604020202020204" pitchFamily="34" charset="0"/>
                        </a:rPr>
                        <a:t>11.4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7280292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SE" sz="1400" b="0" i="0" dirty="0">
                          <a:latin typeface="Arial" panose="020B0604020202020204" pitchFamily="34" charset="0"/>
                        </a:rPr>
                        <a:t>TR90 (PA)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SE" sz="1400" b="0" i="0" dirty="0">
                        <a:latin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SE" sz="1400" b="0" i="0">
                          <a:latin typeface="Arial" panose="020B0604020202020204" pitchFamily="34" charset="0"/>
                        </a:rPr>
                        <a:t>40</a:t>
                      </a:r>
                      <a:endParaRPr lang="en-SE" sz="1400" b="0" i="0" dirty="0">
                        <a:latin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SE" sz="1400" b="0" i="0" dirty="0">
                          <a:latin typeface="Arial" panose="020B0604020202020204" pitchFamily="34" charset="0"/>
                        </a:rPr>
                        <a:t>22.8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9257429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SE" sz="1400" b="0" i="0" dirty="0">
                          <a:latin typeface="Arial" panose="020B0604020202020204" pitchFamily="34" charset="0"/>
                        </a:rPr>
                        <a:t>TPE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SE" sz="1400" b="0" i="0" dirty="0">
                        <a:latin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SE" sz="1400" b="0" i="0">
                          <a:latin typeface="Arial" panose="020B0604020202020204" pitchFamily="34" charset="0"/>
                        </a:rPr>
                        <a:t>20</a:t>
                      </a:r>
                      <a:endParaRPr lang="en-SE" sz="1400" b="0" i="0" dirty="0">
                        <a:latin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SE" sz="1400" b="0" i="0" dirty="0">
                          <a:latin typeface="Arial" panose="020B0604020202020204" pitchFamily="34" charset="0"/>
                        </a:rPr>
                        <a:t>11.4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49180985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SE" sz="1400" b="0" i="0" dirty="0">
                          <a:latin typeface="Arial" panose="020B0604020202020204" pitchFamily="34" charset="0"/>
                        </a:rPr>
                        <a:t>PEI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GB" sz="1400" b="0" i="0" dirty="0" err="1">
                          <a:latin typeface="Arial" panose="020B0604020202020204" pitchFamily="34" charset="0"/>
                        </a:rPr>
                        <a:t>Ultem</a:t>
                      </a:r>
                      <a:r>
                        <a:rPr lang="en-GB" sz="1400" b="0" i="0" dirty="0">
                          <a:latin typeface="Arial" panose="020B0604020202020204" pitchFamily="34" charset="0"/>
                        </a:rPr>
                        <a:t> 3452</a:t>
                      </a:r>
                      <a:endParaRPr lang="en-SE" sz="1400" b="0" i="0" dirty="0">
                        <a:latin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SE" sz="1400" b="0" i="0">
                          <a:latin typeface="Arial" panose="020B0604020202020204" pitchFamily="34" charset="0"/>
                        </a:rPr>
                        <a:t>8</a:t>
                      </a:r>
                      <a:endParaRPr lang="en-SE" sz="1400" b="0" i="0" dirty="0">
                        <a:latin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SE" sz="1400" b="0" i="0" dirty="0">
                          <a:latin typeface="Arial" panose="020B0604020202020204" pitchFamily="34" charset="0"/>
                        </a:rPr>
                        <a:t>4.6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389496931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60853A83-53A5-2A47-86F3-190095DEF070}"/>
              </a:ext>
            </a:extLst>
          </p:cNvPr>
          <p:cNvSpPr txBox="1"/>
          <p:nvPr/>
        </p:nvSpPr>
        <p:spPr>
          <a:xfrm>
            <a:off x="3537584" y="6549928"/>
            <a:ext cx="5346770" cy="276999"/>
          </a:xfrm>
          <a:prstGeom prst="rect">
            <a:avLst/>
          </a:prstGeom>
          <a:noFill/>
        </p:spPr>
        <p:txBody>
          <a:bodyPr wrap="square" lIns="0" rtlCol="0" anchor="ctr">
            <a:spAutoFit/>
          </a:bodyPr>
          <a:lstStyle/>
          <a:p>
            <a:pPr algn="ctr"/>
            <a:r>
              <a:rPr lang="en-GB" sz="1200" dirty="0">
                <a:latin typeface="Arial" panose="020B0604020202020204" pitchFamily="34" charset="0"/>
              </a:rPr>
              <a:t>Peel Strength according to IPC-650 and ASTM standard  (1 oz Cu)</a:t>
            </a:r>
            <a:endParaRPr lang="en-SE" sz="1200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520511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EFA9E9-C05A-BA44-8F77-234438996B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CBM Process</a:t>
            </a:r>
            <a:r>
              <a:rPr lang="en-SE"/>
              <a:t> </a:t>
            </a:r>
            <a:r>
              <a:rPr lang="en-SE" dirty="0"/>
              <a:t>features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1CA0239-DA86-934F-BCD9-3182B8F375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Copyright Cuptronic Technology AB 2021. All rights reserved.</a:t>
            </a:r>
            <a:endParaRPr lang="en-S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081963-8ABC-3A4E-B417-791D1B3686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0066-6F48-5A42-B592-F11F9179712D}" type="slidenum">
              <a:rPr lang="en-SE" smtClean="0"/>
              <a:pPr/>
              <a:t>9</a:t>
            </a:fld>
            <a:endParaRPr lang="en-SE" sz="1200" dirty="0">
              <a:latin typeface="Lato Semibold" panose="020F0502020204030203" pitchFamily="34" charset="77"/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C609D01-4D13-FC43-8FAA-F507B9EAF5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730490"/>
            <a:ext cx="10413670" cy="3696535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endParaRPr lang="en-GB" dirty="0"/>
          </a:p>
          <a:p>
            <a:r>
              <a:rPr lang="en-GB" dirty="0"/>
              <a:t>“Simple”     	- Apply chemistry and UV light</a:t>
            </a:r>
          </a:p>
          <a:p>
            <a:r>
              <a:rPr lang="en-GB" dirty="0"/>
              <a:t>CBM chemistry 	- Low cost</a:t>
            </a:r>
          </a:p>
          <a:p>
            <a:pPr marL="0" indent="0">
              <a:buNone/>
            </a:pPr>
            <a:endParaRPr lang="en-GB" dirty="0"/>
          </a:p>
          <a:p>
            <a:r>
              <a:rPr lang="en-GB" dirty="0"/>
              <a:t>Applicable on a variety of new materials</a:t>
            </a:r>
            <a:endParaRPr lang="en-GB" sz="1800" dirty="0"/>
          </a:p>
          <a:p>
            <a:r>
              <a:rPr lang="en-GB" dirty="0"/>
              <a:t>Able to metallize very thin, and smooth substrates </a:t>
            </a:r>
          </a:p>
          <a:p>
            <a:r>
              <a:rPr lang="en-GB" dirty="0"/>
              <a:t>High adhesion</a:t>
            </a:r>
          </a:p>
          <a:p>
            <a:r>
              <a:rPr lang="en-GB" dirty="0"/>
              <a:t>Can be installed as parallel line, or other location</a:t>
            </a:r>
          </a:p>
          <a:p>
            <a:endParaRPr lang="en-SE" dirty="0"/>
          </a:p>
        </p:txBody>
      </p:sp>
    </p:spTree>
    <p:extLst>
      <p:ext uri="{BB962C8B-B14F-4D97-AF65-F5344CB8AC3E}">
        <p14:creationId xmlns:p14="http://schemas.microsoft.com/office/powerpoint/2010/main" val="4032049244"/>
      </p:ext>
    </p:extLst>
  </p:cSld>
  <p:clrMapOvr>
    <a:masterClrMapping/>
  </p:clrMapOvr>
</p:sld>
</file>

<file path=ppt/theme/theme1.xml><?xml version="1.0" encoding="utf-8"?>
<a:theme xmlns:a="http://schemas.openxmlformats.org/drawingml/2006/main" name="Cuptronic">
  <a:themeElements>
    <a:clrScheme name="Cuptronic">
      <a:dk1>
        <a:srgbClr val="323232"/>
      </a:dk1>
      <a:lt1>
        <a:srgbClr val="FFFFFF"/>
      </a:lt1>
      <a:dk2>
        <a:srgbClr val="19317F"/>
      </a:dk2>
      <a:lt2>
        <a:srgbClr val="E6E6E6"/>
      </a:lt2>
      <a:accent1>
        <a:srgbClr val="1236AA"/>
      </a:accent1>
      <a:accent2>
        <a:srgbClr val="FF661A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uptronic" id="{FEDEB8AF-4223-914E-A0D1-184FFCB8BFC8}" vid="{0A0685DC-E61D-9147-8667-63CF8EF4918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Cuptronic</Template>
  <TotalTime>40712</TotalTime>
  <Words>3047</Words>
  <Application>Microsoft Macintosh PowerPoint</Application>
  <PresentationFormat>Bredbild</PresentationFormat>
  <Paragraphs>649</Paragraphs>
  <Slides>44</Slides>
  <Notes>17</Notes>
  <HiddenSlides>0</HiddenSlides>
  <MMClips>1</MMClips>
  <ScaleCrop>false</ScaleCrop>
  <HeadingPairs>
    <vt:vector size="6" baseType="variant">
      <vt:variant>
        <vt:lpstr>Använt teckensnitt</vt:lpstr>
      </vt:variant>
      <vt:variant>
        <vt:i4>7</vt:i4>
      </vt:variant>
      <vt:variant>
        <vt:lpstr>Tema</vt:lpstr>
      </vt:variant>
      <vt:variant>
        <vt:i4>1</vt:i4>
      </vt:variant>
      <vt:variant>
        <vt:lpstr>Bildrubriker</vt:lpstr>
      </vt:variant>
      <vt:variant>
        <vt:i4>44</vt:i4>
      </vt:variant>
    </vt:vector>
  </HeadingPairs>
  <TitlesOfParts>
    <vt:vector size="52" baseType="lpstr">
      <vt:lpstr>Lato Medium</vt:lpstr>
      <vt:lpstr>Arial</vt:lpstr>
      <vt:lpstr>Lato Semibold</vt:lpstr>
      <vt:lpstr>Lato</vt:lpstr>
      <vt:lpstr>Arial Narrow</vt:lpstr>
      <vt:lpstr>Neo Sans Std Medium TR</vt:lpstr>
      <vt:lpstr>Calibri</vt:lpstr>
      <vt:lpstr>Cuptronic</vt:lpstr>
      <vt:lpstr>The CBM Process  for PCB</vt:lpstr>
      <vt:lpstr>Our unique solution</vt:lpstr>
      <vt:lpstr>Covalent Bonded Metallization</vt:lpstr>
      <vt:lpstr>CBM Process Adhesion vs Standard Adhesion</vt:lpstr>
      <vt:lpstr>CBM solves problems in many areas</vt:lpstr>
      <vt:lpstr>Evaluated PCB materials</vt:lpstr>
      <vt:lpstr>Evaluated Rogers PCB materials</vt:lpstr>
      <vt:lpstr>Evaluated POP materials.    (several non-plating grade)</vt:lpstr>
      <vt:lpstr>CBM Process features</vt:lpstr>
      <vt:lpstr>PCB</vt:lpstr>
      <vt:lpstr>The CBM advantage </vt:lpstr>
      <vt:lpstr>PCB: Better performance</vt:lpstr>
      <vt:lpstr>PCB trace line manufacturing</vt:lpstr>
      <vt:lpstr>CBM in surface and holes</vt:lpstr>
      <vt:lpstr>CBM in surface and holes</vt:lpstr>
      <vt:lpstr>CBM in inter layer connection</vt:lpstr>
      <vt:lpstr>Full Additive 3D with Laser - Solder </vt:lpstr>
      <vt:lpstr>CBM in a PCB process</vt:lpstr>
      <vt:lpstr>Flow Diagram – conventional PCB process</vt:lpstr>
      <vt:lpstr>Flow Diagram – with CBM Process</vt:lpstr>
      <vt:lpstr>Lab implementation of CBM Process</vt:lpstr>
      <vt:lpstr>Some Projects</vt:lpstr>
      <vt:lpstr>PowerPoint-presentation</vt:lpstr>
      <vt:lpstr>RFS’s  AllClear antenna installations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Board members and key shareholders</vt:lpstr>
      <vt:lpstr>END</vt:lpstr>
      <vt:lpstr>EXTRA SLIDES</vt:lpstr>
      <vt:lpstr>Adhesion test example</vt:lpstr>
      <vt:lpstr>CBM® visualized</vt:lpstr>
      <vt:lpstr>Surface at the process steps</vt:lpstr>
      <vt:lpstr>Next Generation 3D – Full Additive 3D Process</vt:lpstr>
      <vt:lpstr>LPKF’s LDS method   (Not Cuptronic’c CBM process)</vt:lpstr>
      <vt:lpstr>Comparison      Cuptronic  vs  LPKF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/>
  <cp:keywords/>
  <dc:description/>
  <cp:lastModifiedBy>Peter Sjobeck</cp:lastModifiedBy>
  <cp:revision>231</cp:revision>
  <cp:lastPrinted>2021-10-01T09:10:58Z</cp:lastPrinted>
  <dcterms:created xsi:type="dcterms:W3CDTF">2020-12-02T15:37:25Z</dcterms:created>
  <dcterms:modified xsi:type="dcterms:W3CDTF">2023-10-10T11:55:44Z</dcterms:modified>
  <cp:category/>
</cp:coreProperties>
</file>