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44"/>
  </p:notesMasterIdLst>
  <p:sldIdLst>
    <p:sldId id="322" r:id="rId2"/>
    <p:sldId id="327" r:id="rId3"/>
    <p:sldId id="262" r:id="rId4"/>
    <p:sldId id="328" r:id="rId5"/>
    <p:sldId id="543" r:id="rId6"/>
    <p:sldId id="534" r:id="rId7"/>
    <p:sldId id="537" r:id="rId8"/>
    <p:sldId id="269" r:id="rId9"/>
    <p:sldId id="266" r:id="rId10"/>
    <p:sldId id="271" r:id="rId11"/>
    <p:sldId id="523" r:id="rId12"/>
    <p:sldId id="261" r:id="rId13"/>
    <p:sldId id="519" r:id="rId14"/>
    <p:sldId id="335" r:id="rId15"/>
    <p:sldId id="313" r:id="rId16"/>
    <p:sldId id="538" r:id="rId17"/>
    <p:sldId id="539" r:id="rId18"/>
    <p:sldId id="329" r:id="rId19"/>
    <p:sldId id="314" r:id="rId20"/>
    <p:sldId id="515" r:id="rId21"/>
    <p:sldId id="513" r:id="rId22"/>
    <p:sldId id="541" r:id="rId23"/>
    <p:sldId id="536" r:id="rId24"/>
    <p:sldId id="326" r:id="rId25"/>
    <p:sldId id="516" r:id="rId26"/>
    <p:sldId id="544" r:id="rId27"/>
    <p:sldId id="290" r:id="rId28"/>
    <p:sldId id="532" r:id="rId29"/>
    <p:sldId id="527" r:id="rId30"/>
    <p:sldId id="535" r:id="rId31"/>
    <p:sldId id="530" r:id="rId32"/>
    <p:sldId id="533" r:id="rId33"/>
    <p:sldId id="540" r:id="rId34"/>
    <p:sldId id="281" r:id="rId35"/>
    <p:sldId id="492" r:id="rId36"/>
    <p:sldId id="283" r:id="rId37"/>
    <p:sldId id="297" r:id="rId38"/>
    <p:sldId id="323" r:id="rId39"/>
    <p:sldId id="512" r:id="rId40"/>
    <p:sldId id="270" r:id="rId41"/>
    <p:sldId id="531" r:id="rId42"/>
    <p:sldId id="317" r:id="rId43"/>
  </p:sldIdLst>
  <p:sldSz cx="12192000" cy="6858000"/>
  <p:notesSz cx="6858000" cy="9144000"/>
  <p:embeddedFontLst>
    <p:embeddedFont>
      <p:font typeface="Arial Narrow" panose="020B0604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Lato" panose="020F0502020204030203" pitchFamily="34" charset="0"/>
      <p:regular r:id="rId53"/>
      <p:bold r:id="rId54"/>
      <p:italic r:id="rId55"/>
      <p:boldItalic r:id="rId56"/>
    </p:embeddedFont>
    <p:embeddedFont>
      <p:font typeface="Lato Medium" panose="020F0502020204030203" pitchFamily="34" charset="0"/>
      <p:regular r:id="rId57"/>
      <p:italic r:id="rId58"/>
    </p:embeddedFont>
    <p:embeddedFont>
      <p:font typeface="Lato Semibold" panose="020F0502020204030203" pitchFamily="34" charset="0"/>
      <p:regular r:id="rId59"/>
      <p:bold r:id="rId60"/>
      <p:italic r:id="rId61"/>
      <p:boldItalic r:id="rId62"/>
    </p:embeddedFont>
    <p:embeddedFont>
      <p:font typeface="Neo Sans Std Medium TR" panose="020B0704030504040204" pitchFamily="34" charset="77"/>
      <p:regular r:id="rId63"/>
      <p:italic r:id="rId64"/>
    </p:embeddedFont>
  </p:embeddedFont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jörn Atthoff" initials="BA" lastIdx="5" clrIdx="0">
    <p:extLst>
      <p:ext uri="{19B8F6BF-5375-455C-9EA6-DF929625EA0E}">
        <p15:presenceInfo xmlns:p15="http://schemas.microsoft.com/office/powerpoint/2012/main" userId="235f87d3749647dc" providerId="Windows Live"/>
      </p:ext>
    </p:extLst>
  </p:cmAuthor>
  <p:cmAuthor id="2" name="Peter Sjobeck" initials="PS" lastIdx="4" clrIdx="1">
    <p:extLst>
      <p:ext uri="{19B8F6BF-5375-455C-9EA6-DF929625EA0E}">
        <p15:presenceInfo xmlns:p15="http://schemas.microsoft.com/office/powerpoint/2012/main" userId="b46cd52c3dfe46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C00"/>
    <a:srgbClr val="FF9102"/>
    <a:srgbClr val="E5EBFF"/>
    <a:srgbClr val="CAD4FF"/>
    <a:srgbClr val="FF9400"/>
    <a:srgbClr val="E87A00"/>
    <a:srgbClr val="E88703"/>
    <a:srgbClr val="457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8491"/>
    <p:restoredTop sz="82668"/>
  </p:normalViewPr>
  <p:slideViewPr>
    <p:cSldViewPr snapToGrid="0" snapToObjects="1">
      <p:cViewPr varScale="1">
        <p:scale>
          <a:sx n="79" d="100"/>
          <a:sy n="79" d="100"/>
        </p:scale>
        <p:origin x="232" y="2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028FFF-A6BB-4598-8CE8-161B8E9D0E1E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97A3410-CDE6-428D-A923-AC86D6E8660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de-DE" sz="1400" b="0" i="0" dirty="0" err="1">
              <a:solidFill>
                <a:schemeClr val="tx2"/>
              </a:solidFill>
              <a:latin typeface="Arial" panose="020B0604020202020204" pitchFamily="34" charset="0"/>
            </a:rPr>
            <a:t>Application</a:t>
          </a:r>
          <a:r>
            <a:rPr lang="de-DE" sz="1400" b="0" i="0" dirty="0">
              <a:solidFill>
                <a:schemeClr val="tx2"/>
              </a:solidFill>
              <a:latin typeface="Arial" panose="020B0604020202020204" pitchFamily="34" charset="0"/>
            </a:rPr>
            <a:t> </a:t>
          </a:r>
          <a:r>
            <a:rPr lang="de-DE" sz="1400" b="0" i="0" dirty="0" err="1">
              <a:solidFill>
                <a:schemeClr val="tx2"/>
              </a:solidFill>
              <a:latin typeface="Arial" panose="020B0604020202020204" pitchFamily="34" charset="0"/>
            </a:rPr>
            <a:t>of</a:t>
          </a:r>
          <a:r>
            <a:rPr lang="de-DE" sz="1400" b="0" i="0" dirty="0">
              <a:solidFill>
                <a:schemeClr val="tx2"/>
              </a:solidFill>
              <a:latin typeface="Arial" panose="020B0604020202020204" pitchFamily="34" charset="0"/>
            </a:rPr>
            <a:t> CBM </a:t>
          </a:r>
          <a:r>
            <a:rPr lang="de-DE" sz="1400" b="0" i="0" dirty="0" err="1">
              <a:solidFill>
                <a:schemeClr val="tx2"/>
              </a:solidFill>
              <a:latin typeface="Arial" panose="020B0604020202020204" pitchFamily="34" charset="0"/>
            </a:rPr>
            <a:t>chemistry</a:t>
          </a:r>
          <a:endParaRPr lang="de-DE" sz="1400" b="0" i="0" dirty="0">
            <a:solidFill>
              <a:schemeClr val="tx2"/>
            </a:solidFill>
            <a:latin typeface="Arial" panose="020B0604020202020204" pitchFamily="34" charset="0"/>
          </a:endParaRPr>
        </a:p>
      </dgm:t>
    </dgm:pt>
    <dgm:pt modelId="{B4159CA4-4AED-4F63-B0C1-57FB04BF2641}" type="parTrans" cxnId="{0F8C7E17-ECAF-45F5-8FA5-F147A74F4167}">
      <dgm:prSet/>
      <dgm:spPr/>
      <dgm:t>
        <a:bodyPr/>
        <a:lstStyle/>
        <a:p>
          <a:endParaRPr lang="de-DE"/>
        </a:p>
      </dgm:t>
    </dgm:pt>
    <dgm:pt modelId="{8D9ABA6E-7A20-4FCA-B605-A2FDFA7FEB33}" type="sibTrans" cxnId="{0F8C7E17-ECAF-45F5-8FA5-F147A74F4167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7E7C358B-0D10-4AFF-B062-034ACA7B397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de-DE" sz="1400" b="0" i="0" dirty="0">
              <a:solidFill>
                <a:schemeClr val="tx2"/>
              </a:solidFill>
              <a:latin typeface="Arial" panose="020B0604020202020204" pitchFamily="34" charset="0"/>
            </a:rPr>
            <a:t>UV </a:t>
          </a:r>
          <a:r>
            <a:rPr lang="de-DE" sz="1400" b="0" i="0" dirty="0" err="1">
              <a:solidFill>
                <a:schemeClr val="tx2"/>
              </a:solidFill>
              <a:latin typeface="Arial" panose="020B0604020202020204" pitchFamily="34" charset="0"/>
            </a:rPr>
            <a:t>exposure</a:t>
          </a:r>
          <a:endParaRPr lang="de-DE" sz="1400" b="0" i="0" dirty="0">
            <a:solidFill>
              <a:schemeClr val="tx2"/>
            </a:solidFill>
            <a:latin typeface="Arial" panose="020B0604020202020204" pitchFamily="34" charset="0"/>
          </a:endParaRPr>
        </a:p>
      </dgm:t>
    </dgm:pt>
    <dgm:pt modelId="{8C700D70-7938-4605-BBF1-EB5B8CAE5F9D}" type="parTrans" cxnId="{9185A7B1-A32D-4957-8801-1E087E82903D}">
      <dgm:prSet/>
      <dgm:spPr/>
      <dgm:t>
        <a:bodyPr/>
        <a:lstStyle/>
        <a:p>
          <a:endParaRPr lang="de-DE"/>
        </a:p>
      </dgm:t>
    </dgm:pt>
    <dgm:pt modelId="{E2CC9006-4C0B-4BC6-921B-C1050C08A058}" type="sibTrans" cxnId="{9185A7B1-A32D-4957-8801-1E087E82903D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896D788C-8F77-462D-BB66-AFA4670B8385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Electroless </a:t>
          </a:r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Ni</a:t>
          </a:r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or</a:t>
          </a:r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Cu</a:t>
          </a:r>
          <a:endParaRPr lang="de-DE" sz="1400" b="0" i="0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85C2BDA3-301E-4D8B-92EE-3CD76F656562}" type="parTrans" cxnId="{0F5531B6-D086-4169-9BE4-DE3063CA420E}">
      <dgm:prSet/>
      <dgm:spPr/>
      <dgm:t>
        <a:bodyPr/>
        <a:lstStyle/>
        <a:p>
          <a:endParaRPr lang="de-DE"/>
        </a:p>
      </dgm:t>
    </dgm:pt>
    <dgm:pt modelId="{828F6A90-D267-4697-B12B-E9CAD1F4FB21}" type="sibTrans" cxnId="{0F5531B6-D086-4169-9BE4-DE3063CA420E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82268D6F-EC3A-492C-A7B2-0DAE3E6FBE1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Immersion </a:t>
          </a:r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Copper</a:t>
          </a:r>
          <a:endParaRPr lang="de-DE" sz="1400" b="0" i="0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C0B3A933-4F67-453A-B53C-F095671BAD16}" type="parTrans" cxnId="{0156C5C0-5405-4C8F-86DC-E8CD22907737}">
      <dgm:prSet/>
      <dgm:spPr/>
      <dgm:t>
        <a:bodyPr/>
        <a:lstStyle/>
        <a:p>
          <a:endParaRPr lang="de-DE"/>
        </a:p>
      </dgm:t>
    </dgm:pt>
    <dgm:pt modelId="{E10EB39B-8DA2-4AC2-85BF-85CD24322CB6}" type="sibTrans" cxnId="{0156C5C0-5405-4C8F-86DC-E8CD22907737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486F7E73-DB17-4050-800E-53DB242525B6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Acid</a:t>
          </a:r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Copper</a:t>
          </a:r>
          <a:endParaRPr lang="de-DE" sz="1400" b="0" i="0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79CC6170-994A-4D2C-9564-2A9C0ECC1C7A}" type="parTrans" cxnId="{8196C1EA-EDBC-486B-A96C-6DAAC8E63E36}">
      <dgm:prSet/>
      <dgm:spPr/>
      <dgm:t>
        <a:bodyPr/>
        <a:lstStyle/>
        <a:p>
          <a:endParaRPr lang="de-DE"/>
        </a:p>
      </dgm:t>
    </dgm:pt>
    <dgm:pt modelId="{A3312434-58EE-4155-B34E-91A9D20DB018}" type="sibTrans" cxnId="{8196C1EA-EDBC-486B-A96C-6DAAC8E63E36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7DDE0061-42EF-4955-B31B-03C486BD5686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Copper</a:t>
          </a:r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Activation</a:t>
          </a:r>
          <a:endParaRPr lang="de-DE" sz="1400" b="0" i="0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232CFEDF-B920-4BBC-949F-4AAA4CF86050}" type="parTrans" cxnId="{9918737A-C52F-4E4D-9B7B-44D1AD4BD894}">
      <dgm:prSet/>
      <dgm:spPr/>
      <dgm:t>
        <a:bodyPr/>
        <a:lstStyle/>
        <a:p>
          <a:endParaRPr lang="de-DE"/>
        </a:p>
      </dgm:t>
    </dgm:pt>
    <dgm:pt modelId="{F69F76D0-D136-4F52-9404-4FD7A36AEF0F}" type="sibTrans" cxnId="{9918737A-C52F-4E4D-9B7B-44D1AD4BD894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B3D6640B-103C-4278-A6DE-E02CF63431C8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Semi-</a:t>
          </a:r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bright</a:t>
          </a:r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 Nickel</a:t>
          </a:r>
        </a:p>
      </dgm:t>
    </dgm:pt>
    <dgm:pt modelId="{BD79758C-B73E-496E-8BE5-CA7B4FE47E34}" type="parTrans" cxnId="{C2768EF1-F363-44EB-B1A1-AE836E3AB903}">
      <dgm:prSet/>
      <dgm:spPr/>
      <dgm:t>
        <a:bodyPr/>
        <a:lstStyle/>
        <a:p>
          <a:endParaRPr lang="de-DE"/>
        </a:p>
      </dgm:t>
    </dgm:pt>
    <dgm:pt modelId="{1404CDA9-4A53-4DD6-B049-FA600691B890}" type="sibTrans" cxnId="{C2768EF1-F363-44EB-B1A1-AE836E3AB903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3D04DC13-7AE2-4F3B-A179-B88DA1C0100D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Satin Nickel</a:t>
          </a:r>
        </a:p>
      </dgm:t>
    </dgm:pt>
    <dgm:pt modelId="{96B762DD-788B-425D-BA35-DCD2C7BC3E05}" type="parTrans" cxnId="{EC9B95EE-419F-4A86-99A6-DDBD4FAD9575}">
      <dgm:prSet/>
      <dgm:spPr/>
      <dgm:t>
        <a:bodyPr/>
        <a:lstStyle/>
        <a:p>
          <a:endParaRPr lang="de-DE"/>
        </a:p>
      </dgm:t>
    </dgm:pt>
    <dgm:pt modelId="{B627A006-03D3-444D-A1B0-F733F6B0192F}" type="sibTrans" cxnId="{EC9B95EE-419F-4A86-99A6-DDBD4FAD9575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D8C64477-1800-4D39-80C6-744908280BE7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Microporous</a:t>
          </a:r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 Nickel</a:t>
          </a:r>
        </a:p>
      </dgm:t>
    </dgm:pt>
    <dgm:pt modelId="{E2409C71-5532-4617-8A46-B33E2921FE88}" type="parTrans" cxnId="{4ABCB088-B7B4-4334-A352-B01A57E0B723}">
      <dgm:prSet/>
      <dgm:spPr/>
      <dgm:t>
        <a:bodyPr/>
        <a:lstStyle/>
        <a:p>
          <a:endParaRPr lang="de-DE"/>
        </a:p>
      </dgm:t>
    </dgm:pt>
    <dgm:pt modelId="{D9DDB6F3-E9F2-4007-A1A7-FD3AE483B952}" type="sibTrans" cxnId="{4ABCB088-B7B4-4334-A352-B01A57E0B723}">
      <dgm:prSet/>
      <dgm:spPr>
        <a:solidFill>
          <a:schemeClr val="accent2"/>
        </a:solidFill>
        <a:ln w="12700">
          <a:solidFill>
            <a:schemeClr val="accent2"/>
          </a:solidFill>
          <a:tailEnd type="triangle" w="med" len="sm"/>
        </a:ln>
      </dgm:spPr>
      <dgm:t>
        <a:bodyPr/>
        <a:lstStyle/>
        <a:p>
          <a:endParaRPr lang="de-DE"/>
        </a:p>
      </dgm:t>
    </dgm:pt>
    <dgm:pt modelId="{935E2EE4-E46A-7C4D-BA86-E96AC88F643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de-DE" sz="1400" b="0" i="0" dirty="0">
              <a:solidFill>
                <a:schemeClr val="tx2"/>
              </a:solidFill>
              <a:latin typeface="Arial" panose="020B0604020202020204" pitchFamily="34" charset="0"/>
            </a:rPr>
            <a:t>Trivalent </a:t>
          </a:r>
          <a:r>
            <a:rPr lang="de-DE" sz="1400" b="0" i="0" dirty="0" err="1">
              <a:solidFill>
                <a:schemeClr val="tx2"/>
              </a:solidFill>
              <a:latin typeface="Arial" panose="020B0604020202020204" pitchFamily="34" charset="0"/>
            </a:rPr>
            <a:t>Chromium</a:t>
          </a:r>
          <a:endParaRPr lang="de-DE" sz="1400" b="0" i="0" dirty="0">
            <a:solidFill>
              <a:schemeClr val="tx2"/>
            </a:solidFill>
            <a:latin typeface="Arial" panose="020B0604020202020204" pitchFamily="34" charset="0"/>
          </a:endParaRPr>
        </a:p>
      </dgm:t>
    </dgm:pt>
    <dgm:pt modelId="{90F0E86C-C89D-7540-82C3-F86E8DC753EA}" type="parTrans" cxnId="{A651CE4A-D3AD-2A4C-9D2A-184CCB29DF65}">
      <dgm:prSet/>
      <dgm:spPr/>
      <dgm:t>
        <a:bodyPr/>
        <a:lstStyle/>
        <a:p>
          <a:endParaRPr lang="sv-SE"/>
        </a:p>
      </dgm:t>
    </dgm:pt>
    <dgm:pt modelId="{837FD9D5-0C64-4D4E-ABBF-C0562F599B2F}" type="sibTrans" cxnId="{A651CE4A-D3AD-2A4C-9D2A-184CCB29DF65}">
      <dgm:prSet/>
      <dgm:spPr/>
      <dgm:t>
        <a:bodyPr/>
        <a:lstStyle/>
        <a:p>
          <a:endParaRPr lang="sv-SE"/>
        </a:p>
      </dgm:t>
    </dgm:pt>
    <dgm:pt modelId="{C1D75DFC-5A9C-B74C-92FB-843E0481E8F4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Predip</a:t>
          </a:r>
          <a:endParaRPr lang="de-DE" sz="1400" b="0" i="0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5C2D9460-504E-F44C-BB19-49787E6D655D}" type="parTrans" cxnId="{02DD2BBC-5D04-D742-9722-B15120C5D32D}">
      <dgm:prSet/>
      <dgm:spPr/>
      <dgm:t>
        <a:bodyPr/>
        <a:lstStyle/>
        <a:p>
          <a:endParaRPr lang="sv-SE"/>
        </a:p>
      </dgm:t>
    </dgm:pt>
    <dgm:pt modelId="{F3EFC5B8-4E30-1E47-8AB7-2C13D1877C04}" type="sibTrans" cxnId="{02DD2BBC-5D04-D742-9722-B15120C5D32D}">
      <dgm:prSet/>
      <dgm:spPr/>
      <dgm:t>
        <a:bodyPr/>
        <a:lstStyle/>
        <a:p>
          <a:endParaRPr lang="sv-SE"/>
        </a:p>
      </dgm:t>
    </dgm:pt>
    <dgm:pt modelId="{8200B002-4DC4-3E42-8B44-8889B201EB82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Ionic</a:t>
          </a:r>
          <a:r>
            <a:rPr lang="de-DE" sz="1400" b="0" i="0" dirty="0">
              <a:solidFill>
                <a:schemeClr val="tx1"/>
              </a:solidFill>
              <a:latin typeface="Arial" panose="020B0604020202020204" pitchFamily="34" charset="0"/>
            </a:rPr>
            <a:t> Palladium</a:t>
          </a:r>
        </a:p>
      </dgm:t>
    </dgm:pt>
    <dgm:pt modelId="{D209F503-F5EC-7B4E-888A-E93FAE1EEE1C}" type="parTrans" cxnId="{69AA3983-9F67-D24B-AE69-4208C926142D}">
      <dgm:prSet/>
      <dgm:spPr/>
      <dgm:t>
        <a:bodyPr/>
        <a:lstStyle/>
        <a:p>
          <a:endParaRPr lang="sv-SE"/>
        </a:p>
      </dgm:t>
    </dgm:pt>
    <dgm:pt modelId="{6E751FEE-DF8A-4642-B6F7-A7D081317D76}" type="sibTrans" cxnId="{69AA3983-9F67-D24B-AE69-4208C926142D}">
      <dgm:prSet/>
      <dgm:spPr/>
      <dgm:t>
        <a:bodyPr/>
        <a:lstStyle/>
        <a:p>
          <a:endParaRPr lang="sv-SE"/>
        </a:p>
      </dgm:t>
    </dgm:pt>
    <dgm:pt modelId="{B9314895-AC12-DC4C-8329-6AED154F6E88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de-DE" sz="1400" b="0" i="0" dirty="0" err="1">
              <a:solidFill>
                <a:schemeClr val="tx1"/>
              </a:solidFill>
              <a:latin typeface="Arial" panose="020B0604020202020204" pitchFamily="34" charset="0"/>
            </a:rPr>
            <a:t>Reduction</a:t>
          </a:r>
          <a:endParaRPr lang="de-DE" sz="1400" b="0" i="0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8195CF7F-9AF1-0A40-857E-D84B71DE3A48}" type="parTrans" cxnId="{5D71FC98-B7E2-634F-AACF-E01A99046E56}">
      <dgm:prSet/>
      <dgm:spPr/>
      <dgm:t>
        <a:bodyPr/>
        <a:lstStyle/>
        <a:p>
          <a:endParaRPr lang="sv-SE"/>
        </a:p>
      </dgm:t>
    </dgm:pt>
    <dgm:pt modelId="{A298D2E1-093D-C746-BBBF-B9B081456538}" type="sibTrans" cxnId="{5D71FC98-B7E2-634F-AACF-E01A99046E56}">
      <dgm:prSet/>
      <dgm:spPr/>
      <dgm:t>
        <a:bodyPr/>
        <a:lstStyle/>
        <a:p>
          <a:endParaRPr lang="sv-SE"/>
        </a:p>
      </dgm:t>
    </dgm:pt>
    <dgm:pt modelId="{E0EF3966-EB13-468E-9C51-7AC6B6124B45}" type="pres">
      <dgm:prSet presAssocID="{AA028FFF-A6BB-4598-8CE8-161B8E9D0E1E}" presName="Name0" presStyleCnt="0">
        <dgm:presLayoutVars>
          <dgm:dir/>
          <dgm:resizeHandles val="exact"/>
        </dgm:presLayoutVars>
      </dgm:prSet>
      <dgm:spPr/>
    </dgm:pt>
    <dgm:pt modelId="{5C557A95-4FBD-4F97-B9F2-ADCD7DCB83D3}" type="pres">
      <dgm:prSet presAssocID="{C97A3410-CDE6-428D-A923-AC86D6E8660B}" presName="node" presStyleLbl="node1" presStyleIdx="0" presStyleCnt="13">
        <dgm:presLayoutVars>
          <dgm:bulletEnabled val="1"/>
        </dgm:presLayoutVars>
      </dgm:prSet>
      <dgm:spPr/>
    </dgm:pt>
    <dgm:pt modelId="{CA578E7D-BB3B-45BB-9ED2-7E15E446D697}" type="pres">
      <dgm:prSet presAssocID="{8D9ABA6E-7A20-4FCA-B605-A2FDFA7FEB33}" presName="sibTrans" presStyleLbl="sibTrans1D1" presStyleIdx="0" presStyleCnt="12"/>
      <dgm:spPr/>
    </dgm:pt>
    <dgm:pt modelId="{772FE1E2-4AA3-460F-8791-5F4FDEE4C49B}" type="pres">
      <dgm:prSet presAssocID="{8D9ABA6E-7A20-4FCA-B605-A2FDFA7FEB33}" presName="connectorText" presStyleLbl="sibTrans1D1" presStyleIdx="0" presStyleCnt="12"/>
      <dgm:spPr/>
    </dgm:pt>
    <dgm:pt modelId="{9690DED7-E29F-451F-9D52-38DFDAD2610C}" type="pres">
      <dgm:prSet presAssocID="{7E7C358B-0D10-4AFF-B062-034ACA7B3970}" presName="node" presStyleLbl="node1" presStyleIdx="1" presStyleCnt="13">
        <dgm:presLayoutVars>
          <dgm:bulletEnabled val="1"/>
        </dgm:presLayoutVars>
      </dgm:prSet>
      <dgm:spPr/>
    </dgm:pt>
    <dgm:pt modelId="{68F187B1-BF5B-4BF6-868E-730B909E072C}" type="pres">
      <dgm:prSet presAssocID="{E2CC9006-4C0B-4BC6-921B-C1050C08A058}" presName="sibTrans" presStyleLbl="sibTrans1D1" presStyleIdx="1" presStyleCnt="12"/>
      <dgm:spPr/>
    </dgm:pt>
    <dgm:pt modelId="{DF7AC591-5E51-44C6-A4A4-5CCDED51DDC3}" type="pres">
      <dgm:prSet presAssocID="{E2CC9006-4C0B-4BC6-921B-C1050C08A058}" presName="connectorText" presStyleLbl="sibTrans1D1" presStyleIdx="1" presStyleCnt="12"/>
      <dgm:spPr/>
    </dgm:pt>
    <dgm:pt modelId="{18F3B57F-06B8-684E-AB88-E8F2CE03E501}" type="pres">
      <dgm:prSet presAssocID="{C1D75DFC-5A9C-B74C-92FB-843E0481E8F4}" presName="node" presStyleLbl="node1" presStyleIdx="2" presStyleCnt="13">
        <dgm:presLayoutVars>
          <dgm:bulletEnabled val="1"/>
        </dgm:presLayoutVars>
      </dgm:prSet>
      <dgm:spPr/>
    </dgm:pt>
    <dgm:pt modelId="{ECA8CC94-AF3E-7641-A92E-1CB48420A0D9}" type="pres">
      <dgm:prSet presAssocID="{F3EFC5B8-4E30-1E47-8AB7-2C13D1877C04}" presName="sibTrans" presStyleLbl="sibTrans1D1" presStyleIdx="2" presStyleCnt="12"/>
      <dgm:spPr/>
    </dgm:pt>
    <dgm:pt modelId="{C2D45B5F-7AE5-F74E-AF0C-8361483E2FAD}" type="pres">
      <dgm:prSet presAssocID="{F3EFC5B8-4E30-1E47-8AB7-2C13D1877C04}" presName="connectorText" presStyleLbl="sibTrans1D1" presStyleIdx="2" presStyleCnt="12"/>
      <dgm:spPr/>
    </dgm:pt>
    <dgm:pt modelId="{1159CDBD-6DD2-0A42-BD34-DE7CE60E0844}" type="pres">
      <dgm:prSet presAssocID="{8200B002-4DC4-3E42-8B44-8889B201EB82}" presName="node" presStyleLbl="node1" presStyleIdx="3" presStyleCnt="13">
        <dgm:presLayoutVars>
          <dgm:bulletEnabled val="1"/>
        </dgm:presLayoutVars>
      </dgm:prSet>
      <dgm:spPr/>
    </dgm:pt>
    <dgm:pt modelId="{93F88735-3C2A-0440-A852-5B0796F10232}" type="pres">
      <dgm:prSet presAssocID="{6E751FEE-DF8A-4642-B6F7-A7D081317D76}" presName="sibTrans" presStyleLbl="sibTrans1D1" presStyleIdx="3" presStyleCnt="12"/>
      <dgm:spPr/>
    </dgm:pt>
    <dgm:pt modelId="{0F918A17-2900-9943-8981-90E6848D1591}" type="pres">
      <dgm:prSet presAssocID="{6E751FEE-DF8A-4642-B6F7-A7D081317D76}" presName="connectorText" presStyleLbl="sibTrans1D1" presStyleIdx="3" presStyleCnt="12"/>
      <dgm:spPr/>
    </dgm:pt>
    <dgm:pt modelId="{3B766FFC-A07E-8F4B-83D2-372036CA28BF}" type="pres">
      <dgm:prSet presAssocID="{B9314895-AC12-DC4C-8329-6AED154F6E88}" presName="node" presStyleLbl="node1" presStyleIdx="4" presStyleCnt="13">
        <dgm:presLayoutVars>
          <dgm:bulletEnabled val="1"/>
        </dgm:presLayoutVars>
      </dgm:prSet>
      <dgm:spPr/>
    </dgm:pt>
    <dgm:pt modelId="{8E92A32F-6C50-7E48-B369-30AA30987461}" type="pres">
      <dgm:prSet presAssocID="{A298D2E1-093D-C746-BBBF-B9B081456538}" presName="sibTrans" presStyleLbl="sibTrans1D1" presStyleIdx="4" presStyleCnt="12"/>
      <dgm:spPr/>
    </dgm:pt>
    <dgm:pt modelId="{05515FA8-FFEF-9647-8715-3784DA9192A8}" type="pres">
      <dgm:prSet presAssocID="{A298D2E1-093D-C746-BBBF-B9B081456538}" presName="connectorText" presStyleLbl="sibTrans1D1" presStyleIdx="4" presStyleCnt="12"/>
      <dgm:spPr/>
    </dgm:pt>
    <dgm:pt modelId="{2C4C6D35-3781-47FB-895D-214C8087D640}" type="pres">
      <dgm:prSet presAssocID="{896D788C-8F77-462D-BB66-AFA4670B8385}" presName="node" presStyleLbl="node1" presStyleIdx="5" presStyleCnt="13">
        <dgm:presLayoutVars>
          <dgm:bulletEnabled val="1"/>
        </dgm:presLayoutVars>
      </dgm:prSet>
      <dgm:spPr/>
    </dgm:pt>
    <dgm:pt modelId="{7123B996-E517-4A65-B0D8-63F2B568469F}" type="pres">
      <dgm:prSet presAssocID="{828F6A90-D267-4697-B12B-E9CAD1F4FB21}" presName="sibTrans" presStyleLbl="sibTrans1D1" presStyleIdx="5" presStyleCnt="12"/>
      <dgm:spPr/>
    </dgm:pt>
    <dgm:pt modelId="{C0F80EC8-ED2C-40AA-987E-D5E6C6A368A1}" type="pres">
      <dgm:prSet presAssocID="{828F6A90-D267-4697-B12B-E9CAD1F4FB21}" presName="connectorText" presStyleLbl="sibTrans1D1" presStyleIdx="5" presStyleCnt="12"/>
      <dgm:spPr/>
    </dgm:pt>
    <dgm:pt modelId="{9B82BE5E-C0EB-47C0-B2A1-E27322479B9C}" type="pres">
      <dgm:prSet presAssocID="{82268D6F-EC3A-492C-A7B2-0DAE3E6FBE1A}" presName="node" presStyleLbl="node1" presStyleIdx="6" presStyleCnt="13">
        <dgm:presLayoutVars>
          <dgm:bulletEnabled val="1"/>
        </dgm:presLayoutVars>
      </dgm:prSet>
      <dgm:spPr/>
    </dgm:pt>
    <dgm:pt modelId="{C26C296C-AC14-408E-B5F3-8EBC8D1ABBDF}" type="pres">
      <dgm:prSet presAssocID="{E10EB39B-8DA2-4AC2-85BF-85CD24322CB6}" presName="sibTrans" presStyleLbl="sibTrans1D1" presStyleIdx="6" presStyleCnt="12"/>
      <dgm:spPr/>
    </dgm:pt>
    <dgm:pt modelId="{DD19E393-0F36-4189-A332-8009A336D942}" type="pres">
      <dgm:prSet presAssocID="{E10EB39B-8DA2-4AC2-85BF-85CD24322CB6}" presName="connectorText" presStyleLbl="sibTrans1D1" presStyleIdx="6" presStyleCnt="12"/>
      <dgm:spPr/>
    </dgm:pt>
    <dgm:pt modelId="{C47670F3-AE47-4ABA-8C1A-39F197B63224}" type="pres">
      <dgm:prSet presAssocID="{486F7E73-DB17-4050-800E-53DB242525B6}" presName="node" presStyleLbl="node1" presStyleIdx="7" presStyleCnt="13">
        <dgm:presLayoutVars>
          <dgm:bulletEnabled val="1"/>
        </dgm:presLayoutVars>
      </dgm:prSet>
      <dgm:spPr/>
    </dgm:pt>
    <dgm:pt modelId="{506656FA-CE7E-418B-81C2-644B3A42A39A}" type="pres">
      <dgm:prSet presAssocID="{A3312434-58EE-4155-B34E-91A9D20DB018}" presName="sibTrans" presStyleLbl="sibTrans1D1" presStyleIdx="7" presStyleCnt="12"/>
      <dgm:spPr/>
    </dgm:pt>
    <dgm:pt modelId="{4970DE50-76D0-416C-AE6E-E362F866CC71}" type="pres">
      <dgm:prSet presAssocID="{A3312434-58EE-4155-B34E-91A9D20DB018}" presName="connectorText" presStyleLbl="sibTrans1D1" presStyleIdx="7" presStyleCnt="12"/>
      <dgm:spPr/>
    </dgm:pt>
    <dgm:pt modelId="{54A227F9-839D-43C0-AA82-C53C75695672}" type="pres">
      <dgm:prSet presAssocID="{7DDE0061-42EF-4955-B31B-03C486BD5686}" presName="node" presStyleLbl="node1" presStyleIdx="8" presStyleCnt="13">
        <dgm:presLayoutVars>
          <dgm:bulletEnabled val="1"/>
        </dgm:presLayoutVars>
      </dgm:prSet>
      <dgm:spPr/>
    </dgm:pt>
    <dgm:pt modelId="{0CDAA2A5-4DB5-44C1-898E-7EDBCB95CB59}" type="pres">
      <dgm:prSet presAssocID="{F69F76D0-D136-4F52-9404-4FD7A36AEF0F}" presName="sibTrans" presStyleLbl="sibTrans1D1" presStyleIdx="8" presStyleCnt="12"/>
      <dgm:spPr/>
    </dgm:pt>
    <dgm:pt modelId="{12645D4A-1CE6-4659-8FE6-7C333840637D}" type="pres">
      <dgm:prSet presAssocID="{F69F76D0-D136-4F52-9404-4FD7A36AEF0F}" presName="connectorText" presStyleLbl="sibTrans1D1" presStyleIdx="8" presStyleCnt="12"/>
      <dgm:spPr/>
    </dgm:pt>
    <dgm:pt modelId="{6D94E104-E745-436B-8490-E4AD48E13521}" type="pres">
      <dgm:prSet presAssocID="{B3D6640B-103C-4278-A6DE-E02CF63431C8}" presName="node" presStyleLbl="node1" presStyleIdx="9" presStyleCnt="13">
        <dgm:presLayoutVars>
          <dgm:bulletEnabled val="1"/>
        </dgm:presLayoutVars>
      </dgm:prSet>
      <dgm:spPr/>
    </dgm:pt>
    <dgm:pt modelId="{393353C1-74E4-4596-BBB3-F08F925158A3}" type="pres">
      <dgm:prSet presAssocID="{1404CDA9-4A53-4DD6-B049-FA600691B890}" presName="sibTrans" presStyleLbl="sibTrans1D1" presStyleIdx="9" presStyleCnt="12"/>
      <dgm:spPr/>
    </dgm:pt>
    <dgm:pt modelId="{8027D187-761F-4E15-B5C9-3A0EA1227984}" type="pres">
      <dgm:prSet presAssocID="{1404CDA9-4A53-4DD6-B049-FA600691B890}" presName="connectorText" presStyleLbl="sibTrans1D1" presStyleIdx="9" presStyleCnt="12"/>
      <dgm:spPr/>
    </dgm:pt>
    <dgm:pt modelId="{2FDCC1C2-1BC1-4102-84CF-97D33AF12475}" type="pres">
      <dgm:prSet presAssocID="{3D04DC13-7AE2-4F3B-A179-B88DA1C0100D}" presName="node" presStyleLbl="node1" presStyleIdx="10" presStyleCnt="13">
        <dgm:presLayoutVars>
          <dgm:bulletEnabled val="1"/>
        </dgm:presLayoutVars>
      </dgm:prSet>
      <dgm:spPr/>
    </dgm:pt>
    <dgm:pt modelId="{E227FE80-2E74-4D38-8FD7-1AB47CDE6547}" type="pres">
      <dgm:prSet presAssocID="{B627A006-03D3-444D-A1B0-F733F6B0192F}" presName="sibTrans" presStyleLbl="sibTrans1D1" presStyleIdx="10" presStyleCnt="12"/>
      <dgm:spPr/>
    </dgm:pt>
    <dgm:pt modelId="{90102D52-963F-470A-9190-38A2A1A86867}" type="pres">
      <dgm:prSet presAssocID="{B627A006-03D3-444D-A1B0-F733F6B0192F}" presName="connectorText" presStyleLbl="sibTrans1D1" presStyleIdx="10" presStyleCnt="12"/>
      <dgm:spPr/>
    </dgm:pt>
    <dgm:pt modelId="{4600ED90-79B6-44F4-9CD9-6F2178D6CC66}" type="pres">
      <dgm:prSet presAssocID="{D8C64477-1800-4D39-80C6-744908280BE7}" presName="node" presStyleLbl="node1" presStyleIdx="11" presStyleCnt="13">
        <dgm:presLayoutVars>
          <dgm:bulletEnabled val="1"/>
        </dgm:presLayoutVars>
      </dgm:prSet>
      <dgm:spPr/>
    </dgm:pt>
    <dgm:pt modelId="{23654CBE-7C26-4C88-BA15-BE156BFA9CE5}" type="pres">
      <dgm:prSet presAssocID="{D9DDB6F3-E9F2-4007-A1A7-FD3AE483B952}" presName="sibTrans" presStyleLbl="sibTrans1D1" presStyleIdx="11" presStyleCnt="12"/>
      <dgm:spPr/>
    </dgm:pt>
    <dgm:pt modelId="{2B7C380E-DFC0-44AA-ADF4-DBF7DB0D0E52}" type="pres">
      <dgm:prSet presAssocID="{D9DDB6F3-E9F2-4007-A1A7-FD3AE483B952}" presName="connectorText" presStyleLbl="sibTrans1D1" presStyleIdx="11" presStyleCnt="12"/>
      <dgm:spPr/>
    </dgm:pt>
    <dgm:pt modelId="{FF1DBE8A-2F99-0B45-AFAC-CC7F9FA70681}" type="pres">
      <dgm:prSet presAssocID="{935E2EE4-E46A-7C4D-BA86-E96AC88F6439}" presName="node" presStyleLbl="node1" presStyleIdx="12" presStyleCnt="13">
        <dgm:presLayoutVars>
          <dgm:bulletEnabled val="1"/>
        </dgm:presLayoutVars>
      </dgm:prSet>
      <dgm:spPr/>
    </dgm:pt>
  </dgm:ptLst>
  <dgm:cxnLst>
    <dgm:cxn modelId="{B407EF02-EFE1-4253-8F03-8DD4709E62F7}" type="presOf" srcId="{486F7E73-DB17-4050-800E-53DB242525B6}" destId="{C47670F3-AE47-4ABA-8C1A-39F197B63224}" srcOrd="0" destOrd="0" presId="urn:microsoft.com/office/officeart/2005/8/layout/bProcess3"/>
    <dgm:cxn modelId="{3B77BD08-7671-47AB-B0D8-F09D72AE7C87}" type="presOf" srcId="{8D9ABA6E-7A20-4FCA-B605-A2FDFA7FEB33}" destId="{772FE1E2-4AA3-460F-8791-5F4FDEE4C49B}" srcOrd="1" destOrd="0" presId="urn:microsoft.com/office/officeart/2005/8/layout/bProcess3"/>
    <dgm:cxn modelId="{0F8C7E17-ECAF-45F5-8FA5-F147A74F4167}" srcId="{AA028FFF-A6BB-4598-8CE8-161B8E9D0E1E}" destId="{C97A3410-CDE6-428D-A923-AC86D6E8660B}" srcOrd="0" destOrd="0" parTransId="{B4159CA4-4AED-4F63-B0C1-57FB04BF2641}" sibTransId="{8D9ABA6E-7A20-4FCA-B605-A2FDFA7FEB33}"/>
    <dgm:cxn modelId="{1103C022-E375-4C66-AFA6-1A4B980D3B7E}" type="presOf" srcId="{AA028FFF-A6BB-4598-8CE8-161B8E9D0E1E}" destId="{E0EF3966-EB13-468E-9C51-7AC6B6124B45}" srcOrd="0" destOrd="0" presId="urn:microsoft.com/office/officeart/2005/8/layout/bProcess3"/>
    <dgm:cxn modelId="{67291F35-50CE-954A-A09C-5A02A54BEC24}" type="presOf" srcId="{935E2EE4-E46A-7C4D-BA86-E96AC88F6439}" destId="{FF1DBE8A-2F99-0B45-AFAC-CC7F9FA70681}" srcOrd="0" destOrd="0" presId="urn:microsoft.com/office/officeart/2005/8/layout/bProcess3"/>
    <dgm:cxn modelId="{478C6E37-6560-4E0C-9D36-F0A005FF2B28}" type="presOf" srcId="{3D04DC13-7AE2-4F3B-A179-B88DA1C0100D}" destId="{2FDCC1C2-1BC1-4102-84CF-97D33AF12475}" srcOrd="0" destOrd="0" presId="urn:microsoft.com/office/officeart/2005/8/layout/bProcess3"/>
    <dgm:cxn modelId="{5FFCC039-6524-4DBE-B801-03B80B2EDD33}" type="presOf" srcId="{A3312434-58EE-4155-B34E-91A9D20DB018}" destId="{4970DE50-76D0-416C-AE6E-E362F866CC71}" srcOrd="1" destOrd="0" presId="urn:microsoft.com/office/officeart/2005/8/layout/bProcess3"/>
    <dgm:cxn modelId="{E59D553F-C46F-412E-84A9-62DF632159E9}" type="presOf" srcId="{E10EB39B-8DA2-4AC2-85BF-85CD24322CB6}" destId="{DD19E393-0F36-4189-A332-8009A336D942}" srcOrd="1" destOrd="0" presId="urn:microsoft.com/office/officeart/2005/8/layout/bProcess3"/>
    <dgm:cxn modelId="{C3411D40-D370-3146-9E26-1507CD827362}" type="presOf" srcId="{B9314895-AC12-DC4C-8329-6AED154F6E88}" destId="{3B766FFC-A07E-8F4B-83D2-372036CA28BF}" srcOrd="0" destOrd="0" presId="urn:microsoft.com/office/officeart/2005/8/layout/bProcess3"/>
    <dgm:cxn modelId="{8D68AC41-8876-4774-B118-6D6DD840A8D5}" type="presOf" srcId="{F69F76D0-D136-4F52-9404-4FD7A36AEF0F}" destId="{0CDAA2A5-4DB5-44C1-898E-7EDBCB95CB59}" srcOrd="0" destOrd="0" presId="urn:microsoft.com/office/officeart/2005/8/layout/bProcess3"/>
    <dgm:cxn modelId="{5D562943-2ECA-4EA8-8687-2362C144F216}" type="presOf" srcId="{B3D6640B-103C-4278-A6DE-E02CF63431C8}" destId="{6D94E104-E745-436B-8490-E4AD48E13521}" srcOrd="0" destOrd="0" presId="urn:microsoft.com/office/officeart/2005/8/layout/bProcess3"/>
    <dgm:cxn modelId="{AD068144-767D-A54A-B8C8-EA59C5C40AAD}" type="presOf" srcId="{A298D2E1-093D-C746-BBBF-B9B081456538}" destId="{8E92A32F-6C50-7E48-B369-30AA30987461}" srcOrd="0" destOrd="0" presId="urn:microsoft.com/office/officeart/2005/8/layout/bProcess3"/>
    <dgm:cxn modelId="{6A0EFC44-EE06-48E4-88B4-BAC00869E37D}" type="presOf" srcId="{B627A006-03D3-444D-A1B0-F733F6B0192F}" destId="{90102D52-963F-470A-9190-38A2A1A86867}" srcOrd="1" destOrd="0" presId="urn:microsoft.com/office/officeart/2005/8/layout/bProcess3"/>
    <dgm:cxn modelId="{A651CE4A-D3AD-2A4C-9D2A-184CCB29DF65}" srcId="{AA028FFF-A6BB-4598-8CE8-161B8E9D0E1E}" destId="{935E2EE4-E46A-7C4D-BA86-E96AC88F6439}" srcOrd="12" destOrd="0" parTransId="{90F0E86C-C89D-7540-82C3-F86E8DC753EA}" sibTransId="{837FD9D5-0C64-4D4E-ABBF-C0562F599B2F}"/>
    <dgm:cxn modelId="{D921F84A-DA17-464F-9590-F6C7DEEDD45E}" type="presOf" srcId="{E2CC9006-4C0B-4BC6-921B-C1050C08A058}" destId="{DF7AC591-5E51-44C6-A4A4-5CCDED51DDC3}" srcOrd="1" destOrd="0" presId="urn:microsoft.com/office/officeart/2005/8/layout/bProcess3"/>
    <dgm:cxn modelId="{258BD34C-D57E-4F3F-827F-8617193464F1}" type="presOf" srcId="{D9DDB6F3-E9F2-4007-A1A7-FD3AE483B952}" destId="{2B7C380E-DFC0-44AA-ADF4-DBF7DB0D0E52}" srcOrd="1" destOrd="0" presId="urn:microsoft.com/office/officeart/2005/8/layout/bProcess3"/>
    <dgm:cxn modelId="{FFE0E64E-CD43-B74F-9E9B-161B701398EC}" type="presOf" srcId="{F3EFC5B8-4E30-1E47-8AB7-2C13D1877C04}" destId="{ECA8CC94-AF3E-7641-A92E-1CB48420A0D9}" srcOrd="0" destOrd="0" presId="urn:microsoft.com/office/officeart/2005/8/layout/bProcess3"/>
    <dgm:cxn modelId="{1CBBAB60-95A3-4E60-B83E-59BEA23CD44F}" type="presOf" srcId="{A3312434-58EE-4155-B34E-91A9D20DB018}" destId="{506656FA-CE7E-418B-81C2-644B3A42A39A}" srcOrd="0" destOrd="0" presId="urn:microsoft.com/office/officeart/2005/8/layout/bProcess3"/>
    <dgm:cxn modelId="{BE45C362-837D-C04A-97D1-AB5AAC493962}" type="presOf" srcId="{A298D2E1-093D-C746-BBBF-B9B081456538}" destId="{05515FA8-FFEF-9647-8715-3784DA9192A8}" srcOrd="1" destOrd="0" presId="urn:microsoft.com/office/officeart/2005/8/layout/bProcess3"/>
    <dgm:cxn modelId="{A9A1A972-8840-4484-BDD4-DF4FDF33AE1F}" type="presOf" srcId="{F69F76D0-D136-4F52-9404-4FD7A36AEF0F}" destId="{12645D4A-1CE6-4659-8FE6-7C333840637D}" srcOrd="1" destOrd="0" presId="urn:microsoft.com/office/officeart/2005/8/layout/bProcess3"/>
    <dgm:cxn modelId="{D004C972-3518-4A24-9633-336A82DE7574}" type="presOf" srcId="{C97A3410-CDE6-428D-A923-AC86D6E8660B}" destId="{5C557A95-4FBD-4F97-B9F2-ADCD7DCB83D3}" srcOrd="0" destOrd="0" presId="urn:microsoft.com/office/officeart/2005/8/layout/bProcess3"/>
    <dgm:cxn modelId="{4BA4FB74-352F-49A6-92E4-14C76E26C35C}" type="presOf" srcId="{896D788C-8F77-462D-BB66-AFA4670B8385}" destId="{2C4C6D35-3781-47FB-895D-214C8087D640}" srcOrd="0" destOrd="0" presId="urn:microsoft.com/office/officeart/2005/8/layout/bProcess3"/>
    <dgm:cxn modelId="{A4C1E775-CFBC-114F-B865-05D3D85C3623}" type="presOf" srcId="{8200B002-4DC4-3E42-8B44-8889B201EB82}" destId="{1159CDBD-6DD2-0A42-BD34-DE7CE60E0844}" srcOrd="0" destOrd="0" presId="urn:microsoft.com/office/officeart/2005/8/layout/bProcess3"/>
    <dgm:cxn modelId="{89A83377-0D24-4117-B134-3A241C24E1ED}" type="presOf" srcId="{1404CDA9-4A53-4DD6-B049-FA600691B890}" destId="{393353C1-74E4-4596-BBB3-F08F925158A3}" srcOrd="0" destOrd="0" presId="urn:microsoft.com/office/officeart/2005/8/layout/bProcess3"/>
    <dgm:cxn modelId="{5777E478-43DE-4741-8F45-66D8942034D5}" type="presOf" srcId="{E10EB39B-8DA2-4AC2-85BF-85CD24322CB6}" destId="{C26C296C-AC14-408E-B5F3-8EBC8D1ABBDF}" srcOrd="0" destOrd="0" presId="urn:microsoft.com/office/officeart/2005/8/layout/bProcess3"/>
    <dgm:cxn modelId="{9918737A-C52F-4E4D-9B7B-44D1AD4BD894}" srcId="{AA028FFF-A6BB-4598-8CE8-161B8E9D0E1E}" destId="{7DDE0061-42EF-4955-B31B-03C486BD5686}" srcOrd="8" destOrd="0" parTransId="{232CFEDF-B920-4BBC-949F-4AAA4CF86050}" sibTransId="{F69F76D0-D136-4F52-9404-4FD7A36AEF0F}"/>
    <dgm:cxn modelId="{8031117E-1D03-4E4E-A10D-C2CFBADDCED7}" type="presOf" srcId="{D8C64477-1800-4D39-80C6-744908280BE7}" destId="{4600ED90-79B6-44F4-9CD9-6F2178D6CC66}" srcOrd="0" destOrd="0" presId="urn:microsoft.com/office/officeart/2005/8/layout/bProcess3"/>
    <dgm:cxn modelId="{E15BEC7E-2900-F345-AAAF-EDB655956E0D}" type="presOf" srcId="{6E751FEE-DF8A-4642-B6F7-A7D081317D76}" destId="{93F88735-3C2A-0440-A852-5B0796F10232}" srcOrd="0" destOrd="0" presId="urn:microsoft.com/office/officeart/2005/8/layout/bProcess3"/>
    <dgm:cxn modelId="{69AA3983-9F67-D24B-AE69-4208C926142D}" srcId="{AA028FFF-A6BB-4598-8CE8-161B8E9D0E1E}" destId="{8200B002-4DC4-3E42-8B44-8889B201EB82}" srcOrd="3" destOrd="0" parTransId="{D209F503-F5EC-7B4E-888A-E93FAE1EEE1C}" sibTransId="{6E751FEE-DF8A-4642-B6F7-A7D081317D76}"/>
    <dgm:cxn modelId="{4ABCB088-B7B4-4334-A352-B01A57E0B723}" srcId="{AA028FFF-A6BB-4598-8CE8-161B8E9D0E1E}" destId="{D8C64477-1800-4D39-80C6-744908280BE7}" srcOrd="11" destOrd="0" parTransId="{E2409C71-5532-4617-8A46-B33E2921FE88}" sibTransId="{D9DDB6F3-E9F2-4007-A1A7-FD3AE483B952}"/>
    <dgm:cxn modelId="{5BC4398B-C41A-D847-B047-0DC36524C613}" type="presOf" srcId="{C1D75DFC-5A9C-B74C-92FB-843E0481E8F4}" destId="{18F3B57F-06B8-684E-AB88-E8F2CE03E501}" srcOrd="0" destOrd="0" presId="urn:microsoft.com/office/officeart/2005/8/layout/bProcess3"/>
    <dgm:cxn modelId="{9B53938B-E65E-4E2F-BBA6-B9B31B2887C8}" type="presOf" srcId="{D9DDB6F3-E9F2-4007-A1A7-FD3AE483B952}" destId="{23654CBE-7C26-4C88-BA15-BE156BFA9CE5}" srcOrd="0" destOrd="0" presId="urn:microsoft.com/office/officeart/2005/8/layout/bProcess3"/>
    <dgm:cxn modelId="{5D71FC98-B7E2-634F-AACF-E01A99046E56}" srcId="{AA028FFF-A6BB-4598-8CE8-161B8E9D0E1E}" destId="{B9314895-AC12-DC4C-8329-6AED154F6E88}" srcOrd="4" destOrd="0" parTransId="{8195CF7F-9AF1-0A40-857E-D84B71DE3A48}" sibTransId="{A298D2E1-093D-C746-BBBF-B9B081456538}"/>
    <dgm:cxn modelId="{AD3C71A2-9900-45B7-BA49-D50FF6B295DD}" type="presOf" srcId="{E2CC9006-4C0B-4BC6-921B-C1050C08A058}" destId="{68F187B1-BF5B-4BF6-868E-730B909E072C}" srcOrd="0" destOrd="0" presId="urn:microsoft.com/office/officeart/2005/8/layout/bProcess3"/>
    <dgm:cxn modelId="{2454B1A3-0971-416B-8E12-3A42999EA1FA}" type="presOf" srcId="{8D9ABA6E-7A20-4FCA-B605-A2FDFA7FEB33}" destId="{CA578E7D-BB3B-45BB-9ED2-7E15E446D697}" srcOrd="0" destOrd="0" presId="urn:microsoft.com/office/officeart/2005/8/layout/bProcess3"/>
    <dgm:cxn modelId="{482B3FAC-8AB7-4FED-87F5-7E7B304BBDFF}" type="presOf" srcId="{B627A006-03D3-444D-A1B0-F733F6B0192F}" destId="{E227FE80-2E74-4D38-8FD7-1AB47CDE6547}" srcOrd="0" destOrd="0" presId="urn:microsoft.com/office/officeart/2005/8/layout/bProcess3"/>
    <dgm:cxn modelId="{9185A7B1-A32D-4957-8801-1E087E82903D}" srcId="{AA028FFF-A6BB-4598-8CE8-161B8E9D0E1E}" destId="{7E7C358B-0D10-4AFF-B062-034ACA7B3970}" srcOrd="1" destOrd="0" parTransId="{8C700D70-7938-4605-BBF1-EB5B8CAE5F9D}" sibTransId="{E2CC9006-4C0B-4BC6-921B-C1050C08A058}"/>
    <dgm:cxn modelId="{0F5531B6-D086-4169-9BE4-DE3063CA420E}" srcId="{AA028FFF-A6BB-4598-8CE8-161B8E9D0E1E}" destId="{896D788C-8F77-462D-BB66-AFA4670B8385}" srcOrd="5" destOrd="0" parTransId="{85C2BDA3-301E-4D8B-92EE-3CD76F656562}" sibTransId="{828F6A90-D267-4697-B12B-E9CAD1F4FB21}"/>
    <dgm:cxn modelId="{EE39E9B6-AD48-41BF-BF15-ECF481A12D92}" type="presOf" srcId="{7E7C358B-0D10-4AFF-B062-034ACA7B3970}" destId="{9690DED7-E29F-451F-9D52-38DFDAD2610C}" srcOrd="0" destOrd="0" presId="urn:microsoft.com/office/officeart/2005/8/layout/bProcess3"/>
    <dgm:cxn modelId="{062BB1BA-B365-4FBE-9179-F2D313D912ED}" type="presOf" srcId="{828F6A90-D267-4697-B12B-E9CAD1F4FB21}" destId="{7123B996-E517-4A65-B0D8-63F2B568469F}" srcOrd="0" destOrd="0" presId="urn:microsoft.com/office/officeart/2005/8/layout/bProcess3"/>
    <dgm:cxn modelId="{02DD2BBC-5D04-D742-9722-B15120C5D32D}" srcId="{AA028FFF-A6BB-4598-8CE8-161B8E9D0E1E}" destId="{C1D75DFC-5A9C-B74C-92FB-843E0481E8F4}" srcOrd="2" destOrd="0" parTransId="{5C2D9460-504E-F44C-BB19-49787E6D655D}" sibTransId="{F3EFC5B8-4E30-1E47-8AB7-2C13D1877C04}"/>
    <dgm:cxn modelId="{0156C5C0-5405-4C8F-86DC-E8CD22907737}" srcId="{AA028FFF-A6BB-4598-8CE8-161B8E9D0E1E}" destId="{82268D6F-EC3A-492C-A7B2-0DAE3E6FBE1A}" srcOrd="6" destOrd="0" parTransId="{C0B3A933-4F67-453A-B53C-F095671BAD16}" sibTransId="{E10EB39B-8DA2-4AC2-85BF-85CD24322CB6}"/>
    <dgm:cxn modelId="{A9A94FCC-729F-42B0-8E5C-F819C6C8BE57}" type="presOf" srcId="{1404CDA9-4A53-4DD6-B049-FA600691B890}" destId="{8027D187-761F-4E15-B5C9-3A0EA1227984}" srcOrd="1" destOrd="0" presId="urn:microsoft.com/office/officeart/2005/8/layout/bProcess3"/>
    <dgm:cxn modelId="{4A55B7D5-EB4B-4754-A17E-5089F1FF88F8}" type="presOf" srcId="{7DDE0061-42EF-4955-B31B-03C486BD5686}" destId="{54A227F9-839D-43C0-AA82-C53C75695672}" srcOrd="0" destOrd="0" presId="urn:microsoft.com/office/officeart/2005/8/layout/bProcess3"/>
    <dgm:cxn modelId="{091BC0E8-4E4E-5D4B-9AA0-9C661D94C571}" type="presOf" srcId="{F3EFC5B8-4E30-1E47-8AB7-2C13D1877C04}" destId="{C2D45B5F-7AE5-F74E-AF0C-8361483E2FAD}" srcOrd="1" destOrd="0" presId="urn:microsoft.com/office/officeart/2005/8/layout/bProcess3"/>
    <dgm:cxn modelId="{8196C1EA-EDBC-486B-A96C-6DAAC8E63E36}" srcId="{AA028FFF-A6BB-4598-8CE8-161B8E9D0E1E}" destId="{486F7E73-DB17-4050-800E-53DB242525B6}" srcOrd="7" destOrd="0" parTransId="{79CC6170-994A-4D2C-9564-2A9C0ECC1C7A}" sibTransId="{A3312434-58EE-4155-B34E-91A9D20DB018}"/>
    <dgm:cxn modelId="{54D72DEC-BD25-437A-A217-C481D6A7E48B}" type="presOf" srcId="{828F6A90-D267-4697-B12B-E9CAD1F4FB21}" destId="{C0F80EC8-ED2C-40AA-987E-D5E6C6A368A1}" srcOrd="1" destOrd="0" presId="urn:microsoft.com/office/officeart/2005/8/layout/bProcess3"/>
    <dgm:cxn modelId="{EC9B95EE-419F-4A86-99A6-DDBD4FAD9575}" srcId="{AA028FFF-A6BB-4598-8CE8-161B8E9D0E1E}" destId="{3D04DC13-7AE2-4F3B-A179-B88DA1C0100D}" srcOrd="10" destOrd="0" parTransId="{96B762DD-788B-425D-BA35-DCD2C7BC3E05}" sibTransId="{B627A006-03D3-444D-A1B0-F733F6B0192F}"/>
    <dgm:cxn modelId="{C2768EF1-F363-44EB-B1A1-AE836E3AB903}" srcId="{AA028FFF-A6BB-4598-8CE8-161B8E9D0E1E}" destId="{B3D6640B-103C-4278-A6DE-E02CF63431C8}" srcOrd="9" destOrd="0" parTransId="{BD79758C-B73E-496E-8BE5-CA7B4FE47E34}" sibTransId="{1404CDA9-4A53-4DD6-B049-FA600691B890}"/>
    <dgm:cxn modelId="{04F901F2-798A-460D-B9C6-EF2A0CD5F36E}" type="presOf" srcId="{82268D6F-EC3A-492C-A7B2-0DAE3E6FBE1A}" destId="{9B82BE5E-C0EB-47C0-B2A1-E27322479B9C}" srcOrd="0" destOrd="0" presId="urn:microsoft.com/office/officeart/2005/8/layout/bProcess3"/>
    <dgm:cxn modelId="{57F738FB-656A-B942-9959-AC693E3AA082}" type="presOf" srcId="{6E751FEE-DF8A-4642-B6F7-A7D081317D76}" destId="{0F918A17-2900-9943-8981-90E6848D1591}" srcOrd="1" destOrd="0" presId="urn:microsoft.com/office/officeart/2005/8/layout/bProcess3"/>
    <dgm:cxn modelId="{5544013B-77C7-4AD8-99FB-987A0DDDE0D0}" type="presParOf" srcId="{E0EF3966-EB13-468E-9C51-7AC6B6124B45}" destId="{5C557A95-4FBD-4F97-B9F2-ADCD7DCB83D3}" srcOrd="0" destOrd="0" presId="urn:microsoft.com/office/officeart/2005/8/layout/bProcess3"/>
    <dgm:cxn modelId="{BC3CE6EF-2F4F-4F7E-AE4E-C16BD5EECC8F}" type="presParOf" srcId="{E0EF3966-EB13-468E-9C51-7AC6B6124B45}" destId="{CA578E7D-BB3B-45BB-9ED2-7E15E446D697}" srcOrd="1" destOrd="0" presId="urn:microsoft.com/office/officeart/2005/8/layout/bProcess3"/>
    <dgm:cxn modelId="{B8F8670F-CBAF-4E54-9D23-4EFB3ADACDA0}" type="presParOf" srcId="{CA578E7D-BB3B-45BB-9ED2-7E15E446D697}" destId="{772FE1E2-4AA3-460F-8791-5F4FDEE4C49B}" srcOrd="0" destOrd="0" presId="urn:microsoft.com/office/officeart/2005/8/layout/bProcess3"/>
    <dgm:cxn modelId="{BAFB0EA5-BD24-4A9A-86ED-6BC61627DBBB}" type="presParOf" srcId="{E0EF3966-EB13-468E-9C51-7AC6B6124B45}" destId="{9690DED7-E29F-451F-9D52-38DFDAD2610C}" srcOrd="2" destOrd="0" presId="urn:microsoft.com/office/officeart/2005/8/layout/bProcess3"/>
    <dgm:cxn modelId="{0F99BA7F-A2AA-4D78-B884-F2863FCA4472}" type="presParOf" srcId="{E0EF3966-EB13-468E-9C51-7AC6B6124B45}" destId="{68F187B1-BF5B-4BF6-868E-730B909E072C}" srcOrd="3" destOrd="0" presId="urn:microsoft.com/office/officeart/2005/8/layout/bProcess3"/>
    <dgm:cxn modelId="{3E0667B8-896B-4F03-8F4E-371723B65760}" type="presParOf" srcId="{68F187B1-BF5B-4BF6-868E-730B909E072C}" destId="{DF7AC591-5E51-44C6-A4A4-5CCDED51DDC3}" srcOrd="0" destOrd="0" presId="urn:microsoft.com/office/officeart/2005/8/layout/bProcess3"/>
    <dgm:cxn modelId="{39CB0282-77A1-6346-B11E-4D9F99E3AFCD}" type="presParOf" srcId="{E0EF3966-EB13-468E-9C51-7AC6B6124B45}" destId="{18F3B57F-06B8-684E-AB88-E8F2CE03E501}" srcOrd="4" destOrd="0" presId="urn:microsoft.com/office/officeart/2005/8/layout/bProcess3"/>
    <dgm:cxn modelId="{245C58BB-E2F0-7F4F-8AB1-DE931CDF7917}" type="presParOf" srcId="{E0EF3966-EB13-468E-9C51-7AC6B6124B45}" destId="{ECA8CC94-AF3E-7641-A92E-1CB48420A0D9}" srcOrd="5" destOrd="0" presId="urn:microsoft.com/office/officeart/2005/8/layout/bProcess3"/>
    <dgm:cxn modelId="{B8D191F5-F590-8D4B-9E96-181F693A7BE1}" type="presParOf" srcId="{ECA8CC94-AF3E-7641-A92E-1CB48420A0D9}" destId="{C2D45B5F-7AE5-F74E-AF0C-8361483E2FAD}" srcOrd="0" destOrd="0" presId="urn:microsoft.com/office/officeart/2005/8/layout/bProcess3"/>
    <dgm:cxn modelId="{488427D4-DAEA-CF44-818E-B1912A0CFE3F}" type="presParOf" srcId="{E0EF3966-EB13-468E-9C51-7AC6B6124B45}" destId="{1159CDBD-6DD2-0A42-BD34-DE7CE60E0844}" srcOrd="6" destOrd="0" presId="urn:microsoft.com/office/officeart/2005/8/layout/bProcess3"/>
    <dgm:cxn modelId="{DE8CD4AA-287A-CA42-B613-6E0A6D8D428A}" type="presParOf" srcId="{E0EF3966-EB13-468E-9C51-7AC6B6124B45}" destId="{93F88735-3C2A-0440-A852-5B0796F10232}" srcOrd="7" destOrd="0" presId="urn:microsoft.com/office/officeart/2005/8/layout/bProcess3"/>
    <dgm:cxn modelId="{10CCD6E0-219A-DD49-95D0-942939CECCD3}" type="presParOf" srcId="{93F88735-3C2A-0440-A852-5B0796F10232}" destId="{0F918A17-2900-9943-8981-90E6848D1591}" srcOrd="0" destOrd="0" presId="urn:microsoft.com/office/officeart/2005/8/layout/bProcess3"/>
    <dgm:cxn modelId="{2D11DB15-8356-EF4D-8A01-3AA44FD2EE78}" type="presParOf" srcId="{E0EF3966-EB13-468E-9C51-7AC6B6124B45}" destId="{3B766FFC-A07E-8F4B-83D2-372036CA28BF}" srcOrd="8" destOrd="0" presId="urn:microsoft.com/office/officeart/2005/8/layout/bProcess3"/>
    <dgm:cxn modelId="{6A24671A-B05A-294A-B1C0-B6E21807DFAB}" type="presParOf" srcId="{E0EF3966-EB13-468E-9C51-7AC6B6124B45}" destId="{8E92A32F-6C50-7E48-B369-30AA30987461}" srcOrd="9" destOrd="0" presId="urn:microsoft.com/office/officeart/2005/8/layout/bProcess3"/>
    <dgm:cxn modelId="{F855CB94-1092-A846-9AB6-3AAA903083F6}" type="presParOf" srcId="{8E92A32F-6C50-7E48-B369-30AA30987461}" destId="{05515FA8-FFEF-9647-8715-3784DA9192A8}" srcOrd="0" destOrd="0" presId="urn:microsoft.com/office/officeart/2005/8/layout/bProcess3"/>
    <dgm:cxn modelId="{A1155383-921E-4A5A-A0CE-1BF487B43311}" type="presParOf" srcId="{E0EF3966-EB13-468E-9C51-7AC6B6124B45}" destId="{2C4C6D35-3781-47FB-895D-214C8087D640}" srcOrd="10" destOrd="0" presId="urn:microsoft.com/office/officeart/2005/8/layout/bProcess3"/>
    <dgm:cxn modelId="{ED8E93E2-6E9B-4B9F-88DA-176581112D8F}" type="presParOf" srcId="{E0EF3966-EB13-468E-9C51-7AC6B6124B45}" destId="{7123B996-E517-4A65-B0D8-63F2B568469F}" srcOrd="11" destOrd="0" presId="urn:microsoft.com/office/officeart/2005/8/layout/bProcess3"/>
    <dgm:cxn modelId="{49E7C0E0-6DF6-4FB6-AB07-AC8096F26B9E}" type="presParOf" srcId="{7123B996-E517-4A65-B0D8-63F2B568469F}" destId="{C0F80EC8-ED2C-40AA-987E-D5E6C6A368A1}" srcOrd="0" destOrd="0" presId="urn:microsoft.com/office/officeart/2005/8/layout/bProcess3"/>
    <dgm:cxn modelId="{F8B84A22-623F-40E0-925C-F0E8CF606ED4}" type="presParOf" srcId="{E0EF3966-EB13-468E-9C51-7AC6B6124B45}" destId="{9B82BE5E-C0EB-47C0-B2A1-E27322479B9C}" srcOrd="12" destOrd="0" presId="urn:microsoft.com/office/officeart/2005/8/layout/bProcess3"/>
    <dgm:cxn modelId="{6654786D-0BF3-4025-976E-AAAA46AE3126}" type="presParOf" srcId="{E0EF3966-EB13-468E-9C51-7AC6B6124B45}" destId="{C26C296C-AC14-408E-B5F3-8EBC8D1ABBDF}" srcOrd="13" destOrd="0" presId="urn:microsoft.com/office/officeart/2005/8/layout/bProcess3"/>
    <dgm:cxn modelId="{013DC77B-AC5E-4FE1-8699-0A4ABE14BBD3}" type="presParOf" srcId="{C26C296C-AC14-408E-B5F3-8EBC8D1ABBDF}" destId="{DD19E393-0F36-4189-A332-8009A336D942}" srcOrd="0" destOrd="0" presId="urn:microsoft.com/office/officeart/2005/8/layout/bProcess3"/>
    <dgm:cxn modelId="{4E125E8F-E422-43B2-85A5-CEE9A2FD989A}" type="presParOf" srcId="{E0EF3966-EB13-468E-9C51-7AC6B6124B45}" destId="{C47670F3-AE47-4ABA-8C1A-39F197B63224}" srcOrd="14" destOrd="0" presId="urn:microsoft.com/office/officeart/2005/8/layout/bProcess3"/>
    <dgm:cxn modelId="{B1CF5C5B-1E8F-49DB-A07B-1CB026D57091}" type="presParOf" srcId="{E0EF3966-EB13-468E-9C51-7AC6B6124B45}" destId="{506656FA-CE7E-418B-81C2-644B3A42A39A}" srcOrd="15" destOrd="0" presId="urn:microsoft.com/office/officeart/2005/8/layout/bProcess3"/>
    <dgm:cxn modelId="{68865471-1A1D-45CD-973B-0511D4C0EEC6}" type="presParOf" srcId="{506656FA-CE7E-418B-81C2-644B3A42A39A}" destId="{4970DE50-76D0-416C-AE6E-E362F866CC71}" srcOrd="0" destOrd="0" presId="urn:microsoft.com/office/officeart/2005/8/layout/bProcess3"/>
    <dgm:cxn modelId="{B1D10C6E-7A07-4D1A-A83B-A754799B1969}" type="presParOf" srcId="{E0EF3966-EB13-468E-9C51-7AC6B6124B45}" destId="{54A227F9-839D-43C0-AA82-C53C75695672}" srcOrd="16" destOrd="0" presId="urn:microsoft.com/office/officeart/2005/8/layout/bProcess3"/>
    <dgm:cxn modelId="{4A7D9B8F-6EAF-4FD3-9932-7EF8365AAE8D}" type="presParOf" srcId="{E0EF3966-EB13-468E-9C51-7AC6B6124B45}" destId="{0CDAA2A5-4DB5-44C1-898E-7EDBCB95CB59}" srcOrd="17" destOrd="0" presId="urn:microsoft.com/office/officeart/2005/8/layout/bProcess3"/>
    <dgm:cxn modelId="{0DB666A4-0F6B-4FED-8A04-D5A188D168CE}" type="presParOf" srcId="{0CDAA2A5-4DB5-44C1-898E-7EDBCB95CB59}" destId="{12645D4A-1CE6-4659-8FE6-7C333840637D}" srcOrd="0" destOrd="0" presId="urn:microsoft.com/office/officeart/2005/8/layout/bProcess3"/>
    <dgm:cxn modelId="{C7E91125-AEEF-40F6-A16B-BBF7DBF8E38E}" type="presParOf" srcId="{E0EF3966-EB13-468E-9C51-7AC6B6124B45}" destId="{6D94E104-E745-436B-8490-E4AD48E13521}" srcOrd="18" destOrd="0" presId="urn:microsoft.com/office/officeart/2005/8/layout/bProcess3"/>
    <dgm:cxn modelId="{10DEB2EC-7699-4BBF-A9CA-431B208BF1FD}" type="presParOf" srcId="{E0EF3966-EB13-468E-9C51-7AC6B6124B45}" destId="{393353C1-74E4-4596-BBB3-F08F925158A3}" srcOrd="19" destOrd="0" presId="urn:microsoft.com/office/officeart/2005/8/layout/bProcess3"/>
    <dgm:cxn modelId="{B1B0D0DC-5590-4444-8574-34B6AB1C6264}" type="presParOf" srcId="{393353C1-74E4-4596-BBB3-F08F925158A3}" destId="{8027D187-761F-4E15-B5C9-3A0EA1227984}" srcOrd="0" destOrd="0" presId="urn:microsoft.com/office/officeart/2005/8/layout/bProcess3"/>
    <dgm:cxn modelId="{9D1EF8D4-6CC8-440B-9DD3-3C7D43D77DDC}" type="presParOf" srcId="{E0EF3966-EB13-468E-9C51-7AC6B6124B45}" destId="{2FDCC1C2-1BC1-4102-84CF-97D33AF12475}" srcOrd="20" destOrd="0" presId="urn:microsoft.com/office/officeart/2005/8/layout/bProcess3"/>
    <dgm:cxn modelId="{3A834083-874D-4735-ADD1-DD88062F73EA}" type="presParOf" srcId="{E0EF3966-EB13-468E-9C51-7AC6B6124B45}" destId="{E227FE80-2E74-4D38-8FD7-1AB47CDE6547}" srcOrd="21" destOrd="0" presId="urn:microsoft.com/office/officeart/2005/8/layout/bProcess3"/>
    <dgm:cxn modelId="{0813315A-F1C7-4885-8670-A60907D931D2}" type="presParOf" srcId="{E227FE80-2E74-4D38-8FD7-1AB47CDE6547}" destId="{90102D52-963F-470A-9190-38A2A1A86867}" srcOrd="0" destOrd="0" presId="urn:microsoft.com/office/officeart/2005/8/layout/bProcess3"/>
    <dgm:cxn modelId="{7CCFD700-B7A6-45D4-A894-F6ACE1BC07B3}" type="presParOf" srcId="{E0EF3966-EB13-468E-9C51-7AC6B6124B45}" destId="{4600ED90-79B6-44F4-9CD9-6F2178D6CC66}" srcOrd="22" destOrd="0" presId="urn:microsoft.com/office/officeart/2005/8/layout/bProcess3"/>
    <dgm:cxn modelId="{0B439883-E942-44CF-8040-7D0FD04B4F97}" type="presParOf" srcId="{E0EF3966-EB13-468E-9C51-7AC6B6124B45}" destId="{23654CBE-7C26-4C88-BA15-BE156BFA9CE5}" srcOrd="23" destOrd="0" presId="urn:microsoft.com/office/officeart/2005/8/layout/bProcess3"/>
    <dgm:cxn modelId="{A66221DF-E31A-4974-B53B-79F59E5207E9}" type="presParOf" srcId="{23654CBE-7C26-4C88-BA15-BE156BFA9CE5}" destId="{2B7C380E-DFC0-44AA-ADF4-DBF7DB0D0E52}" srcOrd="0" destOrd="0" presId="urn:microsoft.com/office/officeart/2005/8/layout/bProcess3"/>
    <dgm:cxn modelId="{08551CAB-2333-3B46-840D-8FC6874E65E2}" type="presParOf" srcId="{E0EF3966-EB13-468E-9C51-7AC6B6124B45}" destId="{FF1DBE8A-2F99-0B45-AFAC-CC7F9FA70681}" srcOrd="2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78E7D-BB3B-45BB-9ED2-7E15E446D697}">
      <dsp:nvSpPr>
        <dsp:cNvPr id="0" name=""/>
        <dsp:cNvSpPr/>
      </dsp:nvSpPr>
      <dsp:spPr>
        <a:xfrm>
          <a:off x="1240829" y="6704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360380" y="714772"/>
        <a:ext cx="14194" cy="2841"/>
      </dsp:txXfrm>
    </dsp:sp>
    <dsp:sp modelId="{5C557A95-4FBD-4F97-B9F2-ADCD7DCB83D3}">
      <dsp:nvSpPr>
        <dsp:cNvPr id="0" name=""/>
        <dsp:cNvSpPr/>
      </dsp:nvSpPr>
      <dsp:spPr>
        <a:xfrm>
          <a:off x="8291" y="345892"/>
          <a:ext cx="1234337" cy="74060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 err="1">
              <a:solidFill>
                <a:schemeClr val="tx2"/>
              </a:solidFill>
              <a:latin typeface="Arial" panose="020B0604020202020204" pitchFamily="34" charset="0"/>
            </a:rPr>
            <a:t>Application</a:t>
          </a:r>
          <a:r>
            <a:rPr lang="de-DE" sz="1400" b="0" i="0" kern="1200" dirty="0">
              <a:solidFill>
                <a:schemeClr val="tx2"/>
              </a:solidFill>
              <a:latin typeface="Arial" panose="020B0604020202020204" pitchFamily="34" charset="0"/>
            </a:rPr>
            <a:t> </a:t>
          </a:r>
          <a:r>
            <a:rPr lang="de-DE" sz="1400" b="0" i="0" kern="1200" dirty="0" err="1">
              <a:solidFill>
                <a:schemeClr val="tx2"/>
              </a:solidFill>
              <a:latin typeface="Arial" panose="020B0604020202020204" pitchFamily="34" charset="0"/>
            </a:rPr>
            <a:t>of</a:t>
          </a:r>
          <a:r>
            <a:rPr lang="de-DE" sz="1400" b="0" i="0" kern="1200" dirty="0">
              <a:solidFill>
                <a:schemeClr val="tx2"/>
              </a:solidFill>
              <a:latin typeface="Arial" panose="020B0604020202020204" pitchFamily="34" charset="0"/>
            </a:rPr>
            <a:t> CBM </a:t>
          </a:r>
          <a:r>
            <a:rPr lang="de-DE" sz="1400" b="0" i="0" kern="1200" dirty="0" err="1">
              <a:solidFill>
                <a:schemeClr val="tx2"/>
              </a:solidFill>
              <a:latin typeface="Arial" panose="020B0604020202020204" pitchFamily="34" charset="0"/>
            </a:rPr>
            <a:t>chemistry</a:t>
          </a:r>
          <a:endParaRPr lang="de-DE" sz="1400" b="0" i="0" kern="1200" dirty="0">
            <a:solidFill>
              <a:schemeClr val="tx2"/>
            </a:solidFill>
            <a:latin typeface="Arial" panose="020B0604020202020204" pitchFamily="34" charset="0"/>
          </a:endParaRPr>
        </a:p>
      </dsp:txBody>
      <dsp:txXfrm>
        <a:off x="8291" y="345892"/>
        <a:ext cx="1234337" cy="740602"/>
      </dsp:txXfrm>
    </dsp:sp>
    <dsp:sp modelId="{68F187B1-BF5B-4BF6-868E-730B909E072C}">
      <dsp:nvSpPr>
        <dsp:cNvPr id="0" name=""/>
        <dsp:cNvSpPr/>
      </dsp:nvSpPr>
      <dsp:spPr>
        <a:xfrm>
          <a:off x="2759064" y="6704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878615" y="714772"/>
        <a:ext cx="14194" cy="2841"/>
      </dsp:txXfrm>
    </dsp:sp>
    <dsp:sp modelId="{9690DED7-E29F-451F-9D52-38DFDAD2610C}">
      <dsp:nvSpPr>
        <dsp:cNvPr id="0" name=""/>
        <dsp:cNvSpPr/>
      </dsp:nvSpPr>
      <dsp:spPr>
        <a:xfrm>
          <a:off x="1526526" y="345892"/>
          <a:ext cx="1234337" cy="74060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solidFill>
                <a:schemeClr val="tx2"/>
              </a:solidFill>
              <a:latin typeface="Arial" panose="020B0604020202020204" pitchFamily="34" charset="0"/>
            </a:rPr>
            <a:t>UV </a:t>
          </a:r>
          <a:r>
            <a:rPr lang="de-DE" sz="1400" b="0" i="0" kern="1200" dirty="0" err="1">
              <a:solidFill>
                <a:schemeClr val="tx2"/>
              </a:solidFill>
              <a:latin typeface="Arial" panose="020B0604020202020204" pitchFamily="34" charset="0"/>
            </a:rPr>
            <a:t>exposure</a:t>
          </a:r>
          <a:endParaRPr lang="de-DE" sz="1400" b="0" i="0" kern="1200" dirty="0">
            <a:solidFill>
              <a:schemeClr val="tx2"/>
            </a:solidFill>
            <a:latin typeface="Arial" panose="020B0604020202020204" pitchFamily="34" charset="0"/>
          </a:endParaRPr>
        </a:p>
      </dsp:txBody>
      <dsp:txXfrm>
        <a:off x="1526526" y="345892"/>
        <a:ext cx="1234337" cy="740602"/>
      </dsp:txXfrm>
    </dsp:sp>
    <dsp:sp modelId="{ECA8CC94-AF3E-7641-A92E-1CB48420A0D9}">
      <dsp:nvSpPr>
        <dsp:cNvPr id="0" name=""/>
        <dsp:cNvSpPr/>
      </dsp:nvSpPr>
      <dsp:spPr>
        <a:xfrm>
          <a:off x="4277299" y="6704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00" kern="1200"/>
        </a:p>
      </dsp:txBody>
      <dsp:txXfrm>
        <a:off x="4396850" y="714772"/>
        <a:ext cx="14194" cy="2841"/>
      </dsp:txXfrm>
    </dsp:sp>
    <dsp:sp modelId="{18F3B57F-06B8-684E-AB88-E8F2CE03E501}">
      <dsp:nvSpPr>
        <dsp:cNvPr id="0" name=""/>
        <dsp:cNvSpPr/>
      </dsp:nvSpPr>
      <dsp:spPr>
        <a:xfrm>
          <a:off x="3044761" y="3458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Predip</a:t>
          </a:r>
          <a:endParaRPr lang="de-DE" sz="1400" b="0" i="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3044761" y="345892"/>
        <a:ext cx="1234337" cy="740602"/>
      </dsp:txXfrm>
    </dsp:sp>
    <dsp:sp modelId="{93F88735-3C2A-0440-A852-5B0796F10232}">
      <dsp:nvSpPr>
        <dsp:cNvPr id="0" name=""/>
        <dsp:cNvSpPr/>
      </dsp:nvSpPr>
      <dsp:spPr>
        <a:xfrm>
          <a:off x="5795534" y="6704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00" kern="1200"/>
        </a:p>
      </dsp:txBody>
      <dsp:txXfrm>
        <a:off x="5915085" y="714772"/>
        <a:ext cx="14194" cy="2841"/>
      </dsp:txXfrm>
    </dsp:sp>
    <dsp:sp modelId="{1159CDBD-6DD2-0A42-BD34-DE7CE60E0844}">
      <dsp:nvSpPr>
        <dsp:cNvPr id="0" name=""/>
        <dsp:cNvSpPr/>
      </dsp:nvSpPr>
      <dsp:spPr>
        <a:xfrm>
          <a:off x="4562996" y="3458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Ionic</a:t>
          </a: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 Palladium</a:t>
          </a:r>
        </a:p>
      </dsp:txBody>
      <dsp:txXfrm>
        <a:off x="4562996" y="345892"/>
        <a:ext cx="1234337" cy="740602"/>
      </dsp:txXfrm>
    </dsp:sp>
    <dsp:sp modelId="{8E92A32F-6C50-7E48-B369-30AA30987461}">
      <dsp:nvSpPr>
        <dsp:cNvPr id="0" name=""/>
        <dsp:cNvSpPr/>
      </dsp:nvSpPr>
      <dsp:spPr>
        <a:xfrm>
          <a:off x="625460" y="1084694"/>
          <a:ext cx="6072939" cy="253297"/>
        </a:xfrm>
        <a:custGeom>
          <a:avLst/>
          <a:gdLst/>
          <a:ahLst/>
          <a:cxnLst/>
          <a:rect l="0" t="0" r="0" b="0"/>
          <a:pathLst>
            <a:path>
              <a:moveTo>
                <a:pt x="6072939" y="0"/>
              </a:moveTo>
              <a:lnTo>
                <a:pt x="6072939" y="143748"/>
              </a:lnTo>
              <a:lnTo>
                <a:pt x="0" y="143748"/>
              </a:lnTo>
              <a:lnTo>
                <a:pt x="0" y="253297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500" kern="1200"/>
        </a:p>
      </dsp:txBody>
      <dsp:txXfrm>
        <a:off x="3509941" y="1209922"/>
        <a:ext cx="303978" cy="2841"/>
      </dsp:txXfrm>
    </dsp:sp>
    <dsp:sp modelId="{3B766FFC-A07E-8F4B-83D2-372036CA28BF}">
      <dsp:nvSpPr>
        <dsp:cNvPr id="0" name=""/>
        <dsp:cNvSpPr/>
      </dsp:nvSpPr>
      <dsp:spPr>
        <a:xfrm>
          <a:off x="6081231" y="3458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Reduction</a:t>
          </a:r>
          <a:endParaRPr lang="de-DE" sz="1400" b="0" i="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6081231" y="345892"/>
        <a:ext cx="1234337" cy="740602"/>
      </dsp:txXfrm>
    </dsp:sp>
    <dsp:sp modelId="{7123B996-E517-4A65-B0D8-63F2B568469F}">
      <dsp:nvSpPr>
        <dsp:cNvPr id="0" name=""/>
        <dsp:cNvSpPr/>
      </dsp:nvSpPr>
      <dsp:spPr>
        <a:xfrm>
          <a:off x="1240829" y="16949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360380" y="1739272"/>
        <a:ext cx="14194" cy="2841"/>
      </dsp:txXfrm>
    </dsp:sp>
    <dsp:sp modelId="{2C4C6D35-3781-47FB-895D-214C8087D640}">
      <dsp:nvSpPr>
        <dsp:cNvPr id="0" name=""/>
        <dsp:cNvSpPr/>
      </dsp:nvSpPr>
      <dsp:spPr>
        <a:xfrm>
          <a:off x="8291" y="13703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Electroless </a:t>
          </a: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Ni</a:t>
          </a: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or</a:t>
          </a: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Cu</a:t>
          </a:r>
          <a:endParaRPr lang="de-DE" sz="1400" b="0" i="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8291" y="1370392"/>
        <a:ext cx="1234337" cy="740602"/>
      </dsp:txXfrm>
    </dsp:sp>
    <dsp:sp modelId="{C26C296C-AC14-408E-B5F3-8EBC8D1ABBDF}">
      <dsp:nvSpPr>
        <dsp:cNvPr id="0" name=""/>
        <dsp:cNvSpPr/>
      </dsp:nvSpPr>
      <dsp:spPr>
        <a:xfrm>
          <a:off x="2759064" y="16949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878615" y="1739272"/>
        <a:ext cx="14194" cy="2841"/>
      </dsp:txXfrm>
    </dsp:sp>
    <dsp:sp modelId="{9B82BE5E-C0EB-47C0-B2A1-E27322479B9C}">
      <dsp:nvSpPr>
        <dsp:cNvPr id="0" name=""/>
        <dsp:cNvSpPr/>
      </dsp:nvSpPr>
      <dsp:spPr>
        <a:xfrm>
          <a:off x="1526526" y="13703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Immersion </a:t>
          </a: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Copper</a:t>
          </a:r>
          <a:endParaRPr lang="de-DE" sz="1400" b="0" i="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1526526" y="1370392"/>
        <a:ext cx="1234337" cy="740602"/>
      </dsp:txXfrm>
    </dsp:sp>
    <dsp:sp modelId="{506656FA-CE7E-418B-81C2-644B3A42A39A}">
      <dsp:nvSpPr>
        <dsp:cNvPr id="0" name=""/>
        <dsp:cNvSpPr/>
      </dsp:nvSpPr>
      <dsp:spPr>
        <a:xfrm>
          <a:off x="4277299" y="16949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396850" y="1739272"/>
        <a:ext cx="14194" cy="2841"/>
      </dsp:txXfrm>
    </dsp:sp>
    <dsp:sp modelId="{C47670F3-AE47-4ABA-8C1A-39F197B63224}">
      <dsp:nvSpPr>
        <dsp:cNvPr id="0" name=""/>
        <dsp:cNvSpPr/>
      </dsp:nvSpPr>
      <dsp:spPr>
        <a:xfrm>
          <a:off x="3044761" y="13703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Acid</a:t>
          </a: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Copper</a:t>
          </a:r>
          <a:endParaRPr lang="de-DE" sz="1400" b="0" i="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3044761" y="1370392"/>
        <a:ext cx="1234337" cy="740602"/>
      </dsp:txXfrm>
    </dsp:sp>
    <dsp:sp modelId="{0CDAA2A5-4DB5-44C1-898E-7EDBCB95CB59}">
      <dsp:nvSpPr>
        <dsp:cNvPr id="0" name=""/>
        <dsp:cNvSpPr/>
      </dsp:nvSpPr>
      <dsp:spPr>
        <a:xfrm>
          <a:off x="5795534" y="16949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5915085" y="1739272"/>
        <a:ext cx="14194" cy="2841"/>
      </dsp:txXfrm>
    </dsp:sp>
    <dsp:sp modelId="{54A227F9-839D-43C0-AA82-C53C75695672}">
      <dsp:nvSpPr>
        <dsp:cNvPr id="0" name=""/>
        <dsp:cNvSpPr/>
      </dsp:nvSpPr>
      <dsp:spPr>
        <a:xfrm>
          <a:off x="4562996" y="13703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Copper</a:t>
          </a: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 </a:t>
          </a: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Activation</a:t>
          </a:r>
          <a:endParaRPr lang="de-DE" sz="1400" b="0" i="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4562996" y="1370392"/>
        <a:ext cx="1234337" cy="740602"/>
      </dsp:txXfrm>
    </dsp:sp>
    <dsp:sp modelId="{393353C1-74E4-4596-BBB3-F08F925158A3}">
      <dsp:nvSpPr>
        <dsp:cNvPr id="0" name=""/>
        <dsp:cNvSpPr/>
      </dsp:nvSpPr>
      <dsp:spPr>
        <a:xfrm>
          <a:off x="625460" y="2109194"/>
          <a:ext cx="6072939" cy="253297"/>
        </a:xfrm>
        <a:custGeom>
          <a:avLst/>
          <a:gdLst/>
          <a:ahLst/>
          <a:cxnLst/>
          <a:rect l="0" t="0" r="0" b="0"/>
          <a:pathLst>
            <a:path>
              <a:moveTo>
                <a:pt x="6072939" y="0"/>
              </a:moveTo>
              <a:lnTo>
                <a:pt x="6072939" y="143748"/>
              </a:lnTo>
              <a:lnTo>
                <a:pt x="0" y="143748"/>
              </a:lnTo>
              <a:lnTo>
                <a:pt x="0" y="253297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509941" y="2234422"/>
        <a:ext cx="303978" cy="2841"/>
      </dsp:txXfrm>
    </dsp:sp>
    <dsp:sp modelId="{6D94E104-E745-436B-8490-E4AD48E13521}">
      <dsp:nvSpPr>
        <dsp:cNvPr id="0" name=""/>
        <dsp:cNvSpPr/>
      </dsp:nvSpPr>
      <dsp:spPr>
        <a:xfrm>
          <a:off x="6081231" y="13703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Semi-</a:t>
          </a: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bright</a:t>
          </a: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 Nickel</a:t>
          </a:r>
        </a:p>
      </dsp:txBody>
      <dsp:txXfrm>
        <a:off x="6081231" y="1370392"/>
        <a:ext cx="1234337" cy="740602"/>
      </dsp:txXfrm>
    </dsp:sp>
    <dsp:sp modelId="{E227FE80-2E74-4D38-8FD7-1AB47CDE6547}">
      <dsp:nvSpPr>
        <dsp:cNvPr id="0" name=""/>
        <dsp:cNvSpPr/>
      </dsp:nvSpPr>
      <dsp:spPr>
        <a:xfrm>
          <a:off x="1240829" y="27194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360380" y="2763772"/>
        <a:ext cx="14194" cy="2841"/>
      </dsp:txXfrm>
    </dsp:sp>
    <dsp:sp modelId="{2FDCC1C2-1BC1-4102-84CF-97D33AF12475}">
      <dsp:nvSpPr>
        <dsp:cNvPr id="0" name=""/>
        <dsp:cNvSpPr/>
      </dsp:nvSpPr>
      <dsp:spPr>
        <a:xfrm>
          <a:off x="8291" y="23948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Satin Nickel</a:t>
          </a:r>
        </a:p>
      </dsp:txBody>
      <dsp:txXfrm>
        <a:off x="8291" y="2394892"/>
        <a:ext cx="1234337" cy="740602"/>
      </dsp:txXfrm>
    </dsp:sp>
    <dsp:sp modelId="{23654CBE-7C26-4C88-BA15-BE156BFA9CE5}">
      <dsp:nvSpPr>
        <dsp:cNvPr id="0" name=""/>
        <dsp:cNvSpPr/>
      </dsp:nvSpPr>
      <dsp:spPr>
        <a:xfrm>
          <a:off x="2759064" y="2719473"/>
          <a:ext cx="253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297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tailEnd type="triangle" w="med" len="sm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878615" y="2763772"/>
        <a:ext cx="14194" cy="2841"/>
      </dsp:txXfrm>
    </dsp:sp>
    <dsp:sp modelId="{4600ED90-79B6-44F4-9CD9-6F2178D6CC66}">
      <dsp:nvSpPr>
        <dsp:cNvPr id="0" name=""/>
        <dsp:cNvSpPr/>
      </dsp:nvSpPr>
      <dsp:spPr>
        <a:xfrm>
          <a:off x="1526526" y="2394892"/>
          <a:ext cx="1234337" cy="740602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 err="1">
              <a:solidFill>
                <a:schemeClr val="tx1"/>
              </a:solidFill>
              <a:latin typeface="Arial" panose="020B0604020202020204" pitchFamily="34" charset="0"/>
            </a:rPr>
            <a:t>Microporous</a:t>
          </a:r>
          <a:r>
            <a:rPr lang="de-DE" sz="1400" b="0" i="0" kern="1200" dirty="0">
              <a:solidFill>
                <a:schemeClr val="tx1"/>
              </a:solidFill>
              <a:latin typeface="Arial" panose="020B0604020202020204" pitchFamily="34" charset="0"/>
            </a:rPr>
            <a:t> Nickel</a:t>
          </a:r>
        </a:p>
      </dsp:txBody>
      <dsp:txXfrm>
        <a:off x="1526526" y="2394892"/>
        <a:ext cx="1234337" cy="740602"/>
      </dsp:txXfrm>
    </dsp:sp>
    <dsp:sp modelId="{FF1DBE8A-2F99-0B45-AFAC-CC7F9FA70681}">
      <dsp:nvSpPr>
        <dsp:cNvPr id="0" name=""/>
        <dsp:cNvSpPr/>
      </dsp:nvSpPr>
      <dsp:spPr>
        <a:xfrm>
          <a:off x="3044761" y="2394892"/>
          <a:ext cx="1234337" cy="74060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solidFill>
                <a:schemeClr val="tx2"/>
              </a:solidFill>
              <a:latin typeface="Arial" panose="020B0604020202020204" pitchFamily="34" charset="0"/>
            </a:rPr>
            <a:t>Trivalent </a:t>
          </a:r>
          <a:r>
            <a:rPr lang="de-DE" sz="1400" b="0" i="0" kern="1200" dirty="0" err="1">
              <a:solidFill>
                <a:schemeClr val="tx2"/>
              </a:solidFill>
              <a:latin typeface="Arial" panose="020B0604020202020204" pitchFamily="34" charset="0"/>
            </a:rPr>
            <a:t>Chromium</a:t>
          </a:r>
          <a:endParaRPr lang="de-DE" sz="1400" b="0" i="0" kern="1200" dirty="0">
            <a:solidFill>
              <a:schemeClr val="tx2"/>
            </a:solidFill>
            <a:latin typeface="Arial" panose="020B0604020202020204" pitchFamily="34" charset="0"/>
          </a:endParaRPr>
        </a:p>
      </dsp:txBody>
      <dsp:txXfrm>
        <a:off x="3044761" y="2394892"/>
        <a:ext cx="1234337" cy="740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09BC3-F075-0B43-926B-B40B04A7A7BB}" type="datetimeFigureOut">
              <a:rPr lang="en-SE" smtClean="0"/>
              <a:t>10/10/23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0F3D6-7BEF-C94A-8535-20A2DB49D0B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8791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9020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CBM process is less sensitive for the quality of </a:t>
            </a:r>
            <a:r>
              <a:rPr lang="en-GB" dirty="0" err="1"/>
              <a:t>molded</a:t>
            </a:r>
            <a:r>
              <a:rPr lang="en-GB" dirty="0"/>
              <a:t> parts.</a:t>
            </a:r>
          </a:p>
          <a:p>
            <a:endParaRPr lang="en-GB" dirty="0"/>
          </a:p>
          <a:p>
            <a:r>
              <a:rPr lang="en-GB" dirty="0"/>
              <a:t>We have tried three different bad </a:t>
            </a:r>
            <a:r>
              <a:rPr lang="en-GB" dirty="0" err="1"/>
              <a:t>molded</a:t>
            </a:r>
            <a:r>
              <a:rPr lang="en-GB" dirty="0"/>
              <a:t> parts with excellent results. No affect on adhesion.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32104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most elegant solution is to insert our process directly at the </a:t>
            </a:r>
            <a:r>
              <a:rPr lang="en-GB" dirty="0" err="1"/>
              <a:t>molding</a:t>
            </a:r>
            <a:r>
              <a:rPr lang="en-GB" dirty="0"/>
              <a:t> equipment.</a:t>
            </a:r>
          </a:p>
          <a:p>
            <a:endParaRPr lang="en-GB" dirty="0"/>
          </a:p>
          <a:p>
            <a:r>
              <a:rPr lang="en-GB" dirty="0"/>
              <a:t>Here you already have the parts in a robot arm and the robot arm can be used to apply our process.</a:t>
            </a:r>
          </a:p>
          <a:p>
            <a:endParaRPr lang="en-GB" dirty="0"/>
          </a:p>
          <a:p>
            <a:r>
              <a:rPr lang="en-GB" dirty="0"/>
              <a:t>Our process needs approximately 15 seconds for spray and exposure of UV light.</a:t>
            </a:r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2471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an example having pieces on the racks that could be inserted in today’s production lines.</a:t>
            </a:r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5705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have a fully automated CBM robot in Sweden to show that the process can be done completely hands-free.</a:t>
            </a:r>
          </a:p>
          <a:p>
            <a:endParaRPr lang="en-GB" dirty="0"/>
          </a:p>
          <a:p>
            <a:r>
              <a:rPr lang="en-GB" dirty="0"/>
              <a:t>Next is the film showing the robot line in action.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32621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will now show four different projects utilising our CBM process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01540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1482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Skoda wanted to try to use PA6 instead of PC/ABS on their car door handles because of the high forces on the handle.</a:t>
            </a:r>
          </a:p>
          <a:p>
            <a:endParaRPr lang="en-GB" dirty="0"/>
          </a:p>
          <a:p>
            <a:r>
              <a:rPr lang="en-GB" dirty="0"/>
              <a:t>They sent us six different PA6 (plating and non-plating grade) materials and all passed their internal tests.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17344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RFS wanted to create a transparent antenna because 85% of the property owners in France did not want to continue to lease their properties to telecom companies for their mobile antennas because of visual pollution.</a:t>
            </a:r>
          </a:p>
          <a:p>
            <a:endParaRPr lang="en-GB" dirty="0"/>
          </a:p>
          <a:p>
            <a:r>
              <a:rPr lang="en-GB" dirty="0"/>
              <a:t>We help them find a transparent plastic which works very good with our CBM process.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94778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Several companies want to use the CBM process to change their products from metal to plastic.</a:t>
            </a:r>
          </a:p>
          <a:p>
            <a:endParaRPr lang="en-GB" dirty="0"/>
          </a:p>
          <a:p>
            <a:r>
              <a:rPr lang="en-GB" dirty="0"/>
              <a:t>As we do not go down into the material the plastic can be very filled to increase properties.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38713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9477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noProof="0" dirty="0"/>
              <a:t>The CBM process (Covalent Bonded Metallization) is a revolutionary new way of attaching metals like Copper, Nickel, Silver and Gold to a variety of surfaces.</a:t>
            </a:r>
          </a:p>
          <a:p>
            <a:endParaRPr lang="en-GB" sz="1800" noProof="0" dirty="0"/>
          </a:p>
          <a:p>
            <a:r>
              <a:rPr lang="en-GB" sz="1800" noProof="0" dirty="0"/>
              <a:t>It is easy to implement, and enhances performance. </a:t>
            </a:r>
          </a:p>
          <a:p>
            <a:endParaRPr lang="en-GB" sz="1800" noProof="0" dirty="0"/>
          </a:p>
          <a:p>
            <a:r>
              <a:rPr lang="en-GB" sz="1800" noProof="0" dirty="0"/>
              <a:t>Today’s technologies for metal-adhesion to non-metallic surfaces rely mainly on mechanical adhesion by first creating a rough surface (down into the surface).</a:t>
            </a:r>
          </a:p>
          <a:p>
            <a:endParaRPr lang="en-GB" sz="1800" noProof="0" dirty="0"/>
          </a:p>
          <a:p>
            <a:r>
              <a:rPr lang="en-GB" sz="1800" noProof="0" dirty="0"/>
              <a:t>Current technologies have several issues, three of which being choice of materials, production cost and the use of Chrome+6 for etching. </a:t>
            </a:r>
          </a:p>
          <a:p>
            <a:endParaRPr lang="en-GB" sz="1800" noProof="0" dirty="0"/>
          </a:p>
          <a:p>
            <a:r>
              <a:rPr lang="en-GB" sz="1800" noProof="0" dirty="0"/>
              <a:t>The CBM process solves there problems.</a:t>
            </a:r>
          </a:p>
          <a:p>
            <a:endParaRPr lang="en-GB" sz="2000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03353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37428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5546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37350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6335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05208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2K moulding we can insert a poison for our chemistry in one of the plastics so our process will not attach to it.</a:t>
            </a:r>
          </a:p>
          <a:p>
            <a:endParaRPr lang="en-GB" dirty="0"/>
          </a:p>
          <a:p>
            <a:r>
              <a:rPr lang="en-GB" dirty="0"/>
              <a:t>So you can 2K </a:t>
            </a:r>
            <a:r>
              <a:rPr lang="en-GB" dirty="0" err="1"/>
              <a:t>mold</a:t>
            </a:r>
            <a:r>
              <a:rPr lang="en-GB" dirty="0"/>
              <a:t> an ABS part with another very filled ABS part (for different properties)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53061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30524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company is owned by interesting private individuals.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802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CBM process is very simple.</a:t>
            </a:r>
          </a:p>
          <a:p>
            <a:endParaRPr lang="en-GB" dirty="0"/>
          </a:p>
          <a:p>
            <a:r>
              <a:rPr lang="en-GB" dirty="0"/>
              <a:t>You apply the CBM chemical by spray or dip, and thereafter you expose it to UV light.</a:t>
            </a:r>
          </a:p>
          <a:p>
            <a:endParaRPr lang="en-GB" dirty="0"/>
          </a:p>
          <a:p>
            <a:r>
              <a:rPr lang="en-GB" dirty="0"/>
              <a:t>That is it.</a:t>
            </a:r>
          </a:p>
          <a:p>
            <a:endParaRPr lang="en-GB" dirty="0"/>
          </a:p>
          <a:p>
            <a:r>
              <a:rPr lang="en-GB" dirty="0"/>
              <a:t>Before you continue to standard Electroless Cu or Ni, you wash the pieces with cold water.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3525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Here</a:t>
            </a:r>
            <a:r>
              <a:rPr lang="sv-SE" dirty="0"/>
              <a:t> in </a:t>
            </a:r>
            <a:r>
              <a:rPr lang="sv-SE" dirty="0" err="1"/>
              <a:t>between</a:t>
            </a:r>
            <a:r>
              <a:rPr lang="sv-SE" dirty="0"/>
              <a:t> the ABS and the </a:t>
            </a:r>
            <a:r>
              <a:rPr lang="sv-SE" dirty="0" err="1"/>
              <a:t>elctroless</a:t>
            </a:r>
            <a:r>
              <a:rPr lang="sv-SE" dirty="0"/>
              <a:t> Cu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applied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process and </a:t>
            </a:r>
            <a:r>
              <a:rPr lang="sv-SE" dirty="0" err="1"/>
              <a:t>created</a:t>
            </a:r>
            <a:r>
              <a:rPr lang="sv-SE" dirty="0"/>
              <a:t> a </a:t>
            </a:r>
            <a:r>
              <a:rPr lang="sv-SE" dirty="0" err="1"/>
              <a:t>bond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is </a:t>
            </a:r>
            <a:r>
              <a:rPr lang="sv-SE" dirty="0" err="1"/>
              <a:t>approximate</a:t>
            </a:r>
            <a:r>
              <a:rPr lang="sv-SE" dirty="0"/>
              <a:t> 100 nanometers.</a:t>
            </a:r>
          </a:p>
          <a:p>
            <a:endParaRPr lang="sv-SE" dirty="0"/>
          </a:p>
          <a:p>
            <a:r>
              <a:rPr lang="sv-SE" dirty="0"/>
              <a:t>On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bond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applied</a:t>
            </a:r>
            <a:r>
              <a:rPr lang="sv-SE" dirty="0"/>
              <a:t> standard 0,2 </a:t>
            </a:r>
            <a:r>
              <a:rPr lang="sv-SE" dirty="0" err="1"/>
              <a:t>microns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Ni or Cu, and </a:t>
            </a:r>
            <a:r>
              <a:rPr lang="sv-SE" dirty="0" err="1"/>
              <a:t>thereafter</a:t>
            </a:r>
            <a:r>
              <a:rPr lang="sv-SE" dirty="0"/>
              <a:t> </a:t>
            </a:r>
            <a:r>
              <a:rPr lang="sv-SE" dirty="0" err="1"/>
              <a:t>electroplated</a:t>
            </a:r>
            <a:r>
              <a:rPr lang="sv-SE" dirty="0"/>
              <a:t> 18 µm </a:t>
            </a:r>
            <a:r>
              <a:rPr lang="sv-SE" dirty="0" err="1"/>
              <a:t>of</a:t>
            </a:r>
            <a:r>
              <a:rPr lang="sv-SE" dirty="0"/>
              <a:t> Cu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8745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471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a few of the materials we have tested for different customers.</a:t>
            </a:r>
          </a:p>
          <a:p>
            <a:endParaRPr lang="en-GB" dirty="0"/>
          </a:p>
          <a:p>
            <a:r>
              <a:rPr lang="en-GB" dirty="0"/>
              <a:t>The list increases for every month.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4618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38036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the CBM process you can metallize many new different plastics in the same production line.</a:t>
            </a:r>
          </a:p>
          <a:p>
            <a:endParaRPr lang="en-GB" dirty="0"/>
          </a:p>
          <a:p>
            <a:r>
              <a:rPr lang="en-GB" dirty="0"/>
              <a:t>You can metallize for instance  ABS, PC/ABS and PA6 in the same production line. </a:t>
            </a:r>
          </a:p>
          <a:p>
            <a:endParaRPr lang="en-GB" dirty="0"/>
          </a:p>
          <a:p>
            <a:r>
              <a:rPr lang="en-GB" dirty="0"/>
              <a:t>You can also use non-plating grade plastics, which are less expensive than plating grade.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9184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8104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tle template" hidden="1">
            <a:extLst>
              <a:ext uri="{FF2B5EF4-FFF2-40B4-BE49-F238E27FC236}">
                <a16:creationId xmlns:a16="http://schemas.microsoft.com/office/drawing/2014/main" id="{A290EC7D-3AA8-584A-B339-FCD90105E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pic>
        <p:nvPicPr>
          <p:cNvPr id="10" name="Title background">
            <a:extLst>
              <a:ext uri="{FF2B5EF4-FFF2-40B4-BE49-F238E27FC236}">
                <a16:creationId xmlns:a16="http://schemas.microsoft.com/office/drawing/2014/main" id="{BD11EBCB-9424-D047-A805-1E23C3DB07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D6D76BC1-2EDD-804B-9B69-9C08BDCAA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5707380"/>
            <a:ext cx="9144000" cy="612140"/>
          </a:xfrm>
        </p:spPr>
        <p:txBody>
          <a:bodyPr lIns="0"/>
          <a:lstStyle>
            <a:lvl1pPr marL="0" indent="0" algn="l">
              <a:buNone/>
              <a:defRPr sz="3400" b="1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16ADBB6-2EB8-F64B-881B-3AB7FBD41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4033520"/>
            <a:ext cx="11186160" cy="1673860"/>
          </a:xfrm>
        </p:spPr>
        <p:txBody>
          <a:bodyPr lIns="0" anchor="b"/>
          <a:lstStyle>
            <a:lvl1pPr algn="l">
              <a:defRPr sz="6000" b="1" i="0" baseline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4" name="Names">
            <a:extLst>
              <a:ext uri="{FF2B5EF4-FFF2-40B4-BE49-F238E27FC236}">
                <a16:creationId xmlns:a16="http://schemas.microsoft.com/office/drawing/2014/main" id="{CDAFA7DB-9B9D-2648-9F0B-DA7021ACA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20" y="1636236"/>
            <a:ext cx="4297362" cy="2275364"/>
          </a:xfrm>
        </p:spPr>
        <p:txBody>
          <a:bodyPr lIns="0" anchor="ctr" anchorCtr="0">
            <a:normAutofit/>
          </a:bodyPr>
          <a:lstStyle>
            <a:lvl1pPr>
              <a:buFontTx/>
              <a:buNone/>
              <a:defRPr sz="2000" baseline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0741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C54A8-9A58-D842-9924-2A8D777C9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5" y="1993473"/>
            <a:ext cx="12188085" cy="2285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398A4-70F7-934D-930F-8FEC7A8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1993473"/>
            <a:ext cx="11347450" cy="2285266"/>
          </a:xfr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A19D847-FE7F-7B4B-916D-BAE3E508F17E}"/>
              </a:ext>
            </a:extLst>
          </p:cNvPr>
          <p:cNvSpPr/>
          <p:nvPr userDrawn="1"/>
        </p:nvSpPr>
        <p:spPr>
          <a:xfrm rot="10800000">
            <a:off x="5879365" y="0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423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dark">
            <a:extLst>
              <a:ext uri="{FF2B5EF4-FFF2-40B4-BE49-F238E27FC236}">
                <a16:creationId xmlns:a16="http://schemas.microsoft.com/office/drawing/2014/main" id="{529E5891-C78A-E043-8239-784C5095F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4F647DB-4A79-B843-917F-434E200BAF6E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35599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4F647DB-4A79-B843-917F-434E200BAF6E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8032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dark">
            <a:extLst>
              <a:ext uri="{FF2B5EF4-FFF2-40B4-BE49-F238E27FC236}">
                <a16:creationId xmlns:a16="http://schemas.microsoft.com/office/drawing/2014/main" id="{529E5891-C78A-E043-8239-784C5095F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Cuptronic Technology AB 2020.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7804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3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dark">
            <a:extLst>
              <a:ext uri="{FF2B5EF4-FFF2-40B4-BE49-F238E27FC236}">
                <a16:creationId xmlns:a16="http://schemas.microsoft.com/office/drawing/2014/main" id="{529E5891-C78A-E043-8239-784C5095F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Cuptronic Technology AB 2020.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4F647DB-4A79-B843-917F-434E200BAF6E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A80D00-544D-6C4D-86D3-274498DD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231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92020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ooter graphic light">
            <a:extLst>
              <a:ext uri="{FF2B5EF4-FFF2-40B4-BE49-F238E27FC236}">
                <a16:creationId xmlns:a16="http://schemas.microsoft.com/office/drawing/2014/main" id="{B351BCE2-CC74-4D44-A828-8BCC356E6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1405"/>
            <a:ext cx="12193200" cy="626595"/>
          </a:xfrm>
          <a:prstGeom prst="rect">
            <a:avLst/>
          </a:prstGeom>
        </p:spPr>
      </p:pic>
      <p:pic>
        <p:nvPicPr>
          <p:cNvPr id="11" name="Footer graphic dark">
            <a:extLst>
              <a:ext uri="{FF2B5EF4-FFF2-40B4-BE49-F238E27FC236}">
                <a16:creationId xmlns:a16="http://schemas.microsoft.com/office/drawing/2014/main" id="{EB0985D0-0C36-5143-B48C-BDE7DCC0E1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Cuptronic Technology AB 2020.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F5CA8F5A-4928-464A-B7EE-B7C33E884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1092200"/>
            <a:ext cx="10945812" cy="512646"/>
          </a:xfrm>
        </p:spPr>
        <p:txBody>
          <a:bodyPr lIns="0" tIns="0" bIns="0"/>
          <a:lstStyle>
            <a:lvl1pPr>
              <a:buFontTx/>
              <a:buNone/>
              <a:defRPr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EF4F5D3-33AA-834A-BCA5-EB9B4E7C7C47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2658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">
            <a:extLst>
              <a:ext uri="{FF2B5EF4-FFF2-40B4-BE49-F238E27FC236}">
                <a16:creationId xmlns:a16="http://schemas.microsoft.com/office/drawing/2014/main" id="{F5CA8F5A-4928-464A-B7EE-B7C33E884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1092200"/>
            <a:ext cx="10945812" cy="512646"/>
          </a:xfrm>
        </p:spPr>
        <p:txBody>
          <a:bodyPr lIns="0" tIns="0" bIns="0"/>
          <a:lstStyle>
            <a:lvl1pPr>
              <a:buFontTx/>
              <a:buNone/>
              <a:defRPr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>
            <a:lvl1pPr>
              <a:defRPr b="1" i="0">
                <a:latin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EF4F5D3-33AA-834A-BCA5-EB9B4E7C7C47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9950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blue" hidden="1">
            <a:extLst>
              <a:ext uri="{FF2B5EF4-FFF2-40B4-BE49-F238E27FC236}">
                <a16:creationId xmlns:a16="http://schemas.microsoft.com/office/drawing/2014/main" id="{CED7E7B3-06ED-B64C-A498-57ACF67CE6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231405"/>
            <a:ext cx="12193200" cy="6265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A3AAD-3F52-AD45-8A06-160D0A8FD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22607"/>
            <a:ext cx="2743200" cy="44419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aseline="0">
                <a:solidFill>
                  <a:schemeClr val="bg1"/>
                </a:solidFill>
                <a:latin typeface="Lato Medium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923D3-A032-614E-9893-61497A7D7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8113"/>
            <a:ext cx="4114800" cy="444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/>
                </a:solidFill>
                <a:latin typeface="Lato Medium" panose="020F0502020204030203" pitchFamily="34" charset="77"/>
              </a:defRPr>
            </a:lvl1pPr>
          </a:lstStyle>
          <a:p>
            <a:r>
              <a:rPr lang="en-GB">
                <a:solidFill>
                  <a:schemeClr val="tx2"/>
                </a:solidFill>
                <a:latin typeface="Lato Medium" panose="020F0502020204030203" pitchFamily="34" charset="77"/>
              </a:rPr>
              <a:t>Copyright Cuptronic Technology AB 2020. All rights reserved.</a:t>
            </a:r>
            <a:endParaRPr lang="en-SE" dirty="0">
              <a:solidFill>
                <a:schemeClr val="tx2"/>
              </a:solidFill>
              <a:latin typeface="Lato Medium" panose="020F0502020204030203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B4F7A-E9E2-9047-9A6B-DC0617ED9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3726D-161C-0E42-BF9B-8C312A91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961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75" r:id="rId4"/>
    <p:sldLayoutId id="2147483676" r:id="rId5"/>
    <p:sldLayoutId id="2147483667" r:id="rId6"/>
    <p:sldLayoutId id="2147483674" r:id="rId7"/>
    <p:sldLayoutId id="2147483673" r:id="rId8"/>
    <p:sldLayoutId id="214748367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2"/>
          </a:solidFill>
          <a:latin typeface="Arial Narrow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tif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12" Type="http://schemas.openxmlformats.org/officeDocument/2006/relationships/image" Target="../media/image1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11.tiff"/><Relationship Id="rId5" Type="http://schemas.microsoft.com/office/2007/relationships/hdphoto" Target="../media/hdphoto2.wdp"/><Relationship Id="rId10" Type="http://schemas.openxmlformats.org/officeDocument/2006/relationships/image" Target="../media/image10.tiff"/><Relationship Id="rId4" Type="http://schemas.openxmlformats.org/officeDocument/2006/relationships/image" Target="../media/image64.png"/><Relationship Id="rId9" Type="http://schemas.openxmlformats.org/officeDocument/2006/relationships/image" Target="../media/image9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tif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3C8E63-6647-514B-922E-F044C283C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788" y="2324350"/>
            <a:ext cx="5085806" cy="1673860"/>
          </a:xfrm>
        </p:spPr>
        <p:txBody>
          <a:bodyPr>
            <a:normAutofit fontScale="90000"/>
          </a:bodyPr>
          <a:lstStyle/>
          <a:p>
            <a:r>
              <a:rPr lang="en-SE" dirty="0">
                <a:cs typeface="Arial Narrow" panose="020B0604020202020204" pitchFamily="34" charset="0"/>
              </a:rPr>
              <a:t>The </a:t>
            </a:r>
            <a:r>
              <a:rPr lang="en-SE">
                <a:cs typeface="Arial Narrow" panose="020B0604020202020204" pitchFamily="34" charset="0"/>
              </a:rPr>
              <a:t>CBM Process</a:t>
            </a:r>
            <a:br>
              <a:rPr lang="sv-SE" dirty="0">
                <a:cs typeface="Arial Narrow" panose="020B0604020202020204" pitchFamily="34" charset="0"/>
              </a:rPr>
            </a:br>
            <a:r>
              <a:rPr lang="en-SE">
                <a:cs typeface="Arial Narrow" panose="020B0604020202020204" pitchFamily="34" charset="0"/>
              </a:rPr>
              <a:t> for P</a:t>
            </a:r>
            <a:r>
              <a:rPr lang="sv-SE" dirty="0">
                <a:cs typeface="Arial Narrow" panose="020B0604020202020204" pitchFamily="34" charset="0"/>
              </a:rPr>
              <a:t>OP</a:t>
            </a:r>
            <a:endParaRPr lang="en-SE" dirty="0">
              <a:cs typeface="Arial Narrow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3E7AB-8903-6546-8951-EB5084B05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95525" y="4810511"/>
            <a:ext cx="2325189" cy="18646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Peter Sjöbeck, CEO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r>
              <a:rPr lang="en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eter.sjobeck@cuptronic.com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Mobile: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+46 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70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730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0000</a:t>
            </a:r>
            <a:endParaRPr lang="sv-SE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SE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en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Dr. Björn At</a:t>
            </a:r>
            <a:r>
              <a:rPr lang="sv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lang="en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hoff, CTO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</a:t>
            </a:r>
            <a:r>
              <a:rPr lang="en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jorn.atthoff@cuptronic.com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Mobile: +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46 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70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996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6118</a:t>
            </a:r>
            <a:endParaRPr lang="en-SE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3451EF3E-3D65-A04E-84AC-E0676D49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5318" r="12273" b="7841"/>
          <a:stretch>
            <a:fillRect/>
          </a:stretch>
        </p:blipFill>
        <p:spPr bwMode="auto">
          <a:xfrm>
            <a:off x="7627515" y="555024"/>
            <a:ext cx="4105108" cy="359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D1BFEFF-2AF8-2047-B83C-166C65D1D429}"/>
              </a:ext>
            </a:extLst>
          </p:cNvPr>
          <p:cNvSpPr txBox="1"/>
          <p:nvPr/>
        </p:nvSpPr>
        <p:spPr>
          <a:xfrm>
            <a:off x="816169" y="4810511"/>
            <a:ext cx="5561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600">
                <a:solidFill>
                  <a:schemeClr val="bg1"/>
                </a:solidFill>
                <a:latin typeface="Neo Sans Std Medium TR" panose="020B0704030504040204" pitchFamily="34" charset="77"/>
              </a:rPr>
              <a:t>Better bonds between metal and plastic.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400C3C4-6D58-2F4F-804D-168EBBDAB9C5}"/>
              </a:ext>
            </a:extLst>
          </p:cNvPr>
          <p:cNvSpPr txBox="1"/>
          <p:nvPr/>
        </p:nvSpPr>
        <p:spPr>
          <a:xfrm>
            <a:off x="2523281" y="6204031"/>
            <a:ext cx="174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Non </a:t>
            </a:r>
            <a:r>
              <a:rPr lang="sv-SE" dirty="0" err="1">
                <a:solidFill>
                  <a:srgbClr val="FF0000"/>
                </a:solidFill>
              </a:rPr>
              <a:t>confidential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6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B334-7C8D-C04F-ADC4-F4091B07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Process benefits for POP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F222C8-5BDA-9641-B938-D74F45187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E89C8-80C0-2B4B-B2E8-EFA8D446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10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35717D-120B-6D40-A232-0D01C342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57" y="1717293"/>
            <a:ext cx="9829800" cy="3798132"/>
          </a:xfrm>
        </p:spPr>
        <p:txBody>
          <a:bodyPr>
            <a:noAutofit/>
          </a:bodyPr>
          <a:lstStyle/>
          <a:p>
            <a:r>
              <a:rPr lang="en-GB" dirty="0"/>
              <a:t>Wide variety of plastics can be plated</a:t>
            </a:r>
            <a:endParaRPr lang="en-GB" sz="1800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Non plating-grade materials </a:t>
            </a:r>
            <a:r>
              <a:rPr lang="en-GB" sz="1400" dirty="0"/>
              <a:t>(properties &amp; cost reduction)</a:t>
            </a:r>
          </a:p>
          <a:p>
            <a:pPr lvl="1"/>
            <a:r>
              <a:rPr lang="en-GB" dirty="0"/>
              <a:t>Recycled ABS</a:t>
            </a:r>
          </a:p>
          <a:p>
            <a:r>
              <a:rPr lang="en-GB" dirty="0" err="1"/>
              <a:t>Plateability</a:t>
            </a:r>
            <a:r>
              <a:rPr lang="en-GB" dirty="0"/>
              <a:t> doesn’t restrict choice of functional materials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Increased injection molding yield</a:t>
            </a:r>
          </a:p>
          <a:p>
            <a:r>
              <a:rPr lang="en-GB" dirty="0"/>
              <a:t>Potentially replace Pd with Silver as catalyst</a:t>
            </a:r>
            <a:endParaRPr lang="en-SE"/>
          </a:p>
          <a:p>
            <a:r>
              <a:rPr lang="en-GB" dirty="0">
                <a:solidFill>
                  <a:srgbClr val="FF0000"/>
                </a:solidFill>
              </a:rPr>
              <a:t>Cr(VI) free, a non-etching process </a:t>
            </a:r>
          </a:p>
        </p:txBody>
      </p:sp>
    </p:spTree>
    <p:extLst>
      <p:ext uri="{BB962C8B-B14F-4D97-AF65-F5344CB8AC3E}">
        <p14:creationId xmlns:p14="http://schemas.microsoft.com/office/powerpoint/2010/main" val="8829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8674-782D-DF4E-A6EE-B952C262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Plating</a:t>
            </a:r>
            <a:r>
              <a:rPr lang="sv-SE" dirty="0"/>
              <a:t> On Plastic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79066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0AE32-B1E6-4444-8836-C409B625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B76B6-E34B-B249-A2C8-CB242E2E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12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41153-6F20-0A42-9B00-5CCAA7A95995}"/>
              </a:ext>
            </a:extLst>
          </p:cNvPr>
          <p:cNvSpPr txBox="1"/>
          <p:nvPr/>
        </p:nvSpPr>
        <p:spPr>
          <a:xfrm>
            <a:off x="651025" y="3495187"/>
            <a:ext cx="3259551" cy="230832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</a:rPr>
              <a:t>Metal adhesion technologies today are mainly mechanical and rely on etching to achieve a structured surface.</a:t>
            </a:r>
            <a:endParaRPr lang="en-SE" sz="240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FBAC9-E5CD-5B4C-AD62-1F39BDCF1980}"/>
              </a:ext>
            </a:extLst>
          </p:cNvPr>
          <p:cNvSpPr txBox="1"/>
          <p:nvPr/>
        </p:nvSpPr>
        <p:spPr>
          <a:xfrm>
            <a:off x="6437244" y="1450891"/>
            <a:ext cx="5346770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</a:rPr>
              <a:t>The CBM</a:t>
            </a:r>
            <a:r>
              <a:rPr lang="en-GB" sz="2400" baseline="30000" dirty="0">
                <a:latin typeface="Arial" panose="020B0604020202020204" pitchFamily="34" charset="0"/>
              </a:rPr>
              <a:t>®</a:t>
            </a:r>
            <a:r>
              <a:rPr lang="en-GB" sz="2400" dirty="0">
                <a:latin typeface="Arial" panose="020B0604020202020204" pitchFamily="34" charset="0"/>
              </a:rPr>
              <a:t> Process chemically alters the surface to enable electroless metal deposition.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No etching, no Cr(VI)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  <a:endParaRPr lang="en-SE" sz="2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A4F0B6-E531-684D-9B18-ECF59E7CFF71}"/>
              </a:ext>
            </a:extLst>
          </p:cNvPr>
          <p:cNvGrpSpPr/>
          <p:nvPr/>
        </p:nvGrpSpPr>
        <p:grpSpPr>
          <a:xfrm>
            <a:off x="7544864" y="3009911"/>
            <a:ext cx="2793600" cy="2793600"/>
            <a:chOff x="4484094" y="3009911"/>
            <a:chExt cx="2793600" cy="27936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713257-9F48-4C42-9FCA-09838A57B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4094" y="3009911"/>
              <a:ext cx="2793600" cy="2793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52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3B851E-CD0D-D548-9351-7D3E877BECA1}"/>
                </a:ext>
              </a:extLst>
            </p:cNvPr>
            <p:cNvCxnSpPr>
              <a:stCxn id="9" idx="1"/>
              <a:endCxn id="9" idx="5"/>
            </p:cNvCxnSpPr>
            <p:nvPr/>
          </p:nvCxnSpPr>
          <p:spPr>
            <a:xfrm>
              <a:off x="4893207" y="3419024"/>
              <a:ext cx="1975374" cy="1975374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Notched Right Arrow 13">
            <a:extLst>
              <a:ext uri="{FF2B5EF4-FFF2-40B4-BE49-F238E27FC236}">
                <a16:creationId xmlns:a16="http://schemas.microsoft.com/office/drawing/2014/main" id="{5DE204F2-FCE4-4348-97BA-018EEBE1F131}"/>
              </a:ext>
            </a:extLst>
          </p:cNvPr>
          <p:cNvSpPr/>
          <p:nvPr/>
        </p:nvSpPr>
        <p:spPr>
          <a:xfrm>
            <a:off x="4436885" y="2719468"/>
            <a:ext cx="1500809" cy="120032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1" name="Picture 2" descr="Hexavalent Chromium OSHA Danger Hazardous Chemical Signs ...">
            <a:extLst>
              <a:ext uri="{FF2B5EF4-FFF2-40B4-BE49-F238E27FC236}">
                <a16:creationId xmlns:a16="http://schemas.microsoft.com/office/drawing/2014/main" id="{965ACCE9-BFC1-224D-A6CA-6D440DE2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4" y="1361066"/>
            <a:ext cx="2743199" cy="196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0392DFE-8166-6B4C-93EC-F78F1196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/>
          <a:lstStyle/>
          <a:p>
            <a:r>
              <a:rPr lang="en-SE"/>
              <a:t>POP problem 1: Health and environment</a:t>
            </a:r>
          </a:p>
        </p:txBody>
      </p:sp>
    </p:spTree>
    <p:extLst>
      <p:ext uri="{BB962C8B-B14F-4D97-AF65-F5344CB8AC3E}">
        <p14:creationId xmlns:p14="http://schemas.microsoft.com/office/powerpoint/2010/main" val="166599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216A-6028-E541-94B6-33CCE4A16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POP problem 2: Limited choice of plastics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3D1DD7-9127-C844-A129-318291AF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B375F-91A7-E74D-9D7D-8723CA3D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6" name="textruta 6">
            <a:extLst>
              <a:ext uri="{FF2B5EF4-FFF2-40B4-BE49-F238E27FC236}">
                <a16:creationId xmlns:a16="http://schemas.microsoft.com/office/drawing/2014/main" id="{567DBDEF-5E93-8148-8FDF-7DCE0C8D2BF3}"/>
              </a:ext>
            </a:extLst>
          </p:cNvPr>
          <p:cNvSpPr txBox="1"/>
          <p:nvPr/>
        </p:nvSpPr>
        <p:spPr>
          <a:xfrm>
            <a:off x="1073307" y="4953741"/>
            <a:ext cx="10045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3200" b="1">
                <a:latin typeface="Lato Semibold" panose="020F0502020204030203" pitchFamily="34" charset="77"/>
              </a:defRPr>
            </a:lvl1pPr>
          </a:lstStyle>
          <a:p>
            <a:r>
              <a:rPr lang="sv-SE" sz="2800" dirty="0" err="1"/>
              <a:t>Only</a:t>
            </a:r>
            <a:r>
              <a:rPr lang="sv-SE" sz="2800" dirty="0"/>
              <a:t> </a:t>
            </a:r>
            <a:r>
              <a:rPr lang="sv-SE" sz="2800" dirty="0" err="1"/>
              <a:t>specific</a:t>
            </a:r>
            <a:r>
              <a:rPr lang="sv-SE" sz="2800" dirty="0"/>
              <a:t> ”</a:t>
            </a:r>
            <a:r>
              <a:rPr lang="sv-SE" sz="2800" dirty="0" err="1"/>
              <a:t>plateable</a:t>
            </a:r>
            <a:r>
              <a:rPr lang="sv-SE" sz="2800" dirty="0"/>
              <a:t>” </a:t>
            </a:r>
            <a:r>
              <a:rPr lang="sv-SE" sz="2800" dirty="0" err="1"/>
              <a:t>plasting-grade</a:t>
            </a:r>
            <a:r>
              <a:rPr lang="sv-SE" sz="2800" dirty="0"/>
              <a:t> plastic </a:t>
            </a:r>
          </a:p>
          <a:p>
            <a:r>
              <a:rPr lang="sv-SE" sz="2800" dirty="0" err="1"/>
              <a:t>can</a:t>
            </a:r>
            <a:r>
              <a:rPr lang="sv-SE" sz="2800" dirty="0"/>
              <a:t> be </a:t>
            </a:r>
            <a:r>
              <a:rPr lang="sv-SE" sz="2800" dirty="0" err="1"/>
              <a:t>used</a:t>
            </a:r>
            <a:r>
              <a:rPr lang="sv-SE" sz="2800" dirty="0"/>
              <a:t> in </a:t>
            </a:r>
            <a:r>
              <a:rPr lang="sv-SE" sz="2800" dirty="0" err="1"/>
              <a:t>conventional</a:t>
            </a:r>
            <a:r>
              <a:rPr lang="sv-SE" sz="2800" dirty="0"/>
              <a:t> POP </a:t>
            </a:r>
            <a:r>
              <a:rPr lang="sv-SE" sz="2800" dirty="0" err="1"/>
              <a:t>processes</a:t>
            </a:r>
            <a:r>
              <a:rPr lang="sv-SE" sz="2800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96AAF3-886E-1F4B-89E4-5DA73A46D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5" t="2506" r="475" b="33494"/>
          <a:stretch/>
        </p:blipFill>
        <p:spPr>
          <a:xfrm>
            <a:off x="4746000" y="1844488"/>
            <a:ext cx="2700000" cy="27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5240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5BAA64-56BA-1D41-ACC5-5FC06D103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5" t="2506" r="475" b="33494"/>
          <a:stretch/>
        </p:blipFill>
        <p:spPr>
          <a:xfrm>
            <a:off x="1562962" y="1844488"/>
            <a:ext cx="2700000" cy="27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524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E56698-7767-0545-8E82-A1447843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5" t="2506" r="475" b="33494"/>
          <a:stretch/>
        </p:blipFill>
        <p:spPr>
          <a:xfrm>
            <a:off x="7929038" y="1844488"/>
            <a:ext cx="2700000" cy="27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52400">
            <a:noFill/>
          </a:ln>
        </p:spPr>
      </p:pic>
    </p:spTree>
    <p:extLst>
      <p:ext uri="{BB962C8B-B14F-4D97-AF65-F5344CB8AC3E}">
        <p14:creationId xmlns:p14="http://schemas.microsoft.com/office/powerpoint/2010/main" val="2964935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A31F-E545-C74C-BFDD-B83D65AD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Plastics can be chosen for their properties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0AE32-B1E6-4444-8836-C409B625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B76B6-E34B-B249-A2C8-CB242E2E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14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28" name="Bildobjekt 6" descr="RFS MICRO One cell TP Antenna.jpg">
            <a:extLst>
              <a:ext uri="{FF2B5EF4-FFF2-40B4-BE49-F238E27FC236}">
                <a16:creationId xmlns:a16="http://schemas.microsoft.com/office/drawing/2014/main" id="{9FE3C967-42DA-F24B-BADE-9900269769C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323" y="1672342"/>
            <a:ext cx="2160000" cy="2160000"/>
          </a:xfrm>
          <a:prstGeom prst="ellipse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374347-B428-A747-8016-C0C81BFF1CA3}"/>
              </a:ext>
            </a:extLst>
          </p:cNvPr>
          <p:cNvSpPr txBox="1"/>
          <p:nvPr/>
        </p:nvSpPr>
        <p:spPr>
          <a:xfrm>
            <a:off x="1007154" y="3914369"/>
            <a:ext cx="257433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SE" sz="2000" dirty="0">
                <a:latin typeface="Lato" panose="020F0502020204030203" pitchFamily="34" charset="77"/>
              </a:rPr>
              <a:t>Color or transparency</a:t>
            </a:r>
          </a:p>
        </p:txBody>
      </p:sp>
      <p:pic>
        <p:nvPicPr>
          <p:cNvPr id="30" name="Picture 2" descr="'Autofocal' lenses promise clarity for people who need ...">
            <a:extLst>
              <a:ext uri="{FF2B5EF4-FFF2-40B4-BE49-F238E27FC236}">
                <a16:creationId xmlns:a16="http://schemas.microsoft.com/office/drawing/2014/main" id="{E6DE32AD-6059-7746-9B5F-A1997361036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1669589"/>
            <a:ext cx="2160000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DF6DB67-EB19-BD49-B997-48756CA959D3}"/>
              </a:ext>
            </a:extLst>
          </p:cNvPr>
          <p:cNvSpPr txBox="1"/>
          <p:nvPr/>
        </p:nvSpPr>
        <p:spPr>
          <a:xfrm>
            <a:off x="4808831" y="3914369"/>
            <a:ext cx="257433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SE" sz="2000" dirty="0">
                <a:latin typeface="Lato" panose="020F0502020204030203" pitchFamily="34" charset="77"/>
              </a:rPr>
              <a:t>Weight or strength</a:t>
            </a:r>
          </a:p>
        </p:txBody>
      </p:sp>
      <p:pic>
        <p:nvPicPr>
          <p:cNvPr id="32" name="Picture 6" descr="Plastic Injection Mould precision mould home appliance moulds">
            <a:extLst>
              <a:ext uri="{FF2B5EF4-FFF2-40B4-BE49-F238E27FC236}">
                <a16:creationId xmlns:a16="http://schemas.microsoft.com/office/drawing/2014/main" id="{36FB3B8F-A089-B140-A271-41739C56918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10164" r="28079" b="4789"/>
          <a:stretch/>
        </p:blipFill>
        <p:spPr bwMode="auto">
          <a:xfrm>
            <a:off x="8817677" y="1669589"/>
            <a:ext cx="2158322" cy="216000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6DECBC-CB35-4F49-B0CE-16F2C7FE312F}"/>
              </a:ext>
            </a:extLst>
          </p:cNvPr>
          <p:cNvSpPr txBox="1"/>
          <p:nvPr/>
        </p:nvSpPr>
        <p:spPr>
          <a:xfrm>
            <a:off x="8408121" y="3914369"/>
            <a:ext cx="2977434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SE" sz="2000" dirty="0">
                <a:latin typeface="Lato" panose="020F0502020204030203" pitchFamily="34" charset="77"/>
              </a:rPr>
              <a:t>Molding characteristics</a:t>
            </a:r>
          </a:p>
        </p:txBody>
      </p:sp>
      <p:sp>
        <p:nvSpPr>
          <p:cNvPr id="34" name="textruta 6">
            <a:extLst>
              <a:ext uri="{FF2B5EF4-FFF2-40B4-BE49-F238E27FC236}">
                <a16:creationId xmlns:a16="http://schemas.microsoft.com/office/drawing/2014/main" id="{0DED76A4-670E-5C45-B7F0-D48377E67AF1}"/>
              </a:ext>
            </a:extLst>
          </p:cNvPr>
          <p:cNvSpPr txBox="1"/>
          <p:nvPr/>
        </p:nvSpPr>
        <p:spPr>
          <a:xfrm>
            <a:off x="1561806" y="4891869"/>
            <a:ext cx="9068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SE"/>
            </a:defPPr>
            <a:lvl1pPr algn="ctr">
              <a:defRPr sz="3200" b="1">
                <a:latin typeface="Lato Semibold" panose="020F0502020204030203" pitchFamily="34" charset="77"/>
              </a:defRPr>
            </a:lvl1pPr>
          </a:lstStyle>
          <a:p>
            <a:r>
              <a:rPr lang="sv-SE" sz="2800" dirty="0" err="1"/>
              <a:t>The CBM Process allows a much wider choice of plastic,</a:t>
            </a:r>
            <a:br>
              <a:rPr lang="sv-SE" sz="2800" dirty="0" err="1"/>
            </a:br>
            <a:r>
              <a:rPr lang="sv-SE" sz="2800" dirty="0" err="1"/>
              <a:t>as well as fewer shape and molding restrictions.</a:t>
            </a:r>
          </a:p>
        </p:txBody>
      </p:sp>
    </p:spTree>
    <p:extLst>
      <p:ext uri="{BB962C8B-B14F-4D97-AF65-F5344CB8AC3E}">
        <p14:creationId xmlns:p14="http://schemas.microsoft.com/office/powerpoint/2010/main" val="105908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3146CA6-350B-6C4B-B95C-6AAD13E1B9C1}"/>
              </a:ext>
            </a:extLst>
          </p:cNvPr>
          <p:cNvSpPr/>
          <p:nvPr/>
        </p:nvSpPr>
        <p:spPr>
          <a:xfrm>
            <a:off x="2743200" y="1169797"/>
            <a:ext cx="5997039" cy="3350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1"/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1: </a:t>
            </a:r>
            <a:r>
              <a:rPr lang="en-GB" dirty="0">
                <a:latin typeface="Arial" panose="020B0604020202020204" pitchFamily="34" charset="0"/>
              </a:rPr>
              <a:t>Normal  / 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</a:rPr>
              <a:t>: No after pressure  / 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en-GB" dirty="0">
                <a:latin typeface="Arial" panose="020B0604020202020204" pitchFamily="34" charset="0"/>
              </a:rPr>
              <a:t>: Short cooldown time</a:t>
            </a:r>
            <a:endParaRPr lang="en-SE" dirty="0">
              <a:latin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12B0B9-A183-2141-8BBA-EEB76EF1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Different injection </a:t>
            </a:r>
            <a:r>
              <a:rPr lang="en-GB" dirty="0" err="1"/>
              <a:t>molding</a:t>
            </a:r>
            <a:r>
              <a:rPr lang="en-GB" dirty="0"/>
              <a:t> parameters</a:t>
            </a:r>
            <a:endParaRPr lang="en-S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537E98-ADC9-174D-B170-3237E961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47985-2123-5743-8E9C-3D3A8E59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6" name="Bildobjekt 2">
            <a:extLst>
              <a:ext uri="{FF2B5EF4-FFF2-40B4-BE49-F238E27FC236}">
                <a16:creationId xmlns:a16="http://schemas.microsoft.com/office/drawing/2014/main" id="{87F61F3C-E51D-2D48-A2D5-9C3B4E1FB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358" y="1865162"/>
            <a:ext cx="1859673" cy="1111902"/>
          </a:xfrm>
          <a:prstGeom prst="rect">
            <a:avLst/>
          </a:prstGeom>
        </p:spPr>
      </p:pic>
      <p:pic>
        <p:nvPicPr>
          <p:cNvPr id="7" name="Bildobjekt 3">
            <a:extLst>
              <a:ext uri="{FF2B5EF4-FFF2-40B4-BE49-F238E27FC236}">
                <a16:creationId xmlns:a16="http://schemas.microsoft.com/office/drawing/2014/main" id="{D5B9E8BA-8C1E-C849-AC6C-727283174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084" y="1870868"/>
            <a:ext cx="2554660" cy="1110061"/>
          </a:xfrm>
          <a:prstGeom prst="rect">
            <a:avLst/>
          </a:prstGeom>
        </p:spPr>
      </p:pic>
      <p:sp>
        <p:nvSpPr>
          <p:cNvPr id="8" name="textruta 5">
            <a:extLst>
              <a:ext uri="{FF2B5EF4-FFF2-40B4-BE49-F238E27FC236}">
                <a16:creationId xmlns:a16="http://schemas.microsoft.com/office/drawing/2014/main" id="{AAC2CF2F-841C-5F49-AD0C-47132FDF217E}"/>
              </a:ext>
            </a:extLst>
          </p:cNvPr>
          <p:cNvSpPr txBox="1"/>
          <p:nvPr/>
        </p:nvSpPr>
        <p:spPr>
          <a:xfrm>
            <a:off x="7873378" y="3194668"/>
            <a:ext cx="2909920" cy="615553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 algn="ctr"/>
            <a:r>
              <a:rPr lang="sv-SE" sz="2000" dirty="0">
                <a:latin typeface="Arial" panose="020B0604020202020204" pitchFamily="34" charset="0"/>
              </a:rPr>
              <a:t>PC/ABS </a:t>
            </a:r>
            <a:r>
              <a:rPr lang="sv-SE" sz="2000" dirty="0" err="1">
                <a:latin typeface="Arial" panose="020B0604020202020204" pitchFamily="34" charset="0"/>
              </a:rPr>
              <a:t>Cycoloy</a:t>
            </a:r>
            <a:r>
              <a:rPr lang="sv-SE" sz="2000" dirty="0">
                <a:latin typeface="Arial" panose="020B0604020202020204" pitchFamily="34" charset="0"/>
              </a:rPr>
              <a:t> C1200</a:t>
            </a:r>
          </a:p>
          <a:p>
            <a:pPr algn="ctr"/>
            <a:r>
              <a:rPr lang="sv-SE" sz="1400" dirty="0">
                <a:latin typeface="Arial" panose="020B0604020202020204" pitchFamily="34" charset="0"/>
              </a:rPr>
              <a:t>Non-</a:t>
            </a:r>
            <a:r>
              <a:rPr lang="sv-SE" sz="1400" dirty="0" err="1">
                <a:latin typeface="Arial" panose="020B0604020202020204" pitchFamily="34" charset="0"/>
              </a:rPr>
              <a:t>plating</a:t>
            </a:r>
            <a:r>
              <a:rPr lang="sv-SE" sz="1400" dirty="0">
                <a:latin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</a:rPr>
              <a:t>grade</a:t>
            </a:r>
            <a:endParaRPr lang="sv-SE" sz="1400" dirty="0">
              <a:latin typeface="Arial" panose="020B0604020202020204" pitchFamily="34" charset="0"/>
            </a:endParaRPr>
          </a:p>
        </p:txBody>
      </p:sp>
      <p:sp>
        <p:nvSpPr>
          <p:cNvPr id="9" name="textruta 6">
            <a:extLst>
              <a:ext uri="{FF2B5EF4-FFF2-40B4-BE49-F238E27FC236}">
                <a16:creationId xmlns:a16="http://schemas.microsoft.com/office/drawing/2014/main" id="{75807286-DB8F-1641-861E-DC4792ED6B2F}"/>
              </a:ext>
            </a:extLst>
          </p:cNvPr>
          <p:cNvSpPr txBox="1"/>
          <p:nvPr/>
        </p:nvSpPr>
        <p:spPr>
          <a:xfrm>
            <a:off x="904883" y="3190247"/>
            <a:ext cx="3222505" cy="615553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 algn="ctr"/>
            <a:r>
              <a:rPr lang="sv-SE" sz="2000" dirty="0">
                <a:latin typeface="Arial" panose="020B0604020202020204" pitchFamily="34" charset="0"/>
              </a:rPr>
              <a:t>ABS </a:t>
            </a:r>
            <a:r>
              <a:rPr lang="sv-SE" sz="2000" dirty="0" err="1">
                <a:latin typeface="Arial" panose="020B0604020202020204" pitchFamily="34" charset="0"/>
              </a:rPr>
              <a:t>Novodur</a:t>
            </a:r>
            <a:r>
              <a:rPr lang="sv-SE" sz="2000" dirty="0">
                <a:latin typeface="Arial" panose="020B0604020202020204" pitchFamily="34" charset="0"/>
              </a:rPr>
              <a:t> P2MC Natur</a:t>
            </a:r>
          </a:p>
          <a:p>
            <a:pPr algn="ctr"/>
            <a:r>
              <a:rPr lang="sv-SE" sz="1400" dirty="0" err="1">
                <a:latin typeface="Arial" panose="020B0604020202020204" pitchFamily="34" charset="0"/>
              </a:rPr>
              <a:t>Plating</a:t>
            </a:r>
            <a:r>
              <a:rPr lang="sv-SE" sz="1400" dirty="0">
                <a:latin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</a:rPr>
              <a:t>grade</a:t>
            </a:r>
            <a:endParaRPr lang="sv-SE" sz="1400" dirty="0">
              <a:latin typeface="Arial" panose="020B0604020202020204" pitchFamily="34" charset="0"/>
            </a:endParaRPr>
          </a:p>
        </p:txBody>
      </p:sp>
      <p:sp>
        <p:nvSpPr>
          <p:cNvPr id="10" name="textruta 8">
            <a:extLst>
              <a:ext uri="{FF2B5EF4-FFF2-40B4-BE49-F238E27FC236}">
                <a16:creationId xmlns:a16="http://schemas.microsoft.com/office/drawing/2014/main" id="{B2C48584-10B4-1B40-93FC-04BDFBCD4641}"/>
              </a:ext>
            </a:extLst>
          </p:cNvPr>
          <p:cNvSpPr txBox="1"/>
          <p:nvPr/>
        </p:nvSpPr>
        <p:spPr>
          <a:xfrm>
            <a:off x="2218975" y="5713964"/>
            <a:ext cx="775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="1" dirty="0">
                <a:latin typeface="Lato Semibold" panose="020F0502020204030203" pitchFamily="34" charset="77"/>
              </a:rPr>
              <a:t>Same </a:t>
            </a:r>
            <a:r>
              <a:rPr lang="sv-SE" sz="2800" b="1" dirty="0" err="1">
                <a:latin typeface="Lato Semibold" panose="020F0502020204030203" pitchFamily="34" charset="77"/>
              </a:rPr>
              <a:t>good</a:t>
            </a:r>
            <a:r>
              <a:rPr lang="sv-SE" sz="2800" b="1" dirty="0">
                <a:latin typeface="Lato Semibold" panose="020F0502020204030203" pitchFamily="34" charset="77"/>
              </a:rPr>
              <a:t> adhesion </a:t>
            </a:r>
            <a:r>
              <a:rPr lang="sv-SE" sz="2800" b="1" dirty="0" err="1">
                <a:latin typeface="Lato Semibold" panose="020F0502020204030203" pitchFamily="34" charset="77"/>
              </a:rPr>
              <a:t>using</a:t>
            </a:r>
            <a:r>
              <a:rPr lang="sv-SE" sz="2800" b="1" dirty="0">
                <a:latin typeface="Lato Semibold" panose="020F0502020204030203" pitchFamily="34" charset="77"/>
              </a:rPr>
              <a:t> different parameters</a:t>
            </a:r>
          </a:p>
        </p:txBody>
      </p:sp>
      <p:sp>
        <p:nvSpPr>
          <p:cNvPr id="11" name="textruta 9">
            <a:extLst>
              <a:ext uri="{FF2B5EF4-FFF2-40B4-BE49-F238E27FC236}">
                <a16:creationId xmlns:a16="http://schemas.microsoft.com/office/drawing/2014/main" id="{00F7B19F-98E4-9D4C-8CDB-88EE2535D145}"/>
              </a:ext>
            </a:extLst>
          </p:cNvPr>
          <p:cNvSpPr txBox="1"/>
          <p:nvPr/>
        </p:nvSpPr>
        <p:spPr>
          <a:xfrm>
            <a:off x="5289450" y="3186990"/>
            <a:ext cx="1613090" cy="615553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 algn="ctr"/>
            <a:r>
              <a:rPr lang="sv-SE" sz="2000" dirty="0">
                <a:latin typeface="Arial" panose="020B0604020202020204" pitchFamily="34" charset="0"/>
              </a:rPr>
              <a:t>LG HI121H</a:t>
            </a:r>
          </a:p>
          <a:p>
            <a:pPr algn="ctr"/>
            <a:r>
              <a:rPr lang="sv-SE" sz="1400" dirty="0">
                <a:latin typeface="Arial" panose="020B0604020202020204" pitchFamily="34" charset="0"/>
              </a:rPr>
              <a:t>Non-</a:t>
            </a:r>
            <a:r>
              <a:rPr lang="sv-SE" sz="1400" dirty="0" err="1">
                <a:latin typeface="Arial" panose="020B0604020202020204" pitchFamily="34" charset="0"/>
              </a:rPr>
              <a:t>plating</a:t>
            </a:r>
            <a:r>
              <a:rPr lang="sv-SE" sz="1400" dirty="0">
                <a:latin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</a:rPr>
              <a:t>grade</a:t>
            </a:r>
            <a:endParaRPr lang="sv-SE" sz="1400" dirty="0">
              <a:latin typeface="Arial" panose="020B0604020202020204" pitchFamily="34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E66BE37-21D2-4E48-B5C3-BE68862AC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473" y="1876579"/>
            <a:ext cx="2644156" cy="110666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D315706F-1BA7-1C41-8CC3-E1AA60DD1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161" y="4170516"/>
            <a:ext cx="4271668" cy="155112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EC53F30-06F4-5149-9E8E-F4F9AFAD8725}"/>
              </a:ext>
            </a:extLst>
          </p:cNvPr>
          <p:cNvSpPr txBox="1"/>
          <p:nvPr/>
        </p:nvSpPr>
        <p:spPr>
          <a:xfrm>
            <a:off x="4775473" y="478835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D43C8705-DEE6-724A-AD94-8568E41C3A31}"/>
              </a:ext>
            </a:extLst>
          </p:cNvPr>
          <p:cNvSpPr txBox="1"/>
          <p:nvPr/>
        </p:nvSpPr>
        <p:spPr>
          <a:xfrm>
            <a:off x="8602220" y="232786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0A1C122-05F2-8B45-97E3-9AE3D4A4276E}"/>
              </a:ext>
            </a:extLst>
          </p:cNvPr>
          <p:cNvSpPr txBox="1"/>
          <p:nvPr/>
        </p:nvSpPr>
        <p:spPr>
          <a:xfrm>
            <a:off x="1667924" y="23278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377BA28-A671-D144-BC66-41232B2FBBF8}"/>
              </a:ext>
            </a:extLst>
          </p:cNvPr>
          <p:cNvSpPr txBox="1"/>
          <p:nvPr/>
        </p:nvSpPr>
        <p:spPr>
          <a:xfrm>
            <a:off x="5206331" y="232787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D02F21C1-E65C-CB4A-B3AE-D5937FA228C2}"/>
              </a:ext>
            </a:extLst>
          </p:cNvPr>
          <p:cNvSpPr txBox="1"/>
          <p:nvPr/>
        </p:nvSpPr>
        <p:spPr>
          <a:xfrm>
            <a:off x="9190319" y="232786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B15DB4E-2C0F-5C4E-AEC2-9593D659AE65}"/>
              </a:ext>
            </a:extLst>
          </p:cNvPr>
          <p:cNvSpPr txBox="1"/>
          <p:nvPr/>
        </p:nvSpPr>
        <p:spPr>
          <a:xfrm>
            <a:off x="5897217" y="232786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3F5684F2-7FEB-C843-B858-76720FF1FA18}"/>
              </a:ext>
            </a:extLst>
          </p:cNvPr>
          <p:cNvSpPr txBox="1"/>
          <p:nvPr/>
        </p:nvSpPr>
        <p:spPr>
          <a:xfrm>
            <a:off x="2359805" y="23278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0495198C-88EC-E840-8F7E-AC5F007CFBA5}"/>
              </a:ext>
            </a:extLst>
          </p:cNvPr>
          <p:cNvSpPr txBox="1"/>
          <p:nvPr/>
        </p:nvSpPr>
        <p:spPr>
          <a:xfrm>
            <a:off x="5881353" y="474092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14F2A449-C38A-FF43-AB5A-9F7A3A75F647}"/>
              </a:ext>
            </a:extLst>
          </p:cNvPr>
          <p:cNvSpPr txBox="1"/>
          <p:nvPr/>
        </p:nvSpPr>
        <p:spPr>
          <a:xfrm>
            <a:off x="7143591" y="474092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B71F60FC-5680-1449-9530-95B8F4E0A038}"/>
              </a:ext>
            </a:extLst>
          </p:cNvPr>
          <p:cNvSpPr txBox="1"/>
          <p:nvPr/>
        </p:nvSpPr>
        <p:spPr>
          <a:xfrm>
            <a:off x="9720968" y="232786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F95D2DCF-437E-AE41-B53B-A7E5341847F4}"/>
              </a:ext>
            </a:extLst>
          </p:cNvPr>
          <p:cNvSpPr txBox="1"/>
          <p:nvPr/>
        </p:nvSpPr>
        <p:spPr>
          <a:xfrm>
            <a:off x="6764521" y="23353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0D0E189C-BE10-784A-9F24-DE1C007071EF}"/>
              </a:ext>
            </a:extLst>
          </p:cNvPr>
          <p:cNvSpPr txBox="1"/>
          <p:nvPr/>
        </p:nvSpPr>
        <p:spPr>
          <a:xfrm>
            <a:off x="3063683" y="23353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0705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A9E9-C05A-BA44-8F77-23443899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CBM – in a POP Process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A0239-DA86-934F-BCD9-3182B8F3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81963-8ABC-3A4E-B417-791D1B3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609D01-4D13-FC43-8FAA-F507B9EA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310" y="1757477"/>
            <a:ext cx="8671560" cy="36965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Pre-wash	(if necessary)</a:t>
            </a:r>
          </a:p>
          <a:p>
            <a:r>
              <a:rPr lang="en-US" dirty="0"/>
              <a:t>Drying	(if necessary)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Application of Cuptronic Chemistry     (spray, dip, roll, conveyor)</a:t>
            </a:r>
          </a:p>
          <a:p>
            <a:r>
              <a:rPr lang="en-US" dirty="0">
                <a:solidFill>
                  <a:srgbClr val="FF0000"/>
                </a:solidFill>
              </a:rPr>
              <a:t>Curing of Cuptronic Chemistry            (UV light conveyor)</a:t>
            </a:r>
          </a:p>
          <a:p>
            <a:pPr marL="0" indent="0">
              <a:buNone/>
            </a:pPr>
            <a:r>
              <a:rPr lang="en-US" sz="1800" dirty="0"/>
              <a:t>				</a:t>
            </a:r>
          </a:p>
          <a:p>
            <a:r>
              <a:rPr lang="en-US" dirty="0"/>
              <a:t>Washing (cold water)</a:t>
            </a:r>
          </a:p>
          <a:p>
            <a:r>
              <a:rPr lang="en-US" dirty="0"/>
              <a:t>Activation with, and Reduction of Pd </a:t>
            </a:r>
          </a:p>
          <a:p>
            <a:r>
              <a:rPr lang="en-US" dirty="0"/>
              <a:t>Electroless Cu or Ni deposit</a:t>
            </a:r>
          </a:p>
          <a:p>
            <a:r>
              <a:rPr lang="en-US" dirty="0"/>
              <a:t>Continue normal process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8E1B0CF-B472-6E4C-B1C2-C3E826B6FAAA}"/>
              </a:ext>
            </a:extLst>
          </p:cNvPr>
          <p:cNvSpPr txBox="1"/>
          <p:nvPr/>
        </p:nvSpPr>
        <p:spPr>
          <a:xfrm>
            <a:off x="4173075" y="5736316"/>
            <a:ext cx="3086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rgbClr val="FF0000"/>
                </a:solidFill>
              </a:rPr>
              <a:t>RED</a:t>
            </a:r>
            <a:r>
              <a:rPr lang="sv-SE" sz="1600" dirty="0"/>
              <a:t> = new for a POP </a:t>
            </a:r>
            <a:r>
              <a:rPr lang="sv-SE" sz="1600" dirty="0" err="1"/>
              <a:t>manufacturer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585378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A9E9-C05A-BA44-8F77-23443899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CBM – in a POP Process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A0239-DA86-934F-BCD9-3182B8F3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81963-8ABC-3A4E-B417-791D1B3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17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8304D96-C1E2-6E44-B49C-E7C3588F868A}"/>
              </a:ext>
            </a:extLst>
          </p:cNvPr>
          <p:cNvSpPr txBox="1"/>
          <p:nvPr/>
        </p:nvSpPr>
        <p:spPr>
          <a:xfrm>
            <a:off x="4173075" y="5736316"/>
            <a:ext cx="3086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rgbClr val="FF0000"/>
                </a:solidFill>
              </a:rPr>
              <a:t>RED</a:t>
            </a:r>
            <a:r>
              <a:rPr lang="sv-SE" sz="1600" dirty="0"/>
              <a:t> = new for a POP </a:t>
            </a:r>
            <a:r>
              <a:rPr lang="sv-SE" sz="1600" dirty="0" err="1"/>
              <a:t>manufacturer</a:t>
            </a:r>
            <a:endParaRPr lang="sv-SE" sz="16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E4CCC69-CF1F-CC4C-A630-12EF2445D444}"/>
              </a:ext>
            </a:extLst>
          </p:cNvPr>
          <p:cNvSpPr txBox="1">
            <a:spLocks/>
          </p:cNvSpPr>
          <p:nvPr/>
        </p:nvSpPr>
        <p:spPr>
          <a:xfrm>
            <a:off x="131996" y="2233904"/>
            <a:ext cx="2328314" cy="135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next to a </a:t>
            </a:r>
          </a:p>
          <a:p>
            <a:pPr marL="0" indent="0">
              <a:buNone/>
            </a:pPr>
            <a:r>
              <a:rPr lang="en-US" sz="2000" dirty="0"/>
              <a:t>molding machine</a:t>
            </a:r>
          </a:p>
          <a:p>
            <a:pPr marL="0" indent="0">
              <a:buNone/>
            </a:pPr>
            <a:r>
              <a:rPr lang="en-US" sz="2400" dirty="0"/>
              <a:t>Start here </a:t>
            </a:r>
            <a:r>
              <a:rPr lang="en-US" sz="2400" dirty="0">
                <a:sym typeface="Wingdings" pitchFamily="2" charset="2"/>
              </a:rPr>
              <a:t></a:t>
            </a:r>
            <a:endParaRPr lang="en-US" sz="240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6DC4C4A-4154-3241-80C2-6C621D34A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310" y="1757477"/>
            <a:ext cx="8671560" cy="36965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Pre-wash	(if necessary)</a:t>
            </a:r>
          </a:p>
          <a:p>
            <a:r>
              <a:rPr lang="en-US" dirty="0"/>
              <a:t>Drying	(if necessary)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Application of Cuptronic Chemistry     (spray, dip, roll, conveyor)</a:t>
            </a:r>
          </a:p>
          <a:p>
            <a:r>
              <a:rPr lang="en-US" dirty="0">
                <a:solidFill>
                  <a:srgbClr val="FF0000"/>
                </a:solidFill>
              </a:rPr>
              <a:t>Curing of Cuptronic Chemistry            (UV light conveyor)</a:t>
            </a:r>
          </a:p>
          <a:p>
            <a:pPr marL="0" indent="0">
              <a:buNone/>
            </a:pPr>
            <a:r>
              <a:rPr lang="en-US" sz="1800" dirty="0"/>
              <a:t>				</a:t>
            </a:r>
          </a:p>
          <a:p>
            <a:r>
              <a:rPr lang="en-US" dirty="0"/>
              <a:t>Washing (cold water)</a:t>
            </a:r>
          </a:p>
          <a:p>
            <a:r>
              <a:rPr lang="en-US" dirty="0"/>
              <a:t>Activation with, and Reduction of Pd </a:t>
            </a:r>
          </a:p>
          <a:p>
            <a:r>
              <a:rPr lang="en-US" dirty="0"/>
              <a:t>Electroless Cu or Ni deposit</a:t>
            </a:r>
          </a:p>
          <a:p>
            <a:r>
              <a:rPr lang="en-US" dirty="0"/>
              <a:t>Continue normal process</a:t>
            </a:r>
          </a:p>
        </p:txBody>
      </p:sp>
    </p:spTree>
    <p:extLst>
      <p:ext uri="{BB962C8B-B14F-4D97-AF65-F5344CB8AC3E}">
        <p14:creationId xmlns:p14="http://schemas.microsoft.com/office/powerpoint/2010/main" val="3105358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9D8D3-712E-CD40-B32A-7447CBE5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The CBM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A71CB-A310-F644-9AB3-42BA9924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3A393-FB98-4D46-910C-C607D4E0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18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A6CCB8-493D-E047-BC99-3178E926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778" y="2413325"/>
            <a:ext cx="3214443" cy="2031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F711B-75B7-AC4C-BD93-038E3F5DF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792" y="2413325"/>
            <a:ext cx="3214443" cy="203134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80C834-335D-1847-A303-D458EA08BBCE}"/>
              </a:ext>
            </a:extLst>
          </p:cNvPr>
          <p:cNvSpPr/>
          <p:nvPr/>
        </p:nvSpPr>
        <p:spPr>
          <a:xfrm>
            <a:off x="265043" y="1389225"/>
            <a:ext cx="2316029" cy="60170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E" sz="1400" dirty="0">
                <a:latin typeface="Lato" panose="020F0502020204030203" pitchFamily="34" charset="77"/>
              </a:rPr>
              <a:t>Surface cleaning </a:t>
            </a:r>
            <a:r>
              <a:rPr lang="en-SE" sz="1400">
                <a:latin typeface="Lato" panose="020F0502020204030203" pitchFamily="34" charset="77"/>
              </a:rPr>
              <a:t>and preparation</a:t>
            </a:r>
            <a:r>
              <a:rPr lang="sv-SE" sz="1400" dirty="0">
                <a:latin typeface="Lato" panose="020F0502020204030203" pitchFamily="34" charset="77"/>
              </a:rPr>
              <a:t> (</a:t>
            </a:r>
            <a:r>
              <a:rPr lang="sv-SE" sz="1400" dirty="0" err="1">
                <a:latin typeface="Lato" panose="020F0502020204030203" pitchFamily="34" charset="77"/>
              </a:rPr>
              <a:t>if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necessary</a:t>
            </a:r>
            <a:r>
              <a:rPr lang="sv-SE" sz="1400" dirty="0">
                <a:latin typeface="Lato" panose="020F0502020204030203" pitchFamily="34" charset="77"/>
              </a:rPr>
              <a:t>)</a:t>
            </a:r>
            <a:endParaRPr lang="en-SE" sz="1400" dirty="0">
              <a:latin typeface="Lato" panose="020F0502020204030203" pitchFamily="34" charset="77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4DED78-EFDE-C141-AAE3-EE1CB1C808FD}"/>
              </a:ext>
            </a:extLst>
          </p:cNvPr>
          <p:cNvSpPr/>
          <p:nvPr/>
        </p:nvSpPr>
        <p:spPr>
          <a:xfrm>
            <a:off x="9572017" y="5000017"/>
            <a:ext cx="2183298" cy="56575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E" sz="1400" dirty="0">
                <a:latin typeface="Lato" panose="020F0502020204030203" pitchFamily="34" charset="77"/>
              </a:rPr>
              <a:t>Conventional electroless Cu or Ni process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46044B8B-2D4E-6342-A728-65DE44C63813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969565" y="1690077"/>
            <a:ext cx="1611507" cy="1738923"/>
          </a:xfrm>
          <a:prstGeom prst="bentConnector5">
            <a:avLst>
              <a:gd name="adj1" fmla="val -14185"/>
              <a:gd name="adj2" fmla="val 29446"/>
              <a:gd name="adj3" fmla="val 114185"/>
            </a:avLst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BDE99709-BE9A-3840-A9F8-787B167C8400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H="1">
            <a:off x="9572017" y="3429000"/>
            <a:ext cx="1652218" cy="1853896"/>
          </a:xfrm>
          <a:prstGeom prst="bentConnector5">
            <a:avLst>
              <a:gd name="adj1" fmla="val -13836"/>
              <a:gd name="adj2" fmla="val 69764"/>
              <a:gd name="adj3" fmla="val 113836"/>
            </a:avLst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EE5018-3688-C945-A94F-8CD43CAB509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182207" y="3429000"/>
            <a:ext cx="306571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4A61D7-0368-FF45-A43C-DF863A01A977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7703221" y="3429000"/>
            <a:ext cx="306571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2FF9F00B-D3E2-6446-919A-7902AF92A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66" y="2406041"/>
            <a:ext cx="3214443" cy="203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60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454D-68CE-E440-A7D7-C8E2A7ED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Prototype production unit for a Tier 1 supplier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7F02F-E540-8D46-81B3-3B909ABD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E97BD-3348-DD49-9FA5-F64F97FC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19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7" name="Bildobjekt 6" descr="En bild som visar inomhus, utrustning&#10;&#10;Automatiskt genererad beskrivning">
            <a:extLst>
              <a:ext uri="{FF2B5EF4-FFF2-40B4-BE49-F238E27FC236}">
                <a16:creationId xmlns:a16="http://schemas.microsoft.com/office/drawing/2014/main" id="{912BDF31-45B0-B344-AC43-540EEABE1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423" y="1929315"/>
            <a:ext cx="3759710" cy="3392909"/>
          </a:xfrm>
          <a:prstGeom prst="rect">
            <a:avLst/>
          </a:prstGeom>
        </p:spPr>
      </p:pic>
      <p:pic>
        <p:nvPicPr>
          <p:cNvPr id="9" name="Bildobjekt 8" descr="En bild som visar inomhus, fräs&#10;&#10;Automatiskt genererad beskrivning">
            <a:extLst>
              <a:ext uri="{FF2B5EF4-FFF2-40B4-BE49-F238E27FC236}">
                <a16:creationId xmlns:a16="http://schemas.microsoft.com/office/drawing/2014/main" id="{FA54A124-46B4-F24B-8754-723690BD9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372" y="1305807"/>
            <a:ext cx="3645693" cy="46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2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371A-E344-6149-831A-A6F4701F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Our unique 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9021B-AFE6-0B4E-A5D4-F407EDCF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BF28B-7355-9A49-AF6B-6EA4B5B8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t>2</a:t>
            </a:fld>
            <a:endParaRPr lang="en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797F54-DA30-924F-AE4E-A651B1BB8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1" r="16691"/>
          <a:stretch/>
        </p:blipFill>
        <p:spPr>
          <a:xfrm>
            <a:off x="2269525" y="2377153"/>
            <a:ext cx="2754351" cy="275435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86D68E-80EE-D348-B381-59ED31B6D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r="16667"/>
          <a:stretch/>
        </p:blipFill>
        <p:spPr>
          <a:xfrm>
            <a:off x="7168124" y="2377154"/>
            <a:ext cx="2754351" cy="2754351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536133-5471-5D41-A08D-D4B7978AF14B}"/>
              </a:ext>
            </a:extLst>
          </p:cNvPr>
          <p:cNvSpPr txBox="1"/>
          <p:nvPr/>
        </p:nvSpPr>
        <p:spPr>
          <a:xfrm>
            <a:off x="2269525" y="5284661"/>
            <a:ext cx="27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>
                <a:latin typeface="Lato" panose="020F0502020204030203" pitchFamily="34" charset="77"/>
              </a:rPr>
              <a:t>Easy to implement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340C36-DF39-A74B-B885-F5BEBFFBE52E}"/>
              </a:ext>
            </a:extLst>
          </p:cNvPr>
          <p:cNvSpPr txBox="1"/>
          <p:nvPr/>
        </p:nvSpPr>
        <p:spPr>
          <a:xfrm>
            <a:off x="6886674" y="5284661"/>
            <a:ext cx="3273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2400" dirty="0">
                <a:latin typeface="Lato" panose="020F0502020204030203" pitchFamily="34" charset="77"/>
              </a:rPr>
              <a:t>Enhances performance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BF60D8-6C56-F747-A893-4845588CDAC5}"/>
              </a:ext>
            </a:extLst>
          </p:cNvPr>
          <p:cNvSpPr txBox="1">
            <a:spLocks/>
          </p:cNvSpPr>
          <p:nvPr/>
        </p:nvSpPr>
        <p:spPr>
          <a:xfrm>
            <a:off x="-43251" y="1142901"/>
            <a:ext cx="11848289" cy="997464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A new </a:t>
            </a:r>
            <a:r>
              <a:rPr lang="en-GB" dirty="0">
                <a:solidFill>
                  <a:schemeClr val="accent1"/>
                </a:solidFill>
              </a:rPr>
              <a:t>chemical process, </a:t>
            </a:r>
            <a:r>
              <a:rPr lang="en-GB" dirty="0"/>
              <a:t>an adhesion promotion, </a:t>
            </a:r>
          </a:p>
          <a:p>
            <a:pPr algn="ctr"/>
            <a:r>
              <a:rPr lang="en-GB" dirty="0"/>
              <a:t>for attaching metal on non-metallic materials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07294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7F02F-E540-8D46-81B3-3B909ABD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E97BD-3348-DD49-9FA5-F64F97FC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20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DB466C3-2345-4748-9809-54606D3FFAE8}"/>
              </a:ext>
            </a:extLst>
          </p:cNvPr>
          <p:cNvSpPr txBox="1"/>
          <p:nvPr/>
        </p:nvSpPr>
        <p:spPr>
          <a:xfrm>
            <a:off x="3419061" y="2424383"/>
            <a:ext cx="49852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/>
              <a:t>Place for robot film</a:t>
            </a:r>
          </a:p>
          <a:p>
            <a:pPr algn="ctr"/>
            <a:r>
              <a:rPr lang="en-GB" sz="2000" dirty="0"/>
              <a:t>(see separate file)</a:t>
            </a:r>
          </a:p>
        </p:txBody>
      </p:sp>
    </p:spTree>
    <p:extLst>
      <p:ext uri="{BB962C8B-B14F-4D97-AF65-F5344CB8AC3E}">
        <p14:creationId xmlns:p14="http://schemas.microsoft.com/office/powerpoint/2010/main" val="341397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8674-782D-DF4E-A6EE-B952C262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Projects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22758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Car door handles (SKODA)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Wear and tear resistant metallized plastic</a:t>
            </a:r>
            <a:r>
              <a:rPr lang="en-GB" sz="2000" b="1" dirty="0">
                <a:solidFill>
                  <a:srgbClr val="FF0000"/>
                </a:solidFill>
                <a:latin typeface="Arial Narrow" panose="020B0604020202020204" pitchFamily="34" charset="0"/>
              </a:rPr>
              <a:t> without Cr(VI) etching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applied to reinforced plastic.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2023.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22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21" name="textruta 14">
            <a:extLst>
              <a:ext uri="{FF2B5EF4-FFF2-40B4-BE49-F238E27FC236}">
                <a16:creationId xmlns:a16="http://schemas.microsoft.com/office/drawing/2014/main" id="{A8322263-F4B0-EC45-A02E-3A2AFE1C066D}"/>
              </a:ext>
            </a:extLst>
          </p:cNvPr>
          <p:cNvSpPr txBox="1"/>
          <p:nvPr/>
        </p:nvSpPr>
        <p:spPr>
          <a:xfrm>
            <a:off x="2683523" y="4795897"/>
            <a:ext cx="6824952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 err="1">
                <a:latin typeface="Lato Semibold" panose="020F0502020204030203" pitchFamily="34" charset="77"/>
              </a:rPr>
              <a:t>Minlon</a:t>
            </a:r>
            <a:r>
              <a:rPr lang="en-US" sz="2000" b="1" dirty="0">
                <a:latin typeface="Lato Semibold" panose="020F0502020204030203" pitchFamily="34" charset="77"/>
              </a:rPr>
              <a:t>® 73M40 NC</a:t>
            </a:r>
            <a:r>
              <a:rPr lang="en-US" b="1" dirty="0">
                <a:latin typeface="Lato Semibold" panose="020F0502020204030203" pitchFamily="34" charset="77"/>
              </a:rPr>
              <a:t> - 40% mineral reinforced PA6</a:t>
            </a:r>
          </a:p>
          <a:p>
            <a:r>
              <a:rPr lang="en-US" b="1" dirty="0">
                <a:latin typeface="Lato Semibold" panose="020F0502020204030203" pitchFamily="34" charset="77"/>
              </a:rPr>
              <a:t>No restriction on the type of fillers in the polymer, allows for better mechanical properties.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F959C66-09C6-4E40-93F3-55C575FA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74" y="1664912"/>
            <a:ext cx="6140804" cy="3109420"/>
          </a:xfrm>
          <a:prstGeom prst="rect">
            <a:avLst/>
          </a:prstGeom>
        </p:spPr>
      </p:pic>
      <p:pic>
        <p:nvPicPr>
          <p:cNvPr id="10" name="Bildobjekt 9" descr="En bild som visar Teckensnitt, logotyp, Grafik, Varumärke&#10;&#10;Automatiskt genererad beskrivning">
            <a:extLst>
              <a:ext uri="{FF2B5EF4-FFF2-40B4-BE49-F238E27FC236}">
                <a16:creationId xmlns:a16="http://schemas.microsoft.com/office/drawing/2014/main" id="{F32D6412-7998-D14B-9EB6-8820974EA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190" y="6400032"/>
            <a:ext cx="531579" cy="2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6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LED reflectors and touch screens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Increase yield and lower production cost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enables thinner reflectors and eliminates the need of 2K-molding</a:t>
            </a:r>
          </a:p>
          <a:p>
            <a:pPr>
              <a:spcBef>
                <a:spcPts val="600"/>
              </a:spcBef>
            </a:pPr>
            <a:endParaRPr lang="en-GB" sz="2000" b="1" dirty="0">
              <a:solidFill>
                <a:schemeClr val="tx1"/>
              </a:solidFill>
              <a:latin typeface="Arial Narrow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sz="2000" b="1" dirty="0">
              <a:solidFill>
                <a:schemeClr val="tx1"/>
              </a:solidFill>
              <a:latin typeface="Arial Narrow" panose="020B0604020202020204" pitchFamily="34" charset="0"/>
            </a:endParaRP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10" name="Bildobjekt 9" descr="IMG_5991 - Version 2.JPG">
            <a:extLst>
              <a:ext uri="{FF2B5EF4-FFF2-40B4-BE49-F238E27FC236}">
                <a16:creationId xmlns:a16="http://schemas.microsoft.com/office/drawing/2014/main" id="{63C47CD4-3B69-C749-8545-D43930B3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28305" y="1482166"/>
            <a:ext cx="2736304" cy="4201816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C80D65A-DEE3-AF4B-97BE-8C0ECC41387C}"/>
              </a:ext>
            </a:extLst>
          </p:cNvPr>
          <p:cNvSpPr txBox="1"/>
          <p:nvPr/>
        </p:nvSpPr>
        <p:spPr>
          <a:xfrm>
            <a:off x="2151008" y="5193311"/>
            <a:ext cx="7380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No 2K-molding, thinner material, no etching = thinner metal layer.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Increase number of LED reflectors from 186 to 440 (+136%) in same production frame.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665E7D8C-9206-D849-97E0-A8E2B0ED8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841" y="2214922"/>
            <a:ext cx="2002036" cy="266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14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 err="1">
                <a:solidFill>
                  <a:schemeClr val="tx2"/>
                </a:solidFill>
                <a:latin typeface="Arial Narrow" panose="020B0604020202020204" pitchFamily="34" charset="0"/>
              </a:rPr>
              <a:t>AllClear</a:t>
            </a:r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 Antennas  RFS (Alcatel-Lucent)  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Problem: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85% of building owners say no to antennas due to unsightly visuals.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Transparent Antennas made from C.O.C. plastic.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24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A52B796-C965-4B48-9514-6F22E71B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62" y="1557338"/>
            <a:ext cx="5213221" cy="466591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86DE78A-277D-B641-B6B3-C95BA22D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09" y="1557338"/>
            <a:ext cx="3777170" cy="46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9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RFS/Alcatel, Lucent and others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Requirement: 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Reduce weight and decrease production cost.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Solution: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 Substitute metal components with metallized reinforced plastics.</a:t>
            </a:r>
          </a:p>
          <a:p>
            <a:endParaRPr lang="en-GB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  <a:p>
            <a:endParaRPr lang="en-SE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10" name="Platshållare för innehåll 4" descr="antcu.JPG">
            <a:extLst>
              <a:ext uri="{FF2B5EF4-FFF2-40B4-BE49-F238E27FC236}">
                <a16:creationId xmlns:a16="http://schemas.microsoft.com/office/drawing/2014/main" id="{BB5A4524-06DD-4A43-AED2-7AB31034A8C8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3136" y="3565002"/>
            <a:ext cx="2356589" cy="1296033"/>
          </a:xfrm>
          <a:prstGeom prst="rect">
            <a:avLst/>
          </a:prstGeom>
        </p:spPr>
      </p:pic>
      <p:pic>
        <p:nvPicPr>
          <p:cNvPr id="11" name="Platshållare för innehåll 4" descr="ant.JPG">
            <a:extLst>
              <a:ext uri="{FF2B5EF4-FFF2-40B4-BE49-F238E27FC236}">
                <a16:creationId xmlns:a16="http://schemas.microsoft.com/office/drawing/2014/main" id="{F808BC07-C98B-1446-B077-6CF1CD09F472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3136" y="2184348"/>
            <a:ext cx="2356789" cy="1296144"/>
          </a:xfrm>
          <a:prstGeom prst="rect">
            <a:avLst/>
          </a:prstGeom>
        </p:spPr>
      </p:pic>
      <p:pic>
        <p:nvPicPr>
          <p:cNvPr id="12" name="Bildobjekt 3" descr="IMG_5967.jpg">
            <a:extLst>
              <a:ext uri="{FF2B5EF4-FFF2-40B4-BE49-F238E27FC236}">
                <a16:creationId xmlns:a16="http://schemas.microsoft.com/office/drawing/2014/main" id="{3DEE84F8-0C83-2943-8863-52CBCD2173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389" y="3565002"/>
            <a:ext cx="2003691" cy="1296032"/>
          </a:xfrm>
          <a:prstGeom prst="rect">
            <a:avLst/>
          </a:prstGeom>
        </p:spPr>
      </p:pic>
      <p:sp>
        <p:nvSpPr>
          <p:cNvPr id="13" name="textruta 4">
            <a:extLst>
              <a:ext uri="{FF2B5EF4-FFF2-40B4-BE49-F238E27FC236}">
                <a16:creationId xmlns:a16="http://schemas.microsoft.com/office/drawing/2014/main" id="{45D14EB3-DF85-2B47-9622-B933F577C758}"/>
              </a:ext>
            </a:extLst>
          </p:cNvPr>
          <p:cNvSpPr txBox="1"/>
          <p:nvPr/>
        </p:nvSpPr>
        <p:spPr>
          <a:xfrm>
            <a:off x="8473136" y="4920652"/>
            <a:ext cx="2356588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SE"/>
            </a:defPPr>
            <a:lvl1pPr>
              <a:defRPr sz="1600" b="1">
                <a:latin typeface="Lato Semibold" panose="020F0502020204030203" pitchFamily="34" charset="77"/>
              </a:defRPr>
            </a:lvl1pPr>
          </a:lstStyle>
          <a:p>
            <a:r>
              <a:rPr lang="en-US" dirty="0"/>
              <a:t>RFS/Alcatel’s antennas </a:t>
            </a:r>
          </a:p>
          <a:p>
            <a:r>
              <a:rPr lang="en-US" sz="1400" b="0" dirty="0">
                <a:latin typeface="Lato" panose="020F0502020204030203" pitchFamily="34" charset="77"/>
              </a:rPr>
              <a:t>From metal to metalized plastic</a:t>
            </a:r>
          </a:p>
        </p:txBody>
      </p:sp>
      <p:pic>
        <p:nvPicPr>
          <p:cNvPr id="14" name="Bildobjekt 5" descr="RFS Bild 3.tiff">
            <a:extLst>
              <a:ext uri="{FF2B5EF4-FFF2-40B4-BE49-F238E27FC236}">
                <a16:creationId xmlns:a16="http://schemas.microsoft.com/office/drawing/2014/main" id="{95AF5A09-C72E-C546-97A7-84D1A2F3A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320" y="2223660"/>
            <a:ext cx="1731828" cy="1298473"/>
          </a:xfrm>
          <a:prstGeom prst="rect">
            <a:avLst/>
          </a:prstGeom>
        </p:spPr>
      </p:pic>
      <p:sp>
        <p:nvSpPr>
          <p:cNvPr id="15" name="textruta 6">
            <a:extLst>
              <a:ext uri="{FF2B5EF4-FFF2-40B4-BE49-F238E27FC236}">
                <a16:creationId xmlns:a16="http://schemas.microsoft.com/office/drawing/2014/main" id="{3CED37EC-8A8B-534D-AE6E-85FA9BAEED81}"/>
              </a:ext>
            </a:extLst>
          </p:cNvPr>
          <p:cNvSpPr txBox="1"/>
          <p:nvPr/>
        </p:nvSpPr>
        <p:spPr>
          <a:xfrm>
            <a:off x="5602670" y="4920652"/>
            <a:ext cx="237626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SE"/>
            </a:defPPr>
            <a:lvl1pPr>
              <a:defRPr sz="1600" b="1">
                <a:latin typeface="Lato Semibold" panose="020F0502020204030203" pitchFamily="34" charset="77"/>
              </a:defRPr>
            </a:lvl1pPr>
          </a:lstStyle>
          <a:p>
            <a:r>
              <a:rPr lang="en-US" dirty="0"/>
              <a:t>RFS/Alcatel’s connectors</a:t>
            </a:r>
          </a:p>
          <a:p>
            <a:r>
              <a:rPr lang="en-US" sz="1400" b="0" dirty="0">
                <a:latin typeface="Lato" panose="020F0502020204030203" pitchFamily="34" charset="77"/>
              </a:rPr>
              <a:t>From brass to metalized plastic</a:t>
            </a:r>
          </a:p>
        </p:txBody>
      </p:sp>
      <p:pic>
        <p:nvPicPr>
          <p:cNvPr id="16" name="Bildobjekt 1">
            <a:extLst>
              <a:ext uri="{FF2B5EF4-FFF2-40B4-BE49-F238E27FC236}">
                <a16:creationId xmlns:a16="http://schemas.microsoft.com/office/drawing/2014/main" id="{55CF8E1E-D178-7746-BCA4-470149EFC2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418" y="2184347"/>
            <a:ext cx="3568916" cy="2676687"/>
          </a:xfrm>
          <a:prstGeom prst="rect">
            <a:avLst/>
          </a:prstGeom>
        </p:spPr>
      </p:pic>
      <p:sp>
        <p:nvSpPr>
          <p:cNvPr id="17" name="textruta 14">
            <a:extLst>
              <a:ext uri="{FF2B5EF4-FFF2-40B4-BE49-F238E27FC236}">
                <a16:creationId xmlns:a16="http://schemas.microsoft.com/office/drawing/2014/main" id="{B80C5A6F-1B3F-ED4A-BA07-EDF9DF86EB3D}"/>
              </a:ext>
            </a:extLst>
          </p:cNvPr>
          <p:cNvSpPr txBox="1"/>
          <p:nvPr/>
        </p:nvSpPr>
        <p:spPr>
          <a:xfrm>
            <a:off x="1178418" y="4920652"/>
            <a:ext cx="3568916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b="1" dirty="0">
                <a:latin typeface="Lato Semibold" panose="020F0502020204030203" pitchFamily="34" charset="77"/>
              </a:rPr>
              <a:t>Telecom - Air cavity filters</a:t>
            </a:r>
          </a:p>
          <a:p>
            <a:r>
              <a:rPr lang="en-US" sz="1400" dirty="0">
                <a:latin typeface="Lato" panose="020F0502020204030203" pitchFamily="34" charset="77"/>
              </a:rPr>
              <a:t>From aluminum to metalized plastic </a:t>
            </a:r>
          </a:p>
          <a:p>
            <a:r>
              <a:rPr lang="en-US" sz="1400" dirty="0">
                <a:latin typeface="Lato" panose="020F0502020204030203" pitchFamily="34" charset="77"/>
              </a:rPr>
              <a:t>(GE ULTEM® 3452)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D7D1C7D-7FB1-D247-A526-0545CAB4AC25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630995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EMP/EMI Shielding</a:t>
            </a:r>
            <a:r>
              <a:rPr lang="en-GB" sz="3200" b="1" dirty="0">
                <a:solidFill>
                  <a:schemeClr val="tx2"/>
                </a:solidFill>
                <a:latin typeface="Arial Narrow" panose="020B0604020202020204" pitchFamily="34" charset="0"/>
              </a:rPr>
              <a:t> (Samsung) 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Problem: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Thinner shielding materials.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Substitute textile EMI shielding (1 mm) with a metalized PET film (0.05 mm).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2023.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19CE488-39B1-BE44-BA8B-28B1A43EC4F9}"/>
              </a:ext>
            </a:extLst>
          </p:cNvPr>
          <p:cNvSpPr txBox="1"/>
          <p:nvPr/>
        </p:nvSpPr>
        <p:spPr>
          <a:xfrm>
            <a:off x="7077027" y="5479139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 µm PET film with 2 x 20 µm Cu</a:t>
            </a:r>
          </a:p>
        </p:txBody>
      </p:sp>
      <p:pic>
        <p:nvPicPr>
          <p:cNvPr id="11" name="Bildobjekt 7" descr="pet folje igen.tiff">
            <a:extLst>
              <a:ext uri="{FF2B5EF4-FFF2-40B4-BE49-F238E27FC236}">
                <a16:creationId xmlns:a16="http://schemas.microsoft.com/office/drawing/2014/main" id="{563C13E8-DB89-6849-B29E-58D19024A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99985"/>
            <a:ext cx="5258364" cy="304879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2ADBCC6-1433-CC42-B4D4-CA996D8A1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528363" y="1260831"/>
            <a:ext cx="3048797" cy="4927106"/>
          </a:xfrm>
          <a:prstGeom prst="rect">
            <a:avLst/>
          </a:prstGeom>
        </p:spPr>
      </p:pic>
      <p:sp>
        <p:nvSpPr>
          <p:cNvPr id="13" name="textruta 11">
            <a:extLst>
              <a:ext uri="{FF2B5EF4-FFF2-40B4-BE49-F238E27FC236}">
                <a16:creationId xmlns:a16="http://schemas.microsoft.com/office/drawing/2014/main" id="{CE8BF496-70F7-1E4C-801B-552E8BDFFCB8}"/>
              </a:ext>
            </a:extLst>
          </p:cNvPr>
          <p:cNvSpPr txBox="1"/>
          <p:nvPr/>
        </p:nvSpPr>
        <p:spPr>
          <a:xfrm>
            <a:off x="2001610" y="5479139"/>
            <a:ext cx="2299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mm textile with Copper</a:t>
            </a:r>
          </a:p>
        </p:txBody>
      </p:sp>
      <p:pic>
        <p:nvPicPr>
          <p:cNvPr id="14" name="Bildobjekt 13" descr="En bild som visar Teckensnitt, logotyp, Grafik, Varumärke&#10;&#10;Automatiskt genererad beskrivning">
            <a:extLst>
              <a:ext uri="{FF2B5EF4-FFF2-40B4-BE49-F238E27FC236}">
                <a16:creationId xmlns:a16="http://schemas.microsoft.com/office/drawing/2014/main" id="{FBC06607-128D-4B43-8670-C1A2FC85E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190" y="6400032"/>
            <a:ext cx="531579" cy="2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23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Plastic waveguides (Huber+Suhner)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Requirement: 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Reduce size, weight and cost of waveguides.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Solution: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 Metallized C.O.C plastic.</a:t>
            </a:r>
          </a:p>
          <a:p>
            <a:endParaRPr lang="en-GB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  <a:p>
            <a:endParaRPr lang="en-SE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2022.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27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10" name="Bildobjekt 2">
            <a:extLst>
              <a:ext uri="{FF2B5EF4-FFF2-40B4-BE49-F238E27FC236}">
                <a16:creationId xmlns:a16="http://schemas.microsoft.com/office/drawing/2014/main" id="{683B3E9C-8151-0544-9E22-19621D0D8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8" y="2081556"/>
            <a:ext cx="9450063" cy="37113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02F4A8F-C178-2D41-81C7-1F1BA1B36F85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143956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Either with UV-laser, Inkjet, or even better with Pad-printing.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28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7" name="textruta 9">
            <a:extLst>
              <a:ext uri="{FF2B5EF4-FFF2-40B4-BE49-F238E27FC236}">
                <a16:creationId xmlns:a16="http://schemas.microsoft.com/office/drawing/2014/main" id="{4EE1C43D-54F2-2A41-B876-7AD2F256FE87}"/>
              </a:ext>
            </a:extLst>
          </p:cNvPr>
          <p:cNvSpPr txBox="1"/>
          <p:nvPr/>
        </p:nvSpPr>
        <p:spPr>
          <a:xfrm>
            <a:off x="780259" y="1806444"/>
            <a:ext cx="6987428" cy="1911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400" b="1" u="sng" dirty="0">
                <a:latin typeface="Arial" panose="020B0604020202020204" pitchFamily="34" charset="0"/>
              </a:rPr>
              <a:t>3 </a:t>
            </a:r>
            <a:r>
              <a:rPr lang="sv-SE" sz="2400" b="1" u="sng" dirty="0" err="1">
                <a:latin typeface="Arial" panose="020B0604020202020204" pitchFamily="34" charset="0"/>
              </a:rPr>
              <a:t>Methods</a:t>
            </a:r>
            <a:endParaRPr lang="sv-SE" sz="2400" b="1" u="sng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v-SE" sz="2000" b="1" dirty="0">
                <a:latin typeface="Arial" panose="020B0604020202020204" pitchFamily="34" charset="0"/>
              </a:rPr>
              <a:t>UV - Laser</a:t>
            </a:r>
            <a:r>
              <a:rPr lang="sv-SE" sz="2000" dirty="0">
                <a:latin typeface="Arial" panose="020B0604020202020204" pitchFamily="34" charset="0"/>
              </a:rPr>
              <a:t> 	   (</a:t>
            </a:r>
            <a:r>
              <a:rPr lang="sv-SE" sz="2000" dirty="0" err="1">
                <a:latin typeface="Arial" panose="020B0604020202020204" pitchFamily="34" charset="0"/>
              </a:rPr>
              <a:t>apply</a:t>
            </a:r>
            <a:r>
              <a:rPr lang="sv-SE" sz="2000" dirty="0">
                <a:latin typeface="Arial" panose="020B0604020202020204" pitchFamily="34" charset="0"/>
              </a:rPr>
              <a:t> CBM </a:t>
            </a:r>
            <a:r>
              <a:rPr lang="sv-SE" sz="2000" dirty="0" err="1">
                <a:latin typeface="Arial" panose="020B0604020202020204" pitchFamily="34" charset="0"/>
              </a:rPr>
              <a:t>chemistry</a:t>
            </a:r>
            <a:r>
              <a:rPr lang="sv-SE" sz="2000" dirty="0">
                <a:latin typeface="Arial" panose="020B0604020202020204" pitchFamily="34" charset="0"/>
              </a:rPr>
              <a:t>, design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laser)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b="1" dirty="0" err="1">
                <a:latin typeface="Arial" panose="020B0604020202020204" pitchFamily="34" charset="0"/>
              </a:rPr>
              <a:t>Inkjet</a:t>
            </a:r>
            <a:r>
              <a:rPr lang="sv-SE" sz="2000" dirty="0">
                <a:latin typeface="Arial" panose="020B0604020202020204" pitchFamily="34" charset="0"/>
              </a:rPr>
              <a:t> 	   (</a:t>
            </a:r>
            <a:r>
              <a:rPr lang="sv-SE" sz="2000" dirty="0" err="1">
                <a:latin typeface="Arial" panose="020B0604020202020204" pitchFamily="34" charset="0"/>
              </a:rPr>
              <a:t>apply</a:t>
            </a:r>
            <a:r>
              <a:rPr lang="sv-SE" sz="2000" dirty="0">
                <a:latin typeface="Arial" panose="020B0604020202020204" pitchFamily="34" charset="0"/>
              </a:rPr>
              <a:t> design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Inkjet</a:t>
            </a:r>
            <a:r>
              <a:rPr lang="sv-SE" sz="2000" dirty="0">
                <a:latin typeface="Arial" panose="020B0604020202020204" pitchFamily="34" charset="0"/>
              </a:rPr>
              <a:t> printer)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b="1" dirty="0">
                <a:latin typeface="Arial" panose="020B0604020202020204" pitchFamily="34" charset="0"/>
              </a:rPr>
              <a:t>PAD </a:t>
            </a:r>
            <a:r>
              <a:rPr lang="sv-SE" sz="2000" b="1" dirty="0" err="1">
                <a:latin typeface="Arial" panose="020B0604020202020204" pitchFamily="34" charset="0"/>
              </a:rPr>
              <a:t>printing</a:t>
            </a:r>
            <a:r>
              <a:rPr lang="sv-SE" sz="2000" b="1" dirty="0">
                <a:latin typeface="Arial" panose="020B0604020202020204" pitchFamily="34" charset="0"/>
              </a:rPr>
              <a:t> </a:t>
            </a:r>
            <a:r>
              <a:rPr lang="sv-SE" sz="2000" dirty="0">
                <a:latin typeface="Arial" panose="020B0604020202020204" pitchFamily="34" charset="0"/>
              </a:rPr>
              <a:t>(</a:t>
            </a:r>
            <a:r>
              <a:rPr lang="sv-SE" sz="2000" dirty="0" err="1">
                <a:latin typeface="Arial" panose="020B0604020202020204" pitchFamily="34" charset="0"/>
              </a:rPr>
              <a:t>apply</a:t>
            </a:r>
            <a:r>
              <a:rPr lang="sv-SE" sz="2000" dirty="0">
                <a:latin typeface="Arial" panose="020B0604020202020204" pitchFamily="34" charset="0"/>
              </a:rPr>
              <a:t> design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PAD printer)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80B063F-769A-4544-85CD-54D6CCF10C52}"/>
              </a:ext>
            </a:extLst>
          </p:cNvPr>
          <p:cNvSpPr txBox="1"/>
          <p:nvPr/>
        </p:nvSpPr>
        <p:spPr>
          <a:xfrm>
            <a:off x="780260" y="3856308"/>
            <a:ext cx="6553794" cy="2140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400" dirty="0" err="1">
                <a:latin typeface="Arial" panose="020B0604020202020204" pitchFamily="34" charset="0"/>
              </a:rPr>
              <a:t>Advantages</a:t>
            </a:r>
          </a:p>
          <a:p>
            <a:r>
              <a:rPr lang="sv-SE" sz="2000" dirty="0" err="1">
                <a:latin typeface="Arial" panose="020B0604020202020204" pitchFamily="34" charset="0"/>
              </a:rPr>
              <a:t>Cheaper</a:t>
            </a:r>
            <a:r>
              <a:rPr lang="sv-SE" sz="2000" dirty="0">
                <a:latin typeface="Arial" panose="020B0604020202020204" pitchFamily="34" charset="0"/>
              </a:rPr>
              <a:t> materials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better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properties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can</a:t>
            </a:r>
            <a:r>
              <a:rPr lang="sv-SE" sz="2000" dirty="0">
                <a:latin typeface="Arial" panose="020B0604020202020204" pitchFamily="34" charset="0"/>
              </a:rPr>
              <a:t> be </a:t>
            </a:r>
            <a:r>
              <a:rPr lang="sv-SE" sz="2000" dirty="0" err="1">
                <a:latin typeface="Arial" panose="020B0604020202020204" pitchFamily="34" charset="0"/>
              </a:rPr>
              <a:t>used</a:t>
            </a:r>
            <a:endParaRPr lang="sv-SE" sz="2000" dirty="0">
              <a:latin typeface="Arial" panose="020B0604020202020204" pitchFamily="34" charset="0"/>
            </a:endParaRPr>
          </a:p>
          <a:p>
            <a:r>
              <a:rPr lang="sv-SE" sz="2000" dirty="0" err="1">
                <a:latin typeface="Arial" panose="020B0604020202020204" pitchFamily="34" charset="0"/>
              </a:rPr>
              <a:t>Smooth surface under copper traces</a:t>
            </a:r>
          </a:p>
          <a:p>
            <a:r>
              <a:rPr lang="sv-SE" sz="2000" dirty="0" err="1">
                <a:latin typeface="Arial" panose="020B0604020202020204" pitchFamily="34" charset="0"/>
              </a:rPr>
              <a:t>Excellent edge definition</a:t>
            </a:r>
          </a:p>
          <a:p>
            <a:r>
              <a:rPr lang="sv-SE" sz="2000" dirty="0" err="1">
                <a:latin typeface="Arial" panose="020B0604020202020204" pitchFamily="34" charset="0"/>
              </a:rPr>
              <a:t>No creation of dust</a:t>
            </a:r>
            <a:endParaRPr lang="sv-SE" sz="2000" dirty="0">
              <a:latin typeface="Arial" panose="020B0604020202020204" pitchFamily="34" charset="0"/>
            </a:endParaRPr>
          </a:p>
        </p:txBody>
      </p:sp>
      <p:pic>
        <p:nvPicPr>
          <p:cNvPr id="11" name="Bildobjekt 1" descr="20100305_142935.bmp">
            <a:extLst>
              <a:ext uri="{FF2B5EF4-FFF2-40B4-BE49-F238E27FC236}">
                <a16:creationId xmlns:a16="http://schemas.microsoft.com/office/drawing/2014/main" id="{EF114E4C-A83B-514A-B50F-BF842C1D9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1802879"/>
            <a:ext cx="2483401" cy="198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2" descr="DSCN2225.JPG">
            <a:extLst>
              <a:ext uri="{FF2B5EF4-FFF2-40B4-BE49-F238E27FC236}">
                <a16:creationId xmlns:a16="http://schemas.microsoft.com/office/drawing/2014/main" id="{CBE3E516-5E1E-1E44-B24A-858FCBED1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998" y="3991883"/>
            <a:ext cx="2468803" cy="18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9">
            <a:extLst>
              <a:ext uri="{FF2B5EF4-FFF2-40B4-BE49-F238E27FC236}">
                <a16:creationId xmlns:a16="http://schemas.microsoft.com/office/drawing/2014/main" id="{527EDF90-A102-0A4E-A296-80F91330B6C3}"/>
              </a:ext>
            </a:extLst>
          </p:cNvPr>
          <p:cNvSpPr txBox="1"/>
          <p:nvPr/>
        </p:nvSpPr>
        <p:spPr>
          <a:xfrm>
            <a:off x="8113208" y="5870829"/>
            <a:ext cx="233987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E-less Copper lines on PA-6</a:t>
            </a:r>
            <a:endParaRPr kumimoji="0" lang="en-US" sz="140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986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and activated (design) with UV-laser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29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14" name="laserforpad.mov">
            <a:extLst>
              <a:ext uri="{FF2B5EF4-FFF2-40B4-BE49-F238E27FC236}">
                <a16:creationId xmlns:a16="http://schemas.microsoft.com/office/drawing/2014/main" id="{0F113EE8-33C3-2546-8ACA-7F4D5DD45A8D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439" y="1498526"/>
            <a:ext cx="8612981" cy="484480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29085D9-7A8A-424E-99D3-B254B76BFE7A}"/>
              </a:ext>
            </a:extLst>
          </p:cNvPr>
          <p:cNvSpPr txBox="1"/>
          <p:nvPr/>
        </p:nvSpPr>
        <p:spPr>
          <a:xfrm>
            <a:off x="521822" y="3581001"/>
            <a:ext cx="79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9870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9EC666-C756-1349-9332-3A51D3CE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95BA8-244C-6146-9A00-0E2DEB7A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88E9D-7722-854E-B49E-56FB2CCB1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The CBM</a:t>
            </a:r>
            <a:r>
              <a:rPr lang="en-SE" baseline="30000" dirty="0"/>
              <a:t>©</a:t>
            </a:r>
            <a:r>
              <a:rPr lang="en-SE" dirty="0"/>
              <a:t> Process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29D226-8FC5-EA48-9FD6-636E3D17A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Covalent Bonded Metallization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A217A-CF90-B842-8263-7F065D6F1A17}"/>
              </a:ext>
            </a:extLst>
          </p:cNvPr>
          <p:cNvGrpSpPr/>
          <p:nvPr/>
        </p:nvGrpSpPr>
        <p:grpSpPr>
          <a:xfrm>
            <a:off x="771678" y="2484025"/>
            <a:ext cx="10218432" cy="1889950"/>
            <a:chOff x="407988" y="2331918"/>
            <a:chExt cx="10218432" cy="1889950"/>
          </a:xfrm>
        </p:grpSpPr>
        <p:pic>
          <p:nvPicPr>
            <p:cNvPr id="7" name="Picture 6" descr="ljus.tiff">
              <a:extLst>
                <a:ext uri="{FF2B5EF4-FFF2-40B4-BE49-F238E27FC236}">
                  <a16:creationId xmlns:a16="http://schemas.microsoft.com/office/drawing/2014/main" id="{925F5F82-9D29-684D-8E0A-63D85CCBA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419" y="2331920"/>
              <a:ext cx="1712138" cy="1889947"/>
            </a:xfrm>
            <a:prstGeom prst="rect">
              <a:avLst/>
            </a:prstGeom>
          </p:spPr>
        </p:pic>
        <p:pic>
          <p:nvPicPr>
            <p:cNvPr id="8" name="Picture 7" descr="graft.tiff">
              <a:extLst>
                <a:ext uri="{FF2B5EF4-FFF2-40B4-BE49-F238E27FC236}">
                  <a16:creationId xmlns:a16="http://schemas.microsoft.com/office/drawing/2014/main" id="{4B6281B2-E116-BD4E-BB47-D7DBAB23F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0040" y="2331919"/>
              <a:ext cx="1710948" cy="1889947"/>
            </a:xfrm>
            <a:prstGeom prst="rect">
              <a:avLst/>
            </a:prstGeom>
          </p:spPr>
        </p:pic>
        <p:pic>
          <p:nvPicPr>
            <p:cNvPr id="9" name="Picture 8" descr="liquid.tiff">
              <a:extLst>
                <a:ext uri="{FF2B5EF4-FFF2-40B4-BE49-F238E27FC236}">
                  <a16:creationId xmlns:a16="http://schemas.microsoft.com/office/drawing/2014/main" id="{46F70141-6D2C-634C-8B47-A674B8ABA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88" y="2331921"/>
              <a:ext cx="1710948" cy="1889947"/>
            </a:xfrm>
            <a:prstGeom prst="rect">
              <a:avLst/>
            </a:prstGeom>
          </p:spPr>
        </p:pic>
        <p:pic>
          <p:nvPicPr>
            <p:cNvPr id="10" name="Picture 9" descr="metal.tiff">
              <a:extLst>
                <a:ext uri="{FF2B5EF4-FFF2-40B4-BE49-F238E27FC236}">
                  <a16:creationId xmlns:a16="http://schemas.microsoft.com/office/drawing/2014/main" id="{BFEC4158-84B2-4F49-A362-C180F6DB5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472" y="2331918"/>
              <a:ext cx="1710948" cy="1889947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0F28D45-2B5D-124B-B03E-F9D7CDF85DEA}"/>
              </a:ext>
            </a:extLst>
          </p:cNvPr>
          <p:cNvSpPr/>
          <p:nvPr/>
        </p:nvSpPr>
        <p:spPr>
          <a:xfrm>
            <a:off x="513895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416250-BD89-8342-9859-4A96194B1D1E}"/>
              </a:ext>
            </a:extLst>
          </p:cNvPr>
          <p:cNvSpPr/>
          <p:nvPr/>
        </p:nvSpPr>
        <p:spPr>
          <a:xfrm>
            <a:off x="3349326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D7C643-6195-694D-856D-4D2E4C6BFA0F}"/>
              </a:ext>
            </a:extLst>
          </p:cNvPr>
          <p:cNvSpPr/>
          <p:nvPr/>
        </p:nvSpPr>
        <p:spPr>
          <a:xfrm>
            <a:off x="6184758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90A834-99A8-BB4C-A773-CFE5825C1B9B}"/>
              </a:ext>
            </a:extLst>
          </p:cNvPr>
          <p:cNvSpPr/>
          <p:nvPr/>
        </p:nvSpPr>
        <p:spPr>
          <a:xfrm>
            <a:off x="8999708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7883C-463A-C94A-B7D9-E5BCC96E7208}"/>
              </a:ext>
            </a:extLst>
          </p:cNvPr>
          <p:cNvSpPr txBox="1"/>
          <p:nvPr/>
        </p:nvSpPr>
        <p:spPr>
          <a:xfrm>
            <a:off x="386588" y="4518133"/>
            <a:ext cx="248112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Spray/dip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</a:rPr>
              <a:t>CBM chemicals</a:t>
            </a:r>
            <a:endParaRPr lang="en-SE" sz="240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B18E9A-D394-EE4F-B627-27483066A186}"/>
              </a:ext>
            </a:extLst>
          </p:cNvPr>
          <p:cNvSpPr txBox="1"/>
          <p:nvPr/>
        </p:nvSpPr>
        <p:spPr>
          <a:xfrm>
            <a:off x="3222614" y="4518133"/>
            <a:ext cx="248112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Expose to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</a:rPr>
              <a:t>UV light</a:t>
            </a:r>
            <a:endParaRPr lang="en-SE" sz="240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D5B02-7363-424B-A957-FC2612231611}"/>
              </a:ext>
            </a:extLst>
          </p:cNvPr>
          <p:cNvSpPr txBox="1"/>
          <p:nvPr/>
        </p:nvSpPr>
        <p:spPr>
          <a:xfrm>
            <a:off x="6014307" y="4518133"/>
            <a:ext cx="256979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Activated surface structures</a:t>
            </a:r>
            <a:endParaRPr lang="en-SE" sz="2000" dirty="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E77EE-9F47-6045-B680-13B0485F1A74}"/>
              </a:ext>
            </a:extLst>
          </p:cNvPr>
          <p:cNvSpPr txBox="1"/>
          <p:nvPr/>
        </p:nvSpPr>
        <p:spPr>
          <a:xfrm>
            <a:off x="8894666" y="4518133"/>
            <a:ext cx="248112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Apply Palladium and electroless </a:t>
            </a:r>
          </a:p>
          <a:p>
            <a:pPr algn="ctr"/>
            <a:r>
              <a:rPr lang="en-US" sz="2400" dirty="0">
                <a:latin typeface="Calibri" pitchFamily="34" charset="0"/>
              </a:rPr>
              <a:t>Cu or Ni</a:t>
            </a:r>
            <a:endParaRPr lang="en-SE" sz="2000" dirty="0">
              <a:latin typeface="Arial" panose="020B0604020202020204" pitchFamily="34" charset="0"/>
            </a:endParaRP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40728458-09E1-6642-8E5F-7AD2B3503807}"/>
              </a:ext>
            </a:extLst>
          </p:cNvPr>
          <p:cNvCxnSpPr>
            <a:cxnSpLocks/>
          </p:cNvCxnSpPr>
          <p:nvPr/>
        </p:nvCxnSpPr>
        <p:spPr>
          <a:xfrm>
            <a:off x="8704989" y="1604846"/>
            <a:ext cx="0" cy="415015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810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and activated (design) with UV-laser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30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7" name="image9.jpg">
            <a:extLst>
              <a:ext uri="{FF2B5EF4-FFF2-40B4-BE49-F238E27FC236}">
                <a16:creationId xmlns:a16="http://schemas.microsoft.com/office/drawing/2014/main" id="{50ED9A83-4A1D-4046-BDF1-79F40B9E94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241" y="1781058"/>
            <a:ext cx="6518252" cy="4279635"/>
          </a:xfrm>
          <a:prstGeom prst="rect">
            <a:avLst/>
          </a:prstGeom>
          <a:ln w="12700">
            <a:round/>
          </a:ln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CFA1EBFA-DFCE-7344-8D08-7FA6AB1EFF1D}"/>
              </a:ext>
            </a:extLst>
          </p:cNvPr>
          <p:cNvSpPr txBox="1"/>
          <p:nvPr/>
        </p:nvSpPr>
        <p:spPr>
          <a:xfrm>
            <a:off x="305004" y="3581001"/>
            <a:ext cx="1900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Result of previous</a:t>
            </a:r>
          </a:p>
          <a:p>
            <a:r>
              <a:rPr lang="en-GB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4620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and activated (design) with UV-laser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31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7" name="Bildobjekt 3">
            <a:extLst>
              <a:ext uri="{FF2B5EF4-FFF2-40B4-BE49-F238E27FC236}">
                <a16:creationId xmlns:a16="http://schemas.microsoft.com/office/drawing/2014/main" id="{C2D86581-7845-934F-AC52-67DF7315B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204" y="1797195"/>
            <a:ext cx="2667879" cy="4005064"/>
          </a:xfrm>
          <a:prstGeom prst="rect">
            <a:avLst/>
          </a:prstGeom>
        </p:spPr>
      </p:pic>
      <p:pic>
        <p:nvPicPr>
          <p:cNvPr id="10" name="Bildobjekt 7">
            <a:extLst>
              <a:ext uri="{FF2B5EF4-FFF2-40B4-BE49-F238E27FC236}">
                <a16:creationId xmlns:a16="http://schemas.microsoft.com/office/drawing/2014/main" id="{9A3F76D6-DB2A-904B-92BD-C88E17522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877" y="1797195"/>
            <a:ext cx="2668007" cy="4005064"/>
          </a:xfrm>
          <a:prstGeom prst="rect">
            <a:avLst/>
          </a:prstGeom>
        </p:spPr>
      </p:pic>
      <p:sp>
        <p:nvSpPr>
          <p:cNvPr id="11" name="textruta 9">
            <a:extLst>
              <a:ext uri="{FF2B5EF4-FFF2-40B4-BE49-F238E27FC236}">
                <a16:creationId xmlns:a16="http://schemas.microsoft.com/office/drawing/2014/main" id="{792EBFBD-C45F-9D4A-A543-B141E494F340}"/>
              </a:ext>
            </a:extLst>
          </p:cNvPr>
          <p:cNvSpPr txBox="1"/>
          <p:nvPr/>
        </p:nvSpPr>
        <p:spPr>
          <a:xfrm>
            <a:off x="5302204" y="5802259"/>
            <a:ext cx="26678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Multiple line widths</a:t>
            </a:r>
            <a:endParaRPr kumimoji="0" lang="en-US" sz="140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ea typeface="Helvetica"/>
              <a:cs typeface="Helvetica"/>
              <a:sym typeface="Helvetica"/>
            </a:endParaRPr>
          </a:p>
        </p:txBody>
      </p:sp>
      <p:sp>
        <p:nvSpPr>
          <p:cNvPr id="12" name="textruta 9">
            <a:extLst>
              <a:ext uri="{FF2B5EF4-FFF2-40B4-BE49-F238E27FC236}">
                <a16:creationId xmlns:a16="http://schemas.microsoft.com/office/drawing/2014/main" id="{505B5F58-DFEF-6E4D-9F91-3572B6A6F517}"/>
              </a:ext>
            </a:extLst>
          </p:cNvPr>
          <p:cNvSpPr txBox="1"/>
          <p:nvPr/>
        </p:nvSpPr>
        <p:spPr>
          <a:xfrm>
            <a:off x="8754877" y="5802259"/>
            <a:ext cx="26678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7 µm lines</a:t>
            </a:r>
          </a:p>
        </p:txBody>
      </p:sp>
      <p:sp>
        <p:nvSpPr>
          <p:cNvPr id="13" name="textruta 9">
            <a:extLst>
              <a:ext uri="{FF2B5EF4-FFF2-40B4-BE49-F238E27FC236}">
                <a16:creationId xmlns:a16="http://schemas.microsoft.com/office/drawing/2014/main" id="{50858A95-705A-1C46-9271-1A812FB133F2}"/>
              </a:ext>
            </a:extLst>
          </p:cNvPr>
          <p:cNvSpPr txBox="1"/>
          <p:nvPr/>
        </p:nvSpPr>
        <p:spPr>
          <a:xfrm>
            <a:off x="818807" y="1797195"/>
            <a:ext cx="3942948" cy="4005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CBM </a:t>
            </a:r>
            <a:r>
              <a:rPr lang="sv-SE" sz="1600" dirty="0" err="1">
                <a:latin typeface="Arial" panose="020B0604020202020204" pitchFamily="34" charset="0"/>
              </a:rPr>
              <a:t>chemistry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applied</a:t>
            </a:r>
            <a:r>
              <a:rPr lang="sv-SE" sz="1600" dirty="0">
                <a:latin typeface="Arial" panose="020B0604020202020204" pitchFamily="34" charset="0"/>
              </a:rPr>
              <a:t> on </a:t>
            </a:r>
            <a:r>
              <a:rPr lang="sv-SE" sz="1600" dirty="0" err="1">
                <a:latin typeface="Arial" panose="020B0604020202020204" pitchFamily="34" charset="0"/>
              </a:rPr>
              <a:t>whole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surface</a:t>
            </a:r>
            <a:r>
              <a:rPr lang="sv-SE" sz="1600" dirty="0">
                <a:latin typeface="Arial" panose="020B0604020202020204" pitchFamily="34" charset="0"/>
              </a:rPr>
              <a:t> and </a:t>
            </a:r>
            <a:r>
              <a:rPr lang="sv-SE" sz="1600" dirty="0" err="1">
                <a:latin typeface="Arial" panose="020B0604020202020204" pitchFamily="34" charset="0"/>
              </a:rPr>
              <a:t>lines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defined</a:t>
            </a:r>
            <a:r>
              <a:rPr lang="sv-SE" sz="1600" dirty="0">
                <a:latin typeface="Arial" panose="020B0604020202020204" pitchFamily="34" charset="0"/>
              </a:rPr>
              <a:t> (</a:t>
            </a:r>
            <a:r>
              <a:rPr lang="sv-SE" sz="1600" dirty="0" err="1">
                <a:latin typeface="Arial" panose="020B0604020202020204" pitchFamily="34" charset="0"/>
              </a:rPr>
              <a:t>activated</a:t>
            </a:r>
            <a:r>
              <a:rPr lang="sv-SE" sz="1600" dirty="0">
                <a:latin typeface="Arial" panose="020B0604020202020204" pitchFamily="34" charset="0"/>
              </a:rPr>
              <a:t>) by laser.  </a:t>
            </a:r>
          </a:p>
          <a:p>
            <a:pPr marL="0" indent="0">
              <a:buNone/>
            </a:pPr>
            <a:endParaRPr lang="sv-SE" sz="1600" dirty="0" err="1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 err="1">
                <a:latin typeface="Arial" panose="020B0604020202020204" pitchFamily="34" charset="0"/>
              </a:rPr>
              <a:t>Line width limited primarily by equipment used to define lines. </a:t>
            </a:r>
            <a:r>
              <a:rPr lang="sv-SE" sz="1600" dirty="0">
                <a:latin typeface="Arial" panose="020B0604020202020204" pitchFamily="34" charset="0"/>
              </a:rPr>
              <a:t>Target is 1 µm </a:t>
            </a:r>
            <a:r>
              <a:rPr lang="sv-SE" sz="1600" dirty="0" err="1">
                <a:latin typeface="Arial" panose="020B0604020202020204" pitchFamily="34" charset="0"/>
              </a:rPr>
              <a:t>lines</a:t>
            </a:r>
            <a:r>
              <a:rPr lang="sv-SE" sz="1600" dirty="0"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sv-SE" sz="1600" dirty="0" err="1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Laser </a:t>
            </a:r>
            <a:r>
              <a:rPr lang="sv-SE" sz="1600" dirty="0" err="1">
                <a:latin typeface="Arial" panose="020B0604020202020204" pitchFamily="34" charset="0"/>
              </a:rPr>
              <a:t>line</a:t>
            </a:r>
            <a:r>
              <a:rPr lang="sv-SE" sz="1600" dirty="0">
                <a:latin typeface="Arial" panose="020B0604020202020204" pitchFamily="34" charset="0"/>
              </a:rPr>
              <a:t> definition process </a:t>
            </a:r>
            <a:r>
              <a:rPr lang="sv-SE" sz="1600" dirty="0" err="1">
                <a:latin typeface="Arial" panose="020B0604020202020204" pitchFamily="34" charset="0"/>
              </a:rPr>
              <a:t>currently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only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implemented</a:t>
            </a:r>
            <a:r>
              <a:rPr lang="sv-SE" sz="1600" dirty="0">
                <a:latin typeface="Arial" panose="020B0604020202020204" pitchFamily="34" charset="0"/>
              </a:rPr>
              <a:t> in </a:t>
            </a:r>
            <a:r>
              <a:rPr lang="sv-SE" sz="1600" dirty="0" err="1">
                <a:latin typeface="Arial" panose="020B0604020202020204" pitchFamily="34" charset="0"/>
              </a:rPr>
              <a:t>lab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environment</a:t>
            </a:r>
            <a:r>
              <a:rPr lang="sv-SE" sz="1600" dirty="0">
                <a:latin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sv-SE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 err="1">
                <a:latin typeface="Arial" panose="020B0604020202020204" pitchFamily="34" charset="0"/>
              </a:rPr>
              <a:t>Courtesy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</a:rPr>
              <a:t> Prof. </a:t>
            </a:r>
            <a:r>
              <a:rPr lang="sv-SE" sz="1600" dirty="0" err="1">
                <a:latin typeface="Arial" panose="020B0604020202020204" pitchFamily="34" charset="0"/>
              </a:rPr>
              <a:t>Delsing</a:t>
            </a:r>
            <a:r>
              <a:rPr lang="sv-SE" sz="1600" dirty="0">
                <a:latin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Luleå University </a:t>
            </a:r>
            <a:r>
              <a:rPr lang="sv-SE" sz="1600" dirty="0" err="1">
                <a:latin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</a:rPr>
              <a:t> Technology.</a:t>
            </a:r>
          </a:p>
        </p:txBody>
      </p:sp>
    </p:spTree>
    <p:extLst>
      <p:ext uri="{BB962C8B-B14F-4D97-AF65-F5344CB8AC3E}">
        <p14:creationId xmlns:p14="http://schemas.microsoft.com/office/powerpoint/2010/main" val="2477764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Apply CBM chemicals via Pad-printing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32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7" name="textruta 9">
            <a:extLst>
              <a:ext uri="{FF2B5EF4-FFF2-40B4-BE49-F238E27FC236}">
                <a16:creationId xmlns:a16="http://schemas.microsoft.com/office/drawing/2014/main" id="{42FA2EC8-AB99-FF4C-A198-2A7ED5603312}"/>
              </a:ext>
            </a:extLst>
          </p:cNvPr>
          <p:cNvSpPr txBox="1"/>
          <p:nvPr/>
        </p:nvSpPr>
        <p:spPr>
          <a:xfrm>
            <a:off x="935747" y="1682392"/>
            <a:ext cx="5487916" cy="1911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000" dirty="0" err="1">
                <a:latin typeface="Arial" panose="020B0604020202020204" pitchFamily="34" charset="0"/>
              </a:rPr>
              <a:t>Method</a:t>
            </a:r>
            <a:r>
              <a:rPr lang="sv-SE" sz="2000" dirty="0">
                <a:latin typeface="Arial" panose="020B0604020202020204" pitchFamily="34" charset="0"/>
              </a:rPr>
              <a:t>: </a:t>
            </a:r>
            <a:r>
              <a:rPr lang="sv-SE" sz="2000" b="1" dirty="0" err="1">
                <a:latin typeface="Arial" panose="020B0604020202020204" pitchFamily="34" charset="0"/>
              </a:rPr>
              <a:t>Pad</a:t>
            </a:r>
            <a:r>
              <a:rPr lang="sv-SE" sz="2000" b="1" dirty="0">
                <a:latin typeface="Arial" panose="020B0604020202020204" pitchFamily="34" charset="0"/>
              </a:rPr>
              <a:t> </a:t>
            </a:r>
            <a:r>
              <a:rPr lang="sv-SE" sz="2000" b="1" dirty="0" err="1">
                <a:latin typeface="Arial" panose="020B0604020202020204" pitchFamily="34" charset="0"/>
              </a:rPr>
              <a:t>printing</a:t>
            </a:r>
            <a:endParaRPr lang="sv-SE" sz="2000" b="1" dirty="0">
              <a:latin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</a:rPr>
              <a:t>Alternative to </a:t>
            </a:r>
            <a:r>
              <a:rPr lang="sv-SE" sz="1800" dirty="0" err="1">
                <a:latin typeface="Arial" panose="020B0604020202020204" pitchFamily="34" charset="0"/>
              </a:rPr>
              <a:t>LPKF’s</a:t>
            </a:r>
            <a:r>
              <a:rPr lang="sv-SE" sz="1800" dirty="0">
                <a:latin typeface="Arial" panose="020B0604020202020204" pitchFamily="34" charset="0"/>
              </a:rPr>
              <a:t> </a:t>
            </a:r>
            <a:r>
              <a:rPr lang="sv-SE" sz="1800">
                <a:latin typeface="Arial" panose="020B0604020202020204" pitchFamily="34" charset="0"/>
              </a:rPr>
              <a:t>laser system.</a:t>
            </a:r>
            <a:endParaRPr lang="sv-SE" sz="1800" dirty="0">
              <a:latin typeface="Arial" panose="020B0604020202020204" pitchFamily="34" charset="0"/>
            </a:endParaRPr>
          </a:p>
          <a:p>
            <a:r>
              <a:rPr lang="sv-SE" sz="1800" dirty="0" err="1">
                <a:latin typeface="Arial" panose="020B0604020202020204" pitchFamily="34" charset="0"/>
              </a:rPr>
              <a:t>Applies CBM chemistry where needed and then activates it with UV flood light.</a:t>
            </a:r>
            <a:endParaRPr lang="sv-SE" sz="1800" dirty="0">
              <a:latin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4A2BF3F-0FF3-4C42-A2B9-FEC5B4C3B168}"/>
              </a:ext>
            </a:extLst>
          </p:cNvPr>
          <p:cNvSpPr txBox="1"/>
          <p:nvPr/>
        </p:nvSpPr>
        <p:spPr>
          <a:xfrm>
            <a:off x="935747" y="3514893"/>
            <a:ext cx="5397481" cy="2140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000" dirty="0" err="1">
                <a:latin typeface="Arial" panose="020B0604020202020204" pitchFamily="34" charset="0"/>
              </a:rPr>
              <a:t>Advantages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Lower capital expenditure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Less complex machines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Off the shelf machines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High</a:t>
            </a:r>
            <a:r>
              <a:rPr lang="sv-SE" sz="1800" dirty="0">
                <a:latin typeface="Arial" panose="020B0604020202020204" pitchFamily="34" charset="0"/>
              </a:rPr>
              <a:t> </a:t>
            </a:r>
            <a:r>
              <a:rPr lang="sv-SE" sz="1800" dirty="0" err="1">
                <a:latin typeface="Arial" panose="020B0604020202020204" pitchFamily="34" charset="0"/>
              </a:rPr>
              <a:t>productivity</a:t>
            </a:r>
            <a:endParaRPr lang="sv-SE" sz="1800" dirty="0">
              <a:latin typeface="Arial" panose="020B0604020202020204" pitchFamily="34" charset="0"/>
            </a:endParaRPr>
          </a:p>
          <a:p>
            <a:r>
              <a:rPr lang="sv-SE" sz="1800" dirty="0" err="1">
                <a:latin typeface="Arial" panose="020B0604020202020204" pitchFamily="34" charset="0"/>
              </a:rPr>
              <a:t>Good</a:t>
            </a:r>
            <a:r>
              <a:rPr lang="sv-SE" sz="1800" dirty="0">
                <a:latin typeface="Arial" panose="020B0604020202020204" pitchFamily="34" charset="0"/>
              </a:rPr>
              <a:t> </a:t>
            </a:r>
            <a:r>
              <a:rPr lang="sv-SE" sz="1800" dirty="0" err="1">
                <a:latin typeface="Arial" panose="020B0604020202020204" pitchFamily="34" charset="0"/>
              </a:rPr>
              <a:t>results</a:t>
            </a:r>
            <a:r>
              <a:rPr lang="sv-SE" sz="1800" dirty="0">
                <a:latin typeface="Arial" panose="020B0604020202020204" pitchFamily="34" charset="0"/>
              </a:rPr>
              <a:t> on PTFE  (25µm </a:t>
            </a:r>
            <a:r>
              <a:rPr lang="sv-SE" sz="1800" dirty="0" err="1">
                <a:latin typeface="Arial" panose="020B0604020202020204" pitchFamily="34" charset="0"/>
              </a:rPr>
              <a:t>lines</a:t>
            </a:r>
            <a:r>
              <a:rPr lang="sv-SE" sz="18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" name="textruta 9">
            <a:extLst>
              <a:ext uri="{FF2B5EF4-FFF2-40B4-BE49-F238E27FC236}">
                <a16:creationId xmlns:a16="http://schemas.microsoft.com/office/drawing/2014/main" id="{499AECEC-2660-4447-8DB9-4EB76A4B490B}"/>
              </a:ext>
            </a:extLst>
          </p:cNvPr>
          <p:cNvSpPr txBox="1"/>
          <p:nvPr/>
        </p:nvSpPr>
        <p:spPr>
          <a:xfrm>
            <a:off x="6923023" y="5842635"/>
            <a:ext cx="448378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Pad printing machine</a:t>
            </a:r>
          </a:p>
        </p:txBody>
      </p:sp>
      <p:pic>
        <p:nvPicPr>
          <p:cNvPr id="12" name="Bildobjekt 1" descr="pad-printing-1024x816.jpg">
            <a:extLst>
              <a:ext uri="{FF2B5EF4-FFF2-40B4-BE49-F238E27FC236}">
                <a16:creationId xmlns:a16="http://schemas.microsoft.com/office/drawing/2014/main" id="{1B3A4DBD-FFB8-7F43-9D50-2DD50D45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023" y="2269619"/>
            <a:ext cx="4483785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9AA9-2F0F-5942-AF1A-5A269A1D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2K molding</a:t>
            </a:r>
            <a:r>
              <a:rPr lang="sv-SE" sz="2000" dirty="0"/>
              <a:t>  (under </a:t>
            </a:r>
            <a:r>
              <a:rPr lang="sv-SE" sz="2000" dirty="0" err="1"/>
              <a:t>development</a:t>
            </a:r>
            <a:r>
              <a:rPr lang="sv-SE" sz="2000" dirty="0"/>
              <a:t>)</a:t>
            </a:r>
            <a:endParaRPr lang="en-SE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C4E3E-C0A4-2A4E-827A-44A4A808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59554-7D63-3E4E-A346-BA841B99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8" name="textruta 6">
            <a:extLst>
              <a:ext uri="{FF2B5EF4-FFF2-40B4-BE49-F238E27FC236}">
                <a16:creationId xmlns:a16="http://schemas.microsoft.com/office/drawing/2014/main" id="{B1817750-4AB1-D743-AFAD-2543672F35D4}"/>
              </a:ext>
            </a:extLst>
          </p:cNvPr>
          <p:cNvSpPr txBox="1"/>
          <p:nvPr/>
        </p:nvSpPr>
        <p:spPr>
          <a:xfrm>
            <a:off x="1177532" y="5279648"/>
            <a:ext cx="97930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SE"/>
            </a:defPPr>
            <a:lvl1pPr algn="ctr">
              <a:defRPr sz="3200" b="1">
                <a:latin typeface="Lato Semibold" panose="020F0502020204030203" pitchFamily="34" charset="77"/>
              </a:defRPr>
            </a:lvl1pPr>
          </a:lstStyle>
          <a:p>
            <a:r>
              <a:rPr lang="sv-SE" sz="2400" dirty="0" err="1"/>
              <a:t>e.g</a:t>
            </a:r>
            <a:r>
              <a:rPr lang="sv-SE" sz="2400" dirty="0"/>
              <a:t>. Standard ABS + </a:t>
            </a:r>
            <a:r>
              <a:rPr lang="sv-SE" sz="2400" dirty="0" err="1"/>
              <a:t>Filled</a:t>
            </a:r>
            <a:r>
              <a:rPr lang="sv-SE" sz="2400" dirty="0"/>
              <a:t> ABS, </a:t>
            </a:r>
            <a:r>
              <a:rPr lang="sv-SE" sz="2400" dirty="0" err="1"/>
              <a:t>doped</a:t>
            </a:r>
            <a:r>
              <a:rPr lang="sv-SE" sz="2400" dirty="0"/>
              <a:t> to block/</a:t>
            </a:r>
            <a:r>
              <a:rPr lang="sv-SE" sz="2400" dirty="0" err="1"/>
              <a:t>prevent</a:t>
            </a:r>
            <a:r>
              <a:rPr lang="sv-SE" sz="2400" dirty="0"/>
              <a:t> CBM adhesion</a:t>
            </a:r>
          </a:p>
          <a:p>
            <a:endParaRPr lang="sv-SE" sz="1000" dirty="0"/>
          </a:p>
          <a:p>
            <a:r>
              <a:rPr lang="sv-SE" sz="1600" dirty="0" err="1"/>
              <a:t>Instead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PC/ABS and PC as </a:t>
            </a:r>
            <a:r>
              <a:rPr lang="sv-SE" sz="1600" dirty="0" err="1"/>
              <a:t>above</a:t>
            </a:r>
            <a:endParaRPr lang="sv-SE" sz="1600" dirty="0"/>
          </a:p>
        </p:txBody>
      </p:sp>
      <p:pic>
        <p:nvPicPr>
          <p:cNvPr id="9" name="Bildobjekt 5">
            <a:extLst>
              <a:ext uri="{FF2B5EF4-FFF2-40B4-BE49-F238E27FC236}">
                <a16:creationId xmlns:a16="http://schemas.microsoft.com/office/drawing/2014/main" id="{08090414-F47A-E047-838D-4F06DC47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5483" y="1925784"/>
            <a:ext cx="3360374" cy="252028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422CC8E-F2A8-DF44-B8E1-2FA9D6399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15814" y="1934348"/>
            <a:ext cx="3360374" cy="2520281"/>
          </a:xfrm>
          <a:prstGeom prst="rect">
            <a:avLst/>
          </a:prstGeom>
        </p:spPr>
      </p:pic>
      <p:pic>
        <p:nvPicPr>
          <p:cNvPr id="11" name="Bildobjekt 11">
            <a:extLst>
              <a:ext uri="{FF2B5EF4-FFF2-40B4-BE49-F238E27FC236}">
                <a16:creationId xmlns:a16="http://schemas.microsoft.com/office/drawing/2014/main" id="{259383BA-A50F-934C-A83A-5306C628F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76145" y="1925785"/>
            <a:ext cx="3360372" cy="25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45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D6BF6-FA7D-E749-BDD1-13DA06E8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Completely CR(VI) free POP</a:t>
            </a:r>
          </a:p>
        </p:txBody>
      </p:sp>
      <p:sp>
        <p:nvSpPr>
          <p:cNvPr id="3" name="textruta 9">
            <a:extLst>
              <a:ext uri="{FF2B5EF4-FFF2-40B4-BE49-F238E27FC236}">
                <a16:creationId xmlns:a16="http://schemas.microsoft.com/office/drawing/2014/main" id="{D26B92D2-D3CF-4646-8D68-E7D3C02AEF31}"/>
              </a:ext>
            </a:extLst>
          </p:cNvPr>
          <p:cNvSpPr txBox="1"/>
          <p:nvPr/>
        </p:nvSpPr>
        <p:spPr>
          <a:xfrm>
            <a:off x="803238" y="4534599"/>
            <a:ext cx="10585524" cy="521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sv-S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rPr>
              <a:t>In </a:t>
            </a:r>
            <a:r>
              <a:rPr lang="sv-SE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rPr>
              <a:t>cooperation</a:t>
            </a:r>
            <a:r>
              <a:rPr lang="sv-S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rPr>
              <a:t> </a:t>
            </a:r>
            <a:r>
              <a:rPr lang="sv-SE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rPr>
              <a:t>with</a:t>
            </a:r>
            <a:r>
              <a:rPr lang="sv-S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rPr>
              <a:t> </a:t>
            </a:r>
            <a:r>
              <a:rPr lang="sv-SE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rPr>
              <a:t>SurTec</a:t>
            </a:r>
            <a:r>
              <a:rPr lang="sv-S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</a:rPr>
              <a:t> International GmbH</a:t>
            </a: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35388A6-88EC-BF4A-A0ED-E4B3F1127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97" y="5998287"/>
            <a:ext cx="2330203" cy="58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7" descr="surtec_pantone.pdf">
            <a:extLst>
              <a:ext uri="{FF2B5EF4-FFF2-40B4-BE49-F238E27FC236}">
                <a16:creationId xmlns:a16="http://schemas.microsoft.com/office/drawing/2014/main" id="{034D289A-A4AD-E143-9440-EBA0EFB11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99" y="5387258"/>
            <a:ext cx="782201" cy="78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241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E13CC-B198-E24F-AD42-190E933E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96E35-577C-D443-AD53-77F362FF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0DA91-9F9D-424E-A85C-3A32E864FB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Alternative solutions/basic principles for advanced plastic </a:t>
            </a:r>
            <a:r>
              <a:rPr lang="en-GB" dirty="0" err="1"/>
              <a:t>pretreatment</a:t>
            </a:r>
            <a:endParaRPr lang="en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4967AE-C7C8-2A4D-AB3B-48EF12FF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Process sequence for Cr(VI) free plating</a:t>
            </a:r>
            <a:endParaRPr lang="en-SE" dirty="0"/>
          </a:p>
        </p:txBody>
      </p:sp>
      <p:graphicFrame>
        <p:nvGraphicFramePr>
          <p:cNvPr id="6" name="Diagramm 18">
            <a:extLst>
              <a:ext uri="{FF2B5EF4-FFF2-40B4-BE49-F238E27FC236}">
                <a16:creationId xmlns:a16="http://schemas.microsoft.com/office/drawing/2014/main" id="{E5ED73BA-A94B-694E-8143-537CC2777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824922"/>
              </p:ext>
            </p:extLst>
          </p:nvPr>
        </p:nvGraphicFramePr>
        <p:xfrm>
          <a:off x="2434069" y="2043860"/>
          <a:ext cx="7323861" cy="348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1BE11F1-489D-5A4A-83D4-C8835EE9F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906" y="2522689"/>
            <a:ext cx="1408986" cy="434489"/>
          </a:xfrm>
          <a:prstGeom prst="rect">
            <a:avLst/>
          </a:prstGeom>
        </p:spPr>
      </p:pic>
      <p:pic>
        <p:nvPicPr>
          <p:cNvPr id="15" name="Bild 7" descr="surtec_pantone.pdf">
            <a:extLst>
              <a:ext uri="{FF2B5EF4-FFF2-40B4-BE49-F238E27FC236}">
                <a16:creationId xmlns:a16="http://schemas.microsoft.com/office/drawing/2014/main" id="{88801722-99EA-AF41-A6DB-1B6F95EE7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98" y="4382808"/>
            <a:ext cx="782201" cy="78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ft Bracket 15">
            <a:extLst>
              <a:ext uri="{FF2B5EF4-FFF2-40B4-BE49-F238E27FC236}">
                <a16:creationId xmlns:a16="http://schemas.microsoft.com/office/drawing/2014/main" id="{ECFAB740-D217-594C-8832-6A56C44138A8}"/>
              </a:ext>
            </a:extLst>
          </p:cNvPr>
          <p:cNvSpPr/>
          <p:nvPr/>
        </p:nvSpPr>
        <p:spPr>
          <a:xfrm rot="5400000">
            <a:off x="3786230" y="904333"/>
            <a:ext cx="63146" cy="2731819"/>
          </a:xfrm>
          <a:prstGeom prst="leftBracket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CE0814-FF56-DB47-A152-C5920222FEA2}"/>
              </a:ext>
            </a:extLst>
          </p:cNvPr>
          <p:cNvSpPr/>
          <p:nvPr/>
        </p:nvSpPr>
        <p:spPr>
          <a:xfrm>
            <a:off x="2678607" y="1970544"/>
            <a:ext cx="22220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</a:rPr>
              <a:t>CBM Cr(VI) free pretreatment</a:t>
            </a:r>
            <a:endParaRPr lang="en-SE" sz="1200" dirty="0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1C243DE5-3EB6-A448-A154-D79F0766681C}"/>
              </a:ext>
            </a:extLst>
          </p:cNvPr>
          <p:cNvSpPr/>
          <p:nvPr/>
        </p:nvSpPr>
        <p:spPr>
          <a:xfrm rot="16200000">
            <a:off x="6070728" y="4673115"/>
            <a:ext cx="50545" cy="1211495"/>
          </a:xfrm>
          <a:prstGeom prst="leftBracket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0EAF1E-4977-AE4B-9F5F-851024D96C79}"/>
              </a:ext>
            </a:extLst>
          </p:cNvPr>
          <p:cNvSpPr/>
          <p:nvPr/>
        </p:nvSpPr>
        <p:spPr>
          <a:xfrm>
            <a:off x="5387825" y="5304135"/>
            <a:ext cx="1416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</a:rPr>
              <a:t>e.g. SurTec Cr(VI)</a:t>
            </a:r>
            <a:br>
              <a:rPr lang="en-GB" sz="1200" dirty="0">
                <a:latin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</a:rPr>
              <a:t>free top layer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472230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F875-E79B-6942-A4C0-8F909105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Process sequence for Cr(VI) free plating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57A80-AC93-1B4A-94EA-EA42BAA1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E1835-C2B8-334B-90E0-4485E81F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078A0BC7-D0BE-F644-A7F4-A0A971436587}"/>
              </a:ext>
            </a:extLst>
          </p:cNvPr>
          <p:cNvSpPr txBox="1"/>
          <p:nvPr/>
        </p:nvSpPr>
        <p:spPr>
          <a:xfrm>
            <a:off x="778305" y="3263856"/>
            <a:ext cx="2511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Arial" panose="020B0604020202020204" pitchFamily="34" charset="0"/>
              </a:rPr>
              <a:t>Apply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</a:rPr>
              <a:t> Cuptronic CBM Chemicals</a:t>
            </a:r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C7030749-402C-9549-B668-66D7007BDFD9}"/>
              </a:ext>
            </a:extLst>
          </p:cNvPr>
          <p:cNvSpPr txBox="1"/>
          <p:nvPr/>
        </p:nvSpPr>
        <p:spPr>
          <a:xfrm>
            <a:off x="3875830" y="325793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</a:defRPr>
            </a:lvl1pPr>
          </a:lstStyle>
          <a:p>
            <a:r>
              <a:rPr lang="de-DE" dirty="0">
                <a:latin typeface="Arial" panose="020B0604020202020204" pitchFamily="34" charset="0"/>
              </a:rPr>
              <a:t>CBM UV light </a:t>
            </a:r>
            <a:r>
              <a:rPr lang="de-DE" dirty="0" err="1">
                <a:latin typeface="Arial" panose="020B0604020202020204" pitchFamily="34" charset="0"/>
              </a:rPr>
              <a:t>exposure</a:t>
            </a: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D60CA02D-876B-D34C-A41D-71ADD0D6FD20}"/>
              </a:ext>
            </a:extLst>
          </p:cNvPr>
          <p:cNvSpPr txBox="1"/>
          <p:nvPr/>
        </p:nvSpPr>
        <p:spPr>
          <a:xfrm>
            <a:off x="6328683" y="3257930"/>
            <a:ext cx="224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</a:defRPr>
            </a:lvl1pPr>
          </a:lstStyle>
          <a:p>
            <a:r>
              <a:rPr lang="de-DE" dirty="0" err="1">
                <a:latin typeface="Arial" panose="020B0604020202020204" pitchFamily="34" charset="0"/>
              </a:rPr>
              <a:t>Activated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surface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structure</a:t>
            </a: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5C6F6313-3012-7841-A2D1-373875D6F76C}"/>
              </a:ext>
            </a:extLst>
          </p:cNvPr>
          <p:cNvSpPr txBox="1"/>
          <p:nvPr/>
        </p:nvSpPr>
        <p:spPr>
          <a:xfrm>
            <a:off x="8823713" y="3263856"/>
            <a:ext cx="270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</a:defRPr>
            </a:lvl1pPr>
          </a:lstStyle>
          <a:p>
            <a:r>
              <a:rPr lang="de-DE" dirty="0" err="1">
                <a:latin typeface="Arial" panose="020B0604020202020204" pitchFamily="34" charset="0"/>
              </a:rPr>
              <a:t>Apply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electroless</a:t>
            </a:r>
            <a:r>
              <a:rPr lang="de-DE" dirty="0">
                <a:latin typeface="Arial" panose="020B0604020202020204" pitchFamily="34" charset="0"/>
              </a:rPr>
              <a:t> Nickel </a:t>
            </a:r>
          </a:p>
          <a:p>
            <a:r>
              <a:rPr lang="de-DE" dirty="0">
                <a:latin typeface="Arial" panose="020B0604020202020204" pitchFamily="34" charset="0"/>
              </a:rPr>
              <a:t>e.g. SurTec 971</a:t>
            </a:r>
          </a:p>
        </p:txBody>
      </p:sp>
      <p:pic>
        <p:nvPicPr>
          <p:cNvPr id="11" name="Grafik 372">
            <a:extLst>
              <a:ext uri="{FF2B5EF4-FFF2-40B4-BE49-F238E27FC236}">
                <a16:creationId xmlns:a16="http://schemas.microsoft.com/office/drawing/2014/main" id="{9E11991D-88AA-2045-B9F5-B5DB20B59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16" y="3937297"/>
            <a:ext cx="1694631" cy="1665538"/>
          </a:xfrm>
          <a:prstGeom prst="rect">
            <a:avLst/>
          </a:prstGeom>
        </p:spPr>
      </p:pic>
      <p:pic>
        <p:nvPicPr>
          <p:cNvPr id="12" name="Grafik 373">
            <a:extLst>
              <a:ext uri="{FF2B5EF4-FFF2-40B4-BE49-F238E27FC236}">
                <a16:creationId xmlns:a16="http://schemas.microsoft.com/office/drawing/2014/main" id="{2DF069D8-0A02-2945-8681-01F9BD680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126" y="3937296"/>
            <a:ext cx="1694631" cy="1698523"/>
          </a:xfrm>
          <a:prstGeom prst="rect">
            <a:avLst/>
          </a:prstGeom>
        </p:spPr>
      </p:pic>
      <p:pic>
        <p:nvPicPr>
          <p:cNvPr id="13" name="Grafik 375">
            <a:extLst>
              <a:ext uri="{FF2B5EF4-FFF2-40B4-BE49-F238E27FC236}">
                <a16:creationId xmlns:a16="http://schemas.microsoft.com/office/drawing/2014/main" id="{04C0B0BF-24F7-1D47-870F-53CF1C164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3736" y="3944084"/>
            <a:ext cx="1691621" cy="1691735"/>
          </a:xfrm>
          <a:prstGeom prst="rect">
            <a:avLst/>
          </a:prstGeom>
        </p:spPr>
      </p:pic>
      <p:pic>
        <p:nvPicPr>
          <p:cNvPr id="14" name="Grafik 376">
            <a:extLst>
              <a:ext uri="{FF2B5EF4-FFF2-40B4-BE49-F238E27FC236}">
                <a16:creationId xmlns:a16="http://schemas.microsoft.com/office/drawing/2014/main" id="{B49F4C1E-645B-1446-9996-9CFBF0AD7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3836" y="3944084"/>
            <a:ext cx="1626121" cy="1698523"/>
          </a:xfrm>
          <a:prstGeom prst="rect">
            <a:avLst/>
          </a:prstGeom>
        </p:spPr>
      </p:pic>
      <p:sp>
        <p:nvSpPr>
          <p:cNvPr id="15" name="Textfeld 377">
            <a:extLst>
              <a:ext uri="{FF2B5EF4-FFF2-40B4-BE49-F238E27FC236}">
                <a16:creationId xmlns:a16="http://schemas.microsoft.com/office/drawing/2014/main" id="{01864EC5-E8F8-0348-8F16-FF1A45A0B549}"/>
              </a:ext>
            </a:extLst>
          </p:cNvPr>
          <p:cNvSpPr txBox="1"/>
          <p:nvPr/>
        </p:nvSpPr>
        <p:spPr>
          <a:xfrm>
            <a:off x="560800" y="5620124"/>
            <a:ext cx="294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</a:defRPr>
            </a:lvl1pPr>
          </a:lstStyle>
          <a:p>
            <a:r>
              <a:rPr lang="de-DE" dirty="0">
                <a:latin typeface="Arial" panose="020B0604020202020204" pitchFamily="34" charset="0"/>
              </a:rPr>
              <a:t>Pyrophosphate </a:t>
            </a:r>
            <a:r>
              <a:rPr lang="de-DE" dirty="0" err="1">
                <a:latin typeface="Arial" panose="020B0604020202020204" pitchFamily="34" charset="0"/>
              </a:rPr>
              <a:t>Copper</a:t>
            </a:r>
            <a:r>
              <a:rPr lang="de-DE" dirty="0">
                <a:latin typeface="Arial" panose="020B0604020202020204" pitchFamily="34" charset="0"/>
              </a:rPr>
              <a:t> </a:t>
            </a:r>
          </a:p>
          <a:p>
            <a:r>
              <a:rPr lang="de-DE" dirty="0">
                <a:latin typeface="Arial" panose="020B0604020202020204" pitchFamily="34" charset="0"/>
              </a:rPr>
              <a:t>e.g. SurTec 978</a:t>
            </a:r>
          </a:p>
        </p:txBody>
      </p:sp>
      <p:sp>
        <p:nvSpPr>
          <p:cNvPr id="16" name="Textfeld 378">
            <a:extLst>
              <a:ext uri="{FF2B5EF4-FFF2-40B4-BE49-F238E27FC236}">
                <a16:creationId xmlns:a16="http://schemas.microsoft.com/office/drawing/2014/main" id="{9AFDDA30-F3E8-FE44-B183-9CB5A7FA036F}"/>
              </a:ext>
            </a:extLst>
          </p:cNvPr>
          <p:cNvSpPr txBox="1"/>
          <p:nvPr/>
        </p:nvSpPr>
        <p:spPr>
          <a:xfrm>
            <a:off x="3720224" y="5623738"/>
            <a:ext cx="203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</a:defRPr>
            </a:lvl1pPr>
          </a:lstStyle>
          <a:p>
            <a:r>
              <a:rPr lang="de-DE" dirty="0" err="1">
                <a:latin typeface="Arial" panose="020B0604020202020204" pitchFamily="34" charset="0"/>
              </a:rPr>
              <a:t>Acid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Copper</a:t>
            </a:r>
            <a:r>
              <a:rPr lang="de-DE" dirty="0">
                <a:latin typeface="Arial" panose="020B0604020202020204" pitchFamily="34" charset="0"/>
              </a:rPr>
              <a:t> </a:t>
            </a:r>
          </a:p>
          <a:p>
            <a:r>
              <a:rPr lang="de-DE" dirty="0">
                <a:latin typeface="Arial" panose="020B0604020202020204" pitchFamily="34" charset="0"/>
              </a:rPr>
              <a:t>e.g. SurTec 866</a:t>
            </a:r>
          </a:p>
        </p:txBody>
      </p:sp>
      <p:sp>
        <p:nvSpPr>
          <p:cNvPr id="17" name="Textfeld 379">
            <a:extLst>
              <a:ext uri="{FF2B5EF4-FFF2-40B4-BE49-F238E27FC236}">
                <a16:creationId xmlns:a16="http://schemas.microsoft.com/office/drawing/2014/main" id="{B917ABE5-8167-9445-AF7E-0AC6A1A0A201}"/>
              </a:ext>
            </a:extLst>
          </p:cNvPr>
          <p:cNvSpPr txBox="1"/>
          <p:nvPr/>
        </p:nvSpPr>
        <p:spPr>
          <a:xfrm>
            <a:off x="6412210" y="5618930"/>
            <a:ext cx="205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</a:defRPr>
            </a:lvl1pPr>
          </a:lstStyle>
          <a:p>
            <a:r>
              <a:rPr lang="de-DE" dirty="0">
                <a:latin typeface="Arial" panose="020B0604020202020204" pitchFamily="34" charset="0"/>
              </a:rPr>
              <a:t>Bright Nickel</a:t>
            </a:r>
          </a:p>
          <a:p>
            <a:r>
              <a:rPr lang="de-DE" dirty="0">
                <a:latin typeface="Arial" panose="020B0604020202020204" pitchFamily="34" charset="0"/>
              </a:rPr>
              <a:t>e.g. SurTec 859</a:t>
            </a:r>
          </a:p>
        </p:txBody>
      </p:sp>
      <p:sp>
        <p:nvSpPr>
          <p:cNvPr id="18" name="Textfeld 380">
            <a:extLst>
              <a:ext uri="{FF2B5EF4-FFF2-40B4-BE49-F238E27FC236}">
                <a16:creationId xmlns:a16="http://schemas.microsoft.com/office/drawing/2014/main" id="{B25E2CCB-0D61-164F-8E06-2005A5744230}"/>
              </a:ext>
            </a:extLst>
          </p:cNvPr>
          <p:cNvSpPr txBox="1"/>
          <p:nvPr/>
        </p:nvSpPr>
        <p:spPr>
          <a:xfrm>
            <a:off x="8956213" y="5618929"/>
            <a:ext cx="244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</a:defRPr>
            </a:lvl1pPr>
          </a:lstStyle>
          <a:p>
            <a:r>
              <a:rPr lang="de-DE" dirty="0">
                <a:latin typeface="Arial" panose="020B0604020202020204" pitchFamily="34" charset="0"/>
              </a:rPr>
              <a:t>Trivalent Chrome</a:t>
            </a:r>
          </a:p>
          <a:p>
            <a:r>
              <a:rPr lang="de-DE" dirty="0">
                <a:latin typeface="Arial" panose="020B0604020202020204" pitchFamily="34" charset="0"/>
              </a:rPr>
              <a:t>e.g. SurTec 883 XT</a:t>
            </a:r>
          </a:p>
        </p:txBody>
      </p:sp>
      <p:pic>
        <p:nvPicPr>
          <p:cNvPr id="28" name="Picture 27" descr="ljus.tiff">
            <a:extLst>
              <a:ext uri="{FF2B5EF4-FFF2-40B4-BE49-F238E27FC236}">
                <a16:creationId xmlns:a16="http://schemas.microsoft.com/office/drawing/2014/main" id="{CFA0B2A1-F216-1C44-B273-8C1C703ECC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126" y="1367986"/>
            <a:ext cx="1712138" cy="1889947"/>
          </a:xfrm>
          <a:prstGeom prst="rect">
            <a:avLst/>
          </a:prstGeom>
        </p:spPr>
      </p:pic>
      <p:pic>
        <p:nvPicPr>
          <p:cNvPr id="29" name="Picture 28" descr="graft.tiff">
            <a:extLst>
              <a:ext uri="{FF2B5EF4-FFF2-40B4-BE49-F238E27FC236}">
                <a16:creationId xmlns:a16="http://schemas.microsoft.com/office/drawing/2014/main" id="{7BEF3861-6EEC-0B46-AD7C-610D53AC41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926" y="1367985"/>
            <a:ext cx="1710948" cy="1889947"/>
          </a:xfrm>
          <a:prstGeom prst="rect">
            <a:avLst/>
          </a:prstGeom>
        </p:spPr>
      </p:pic>
      <p:pic>
        <p:nvPicPr>
          <p:cNvPr id="30" name="Picture 29" descr="liquid.tiff">
            <a:extLst>
              <a:ext uri="{FF2B5EF4-FFF2-40B4-BE49-F238E27FC236}">
                <a16:creationId xmlns:a16="http://schemas.microsoft.com/office/drawing/2014/main" id="{FA71CC55-9607-A742-B08B-BE56C262FB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516" y="1367987"/>
            <a:ext cx="1710948" cy="1889947"/>
          </a:xfrm>
          <a:prstGeom prst="rect">
            <a:avLst/>
          </a:prstGeom>
        </p:spPr>
      </p:pic>
      <p:pic>
        <p:nvPicPr>
          <p:cNvPr id="31" name="Picture 30" descr="metal.tiff">
            <a:extLst>
              <a:ext uri="{FF2B5EF4-FFF2-40B4-BE49-F238E27FC236}">
                <a16:creationId xmlns:a16="http://schemas.microsoft.com/office/drawing/2014/main" id="{EC2F674D-5E60-2D46-AB91-88BC074BA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2536" y="1367984"/>
            <a:ext cx="1710948" cy="1889947"/>
          </a:xfrm>
          <a:prstGeom prst="rect">
            <a:avLst/>
          </a:prstGeom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14F6E041-131B-6C4D-BCB9-A325E191542F}"/>
              </a:ext>
            </a:extLst>
          </p:cNvPr>
          <p:cNvSpPr/>
          <p:nvPr/>
        </p:nvSpPr>
        <p:spPr>
          <a:xfrm>
            <a:off x="3218713" y="2174457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25F29E45-C31C-4945-995A-012107322829}"/>
              </a:ext>
            </a:extLst>
          </p:cNvPr>
          <p:cNvSpPr/>
          <p:nvPr/>
        </p:nvSpPr>
        <p:spPr>
          <a:xfrm>
            <a:off x="5919416" y="2174457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FE34DF55-0A06-994B-87C4-BCB2F737D2AD}"/>
              </a:ext>
            </a:extLst>
          </p:cNvPr>
          <p:cNvSpPr/>
          <p:nvPr/>
        </p:nvSpPr>
        <p:spPr>
          <a:xfrm>
            <a:off x="8632243" y="2203155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2BD4FD6D-A75E-F142-A708-9D7976A5A3FD}"/>
              </a:ext>
            </a:extLst>
          </p:cNvPr>
          <p:cNvSpPr/>
          <p:nvPr/>
        </p:nvSpPr>
        <p:spPr>
          <a:xfrm>
            <a:off x="11339854" y="2174457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FCEE8E42-D3FF-E04F-9495-4B57B98C80BB}"/>
              </a:ext>
            </a:extLst>
          </p:cNvPr>
          <p:cNvSpPr/>
          <p:nvPr/>
        </p:nvSpPr>
        <p:spPr>
          <a:xfrm>
            <a:off x="3231965" y="4654845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264F581C-3948-3B48-BF9B-3540C174B4D0}"/>
              </a:ext>
            </a:extLst>
          </p:cNvPr>
          <p:cNvSpPr/>
          <p:nvPr/>
        </p:nvSpPr>
        <p:spPr>
          <a:xfrm>
            <a:off x="525841" y="4654845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E4DAC0AF-6E60-D441-B323-6CD232733355}"/>
              </a:ext>
            </a:extLst>
          </p:cNvPr>
          <p:cNvSpPr/>
          <p:nvPr/>
        </p:nvSpPr>
        <p:spPr>
          <a:xfrm>
            <a:off x="5890995" y="4654845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3AD0DE01-61E3-554B-8CF5-838F532E524F}"/>
              </a:ext>
            </a:extLst>
          </p:cNvPr>
          <p:cNvSpPr/>
          <p:nvPr/>
        </p:nvSpPr>
        <p:spPr>
          <a:xfrm>
            <a:off x="8632243" y="4654845"/>
            <a:ext cx="343923" cy="276999"/>
          </a:xfrm>
          <a:prstGeom prst="rightArrow">
            <a:avLst>
              <a:gd name="adj1" fmla="val 3464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40" name="Rak 39">
            <a:extLst>
              <a:ext uri="{FF2B5EF4-FFF2-40B4-BE49-F238E27FC236}">
                <a16:creationId xmlns:a16="http://schemas.microsoft.com/office/drawing/2014/main" id="{67C6DDEF-60D0-9F4D-93EE-EF4EECD13385}"/>
              </a:ext>
            </a:extLst>
          </p:cNvPr>
          <p:cNvCxnSpPr>
            <a:cxnSpLocks/>
          </p:cNvCxnSpPr>
          <p:nvPr/>
        </p:nvCxnSpPr>
        <p:spPr>
          <a:xfrm>
            <a:off x="8747513" y="1190184"/>
            <a:ext cx="0" cy="2548278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777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916B-FD1E-2941-B64E-3C60D1050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Board members and key shareholders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937A6-05F6-3940-8D4C-174C24A7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D8BA7-D483-2845-B759-5BDD00E8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37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119988F-D577-5D45-A1CA-E39002DDC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207327"/>
              </p:ext>
            </p:extLst>
          </p:nvPr>
        </p:nvGraphicFramePr>
        <p:xfrm>
          <a:off x="1104631" y="1198115"/>
          <a:ext cx="9552525" cy="448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0116">
                  <a:extLst>
                    <a:ext uri="{9D8B030D-6E8A-4147-A177-3AD203B41FA5}">
                      <a16:colId xmlns:a16="http://schemas.microsoft.com/office/drawing/2014/main" val="3090962604"/>
                    </a:ext>
                  </a:extLst>
                </a:gridCol>
                <a:gridCol w="7592409">
                  <a:extLst>
                    <a:ext uri="{9D8B030D-6E8A-4147-A177-3AD203B41FA5}">
                      <a16:colId xmlns:a16="http://schemas.microsoft.com/office/drawing/2014/main" val="1383566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Urban 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Fagerstedt</a:t>
                      </a:r>
                      <a:endParaRPr lang="en-SE" sz="1400" b="0" i="0" dirty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Chairman of the Board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Former VP R&amp;D for Huawei Technologies Sweden and Senior Advisor to Huawei China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 Urban has worked in the telecom industry 30 years. The last 15 years in development of cellular systems and in General Management positions for the last ten years.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7695875"/>
                  </a:ext>
                </a:extLst>
              </a:tr>
              <a:tr h="422902">
                <a:tc>
                  <a:txBody>
                    <a:bodyPr/>
                    <a:lstStyle/>
                    <a:p>
                      <a:r>
                        <a:rPr lang="en-GB" sz="1400" b="0" i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 Westerberg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Board Member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Nötudden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AB,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Former VP at Ericsson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General Manager -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Indelec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(Spain), Plant Manager Philips, Senior Management Consultant - Maynard MEC AB and several Directorships.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417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Göran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 Lindahl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Former President and Chief Executive Officer at ABB, Ltd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., Zurich, Switzerland,  Currently member of the board of (among others) 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iGate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Corporation (US), Patni Computer Systems Limited (India), 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Avinode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Holding AB,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LivSafe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AB and IIT Board of Trustees (US, Chicago) -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Previously member of the board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of (among others) ABB, Anglo American,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DuPont, Ericsson, Sony, Sony Ericsson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Ratos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Saab and,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INGKA Holding BV (IKEA)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1910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Hans-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Göran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 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Stennert</a:t>
                      </a:r>
                      <a:endParaRPr lang="en-SE" sz="1400" b="0" i="0" dirty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Board Member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IKEA Group, director of INGKA Holding BV (holding company for the IKEA Group) </a:t>
                      </a:r>
                    </a:p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from 1993-2007.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Chairman of the Board of INGKA Holding BV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for the last ten years. Currently Chairman of the board of Eolus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Vind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AB.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3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Peter Sjöbeck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Board Member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CEO  </a:t>
                      </a:r>
                      <a:r>
                        <a:rPr lang="en-GB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Cuptronic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Technology AB,</a:t>
                      </a:r>
                      <a:endParaRPr lang="en-S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3247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Mikael Lövgren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Chairman of Bridgepoint's (private equity group) business in the Nordic regions.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Prior to joining Bridgepoint in 2006, he spent </a:t>
                      </a:r>
                      <a:r>
                        <a:rPr lang="en-GB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twenty years with the Boston Consulting Group, as the founder and leader of its Nordic Operations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and Nordic Healthcare Practice group. Mikael </a:t>
                      </a:r>
                      <a:r>
                        <a:rPr lang="en-GB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Lövgren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currently sits on, among others, the board of the Karolinska University Hospital - a  leading European hospital.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2891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721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FFE1-6293-C84A-B5D0-AF382EC8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END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09804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FFE1-6293-C84A-B5D0-AF382EC8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EXTRA SLIDES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63672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A4D6-1999-5F44-AC83-BD29D87A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CBM Process</a:t>
            </a:r>
            <a:r>
              <a:rPr lang="en-GB" sz="2800" dirty="0"/>
              <a:t>, Adhesion promotion on smooth surface</a:t>
            </a:r>
            <a:endParaRPr lang="en-SE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E6D66-6D3A-A24D-99D7-AC0F353F5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AD5C4-4B37-CF40-8270-AE5BFB81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4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8AE0A6-DE3F-C543-9652-E44F80FC02A7}"/>
              </a:ext>
            </a:extLst>
          </p:cNvPr>
          <p:cNvSpPr txBox="1"/>
          <p:nvPr/>
        </p:nvSpPr>
        <p:spPr>
          <a:xfrm>
            <a:off x="610007" y="2440114"/>
            <a:ext cx="4356517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SE" sz="2400">
                <a:latin typeface="Arial" panose="020B0604020202020204" pitchFamily="34" charset="0"/>
              </a:rPr>
              <a:t>18 </a:t>
            </a:r>
            <a:r>
              <a:rPr lang="sv-SE" sz="2400" dirty="0" err="1">
                <a:latin typeface="Arial" panose="020B0604020202020204" pitchFamily="34" charset="0"/>
              </a:rPr>
              <a:t>microns</a:t>
            </a:r>
            <a:r>
              <a:rPr lang="en-SE" sz="2400">
                <a:latin typeface="Arial" panose="020B0604020202020204" pitchFamily="34" charset="0"/>
              </a:rPr>
              <a:t> </a:t>
            </a:r>
            <a:r>
              <a:rPr lang="en-SE" sz="2400" dirty="0">
                <a:latin typeface="Arial" panose="020B0604020202020204" pitchFamily="34" charset="0"/>
              </a:rPr>
              <a:t>electroplated 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9FDB7-C431-5F44-8903-0822159D4860}"/>
              </a:ext>
            </a:extLst>
          </p:cNvPr>
          <p:cNvSpPr txBox="1"/>
          <p:nvPr/>
        </p:nvSpPr>
        <p:spPr>
          <a:xfrm>
            <a:off x="407988" y="3516789"/>
            <a:ext cx="4811899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GB" sz="2400" dirty="0">
                <a:latin typeface="Arial" panose="020B0604020202020204" pitchFamily="34" charset="0"/>
              </a:rPr>
              <a:t>≈ 50 </a:t>
            </a:r>
            <a:r>
              <a:rPr lang="en-GB" sz="2400" dirty="0" err="1">
                <a:latin typeface="Arial" panose="020B0604020202020204" pitchFamily="34" charset="0"/>
              </a:rPr>
              <a:t>nanometer</a:t>
            </a:r>
            <a:r>
              <a:rPr lang="en-GB" sz="2400" dirty="0">
                <a:latin typeface="Arial" panose="020B0604020202020204" pitchFamily="34" charset="0"/>
              </a:rPr>
              <a:t> CBM Process </a:t>
            </a:r>
          </a:p>
          <a:p>
            <a:pPr algn="r"/>
            <a:r>
              <a:rPr lang="en-GB" sz="2400" dirty="0">
                <a:latin typeface="Arial" panose="020B0604020202020204" pitchFamily="34" charset="0"/>
              </a:rPr>
              <a:t>+ 0,2 microns electroless Cu or Ni</a:t>
            </a:r>
            <a:endParaRPr lang="en-SE" sz="2400" dirty="0">
              <a:latin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0C266B-3269-3E42-A644-01AFD1B4D87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966524" y="2670947"/>
            <a:ext cx="2110418" cy="1676839"/>
          </a:xfrm>
          <a:prstGeom prst="straightConnector1">
            <a:avLst/>
          </a:prstGeom>
          <a:ln w="25400">
            <a:solidFill>
              <a:schemeClr val="accent2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0D7CE5-643A-A84E-90F2-AC8E6E24E77F}"/>
              </a:ext>
            </a:extLst>
          </p:cNvPr>
          <p:cNvCxnSpPr>
            <a:cxnSpLocks/>
          </p:cNvCxnSpPr>
          <p:nvPr/>
        </p:nvCxnSpPr>
        <p:spPr>
          <a:xfrm flipV="1">
            <a:off x="16548514" y="6253923"/>
            <a:ext cx="1398092" cy="68684"/>
          </a:xfrm>
          <a:prstGeom prst="straightConnector1">
            <a:avLst/>
          </a:prstGeom>
          <a:ln w="25400">
            <a:solidFill>
              <a:schemeClr val="accent2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 12">
            <a:extLst>
              <a:ext uri="{FF2B5EF4-FFF2-40B4-BE49-F238E27FC236}">
                <a16:creationId xmlns:a16="http://schemas.microsoft.com/office/drawing/2014/main" id="{5477F411-9586-9844-BB40-B685EA0666D3}"/>
              </a:ext>
            </a:extLst>
          </p:cNvPr>
          <p:cNvGrpSpPr/>
          <p:nvPr/>
        </p:nvGrpSpPr>
        <p:grpSpPr>
          <a:xfrm>
            <a:off x="7076942" y="1924436"/>
            <a:ext cx="2817518" cy="3413514"/>
            <a:chOff x="5311573" y="2369420"/>
            <a:chExt cx="2817518" cy="341351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BF6E2F-E633-D14A-AC52-889C60E4D195}"/>
                </a:ext>
              </a:extLst>
            </p:cNvPr>
            <p:cNvCxnSpPr>
              <a:cxnSpLocks/>
            </p:cNvCxnSpPr>
            <p:nvPr/>
          </p:nvCxnSpPr>
          <p:spPr>
            <a:xfrm>
              <a:off x="7881532" y="3321766"/>
              <a:ext cx="0" cy="1127206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6D67DC20-178A-D747-983B-EDB9DBCF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1573" y="2369420"/>
              <a:ext cx="2817518" cy="3413514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C2696C6-DC63-D64A-AD99-C6D8BB05BEB0}"/>
              </a:ext>
            </a:extLst>
          </p:cNvPr>
          <p:cNvCxnSpPr>
            <a:cxnSpLocks/>
          </p:cNvCxnSpPr>
          <p:nvPr/>
        </p:nvCxnSpPr>
        <p:spPr>
          <a:xfrm>
            <a:off x="5248549" y="4198513"/>
            <a:ext cx="1773513" cy="633922"/>
          </a:xfrm>
          <a:prstGeom prst="straightConnector1">
            <a:avLst/>
          </a:prstGeom>
          <a:ln w="25400">
            <a:solidFill>
              <a:schemeClr val="accent2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E3846DFA-DA35-1445-84A6-F0DDD0397B42}"/>
              </a:ext>
            </a:extLst>
          </p:cNvPr>
          <p:cNvSpPr txBox="1"/>
          <p:nvPr/>
        </p:nvSpPr>
        <p:spPr>
          <a:xfrm>
            <a:off x="7884807" y="1176812"/>
            <a:ext cx="139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CBM process</a:t>
            </a:r>
          </a:p>
        </p:txBody>
      </p:sp>
    </p:spTree>
    <p:extLst>
      <p:ext uri="{BB962C8B-B14F-4D97-AF65-F5344CB8AC3E}">
        <p14:creationId xmlns:p14="http://schemas.microsoft.com/office/powerpoint/2010/main" val="1345895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E0715918-625C-B64C-A56D-8FC0A4103B0D}"/>
              </a:ext>
            </a:extLst>
          </p:cNvPr>
          <p:cNvGrpSpPr/>
          <p:nvPr/>
        </p:nvGrpSpPr>
        <p:grpSpPr>
          <a:xfrm>
            <a:off x="621106" y="1406540"/>
            <a:ext cx="4409140" cy="2644556"/>
            <a:chOff x="621106" y="1406540"/>
            <a:chExt cx="4409140" cy="2644556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752DDCF4-561E-8447-A9B0-013F99D15614}"/>
                </a:ext>
              </a:extLst>
            </p:cNvPr>
            <p:cNvSpPr/>
            <p:nvPr/>
          </p:nvSpPr>
          <p:spPr>
            <a:xfrm>
              <a:off x="622005" y="1406540"/>
              <a:ext cx="4408241" cy="2644556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CE5814-A262-0043-8BE4-AB400DA61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106" y="1406540"/>
              <a:ext cx="35423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080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b="1" dirty="0">
                  <a:latin typeface="Lato Semibold" panose="020F0502020204030203" pitchFamily="34" charset="77"/>
                </a:rPr>
                <a:t>Conventional  processes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12889D-A5C7-0843-8BEB-1B07C88DB8E4}"/>
              </a:ext>
            </a:extLst>
          </p:cNvPr>
          <p:cNvGrpSpPr/>
          <p:nvPr/>
        </p:nvGrpSpPr>
        <p:grpSpPr>
          <a:xfrm>
            <a:off x="622005" y="4495734"/>
            <a:ext cx="4408241" cy="1151132"/>
            <a:chOff x="622005" y="4495734"/>
            <a:chExt cx="4408241" cy="1151132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B8BCE89-C98F-8146-AA0D-AC480DC53DC5}"/>
                </a:ext>
              </a:extLst>
            </p:cNvPr>
            <p:cNvSpPr/>
            <p:nvPr/>
          </p:nvSpPr>
          <p:spPr>
            <a:xfrm>
              <a:off x="622005" y="4495734"/>
              <a:ext cx="4408241" cy="115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BC2743D-343C-D840-BBE9-CC799DB10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12" y="4527496"/>
              <a:ext cx="25089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08000">
              <a:spAutoFit/>
            </a:bodyPr>
            <a:lstStyle>
              <a:defPPr>
                <a:defRPr lang="en-SE"/>
              </a:defPPr>
              <a:lvl1pPr algn="r">
                <a:defRPr>
                  <a:latin typeface="Lato" panose="020F0502020204030203" pitchFamily="34" charset="77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/>
              <a:r>
                <a:rPr lang="en-US" sz="2400" b="1" dirty="0">
                  <a:solidFill>
                    <a:schemeClr val="accent1"/>
                  </a:solidFill>
                  <a:latin typeface="Lato Semibold" panose="020F0502020204030203" pitchFamily="34" charset="77"/>
                </a:rPr>
                <a:t>CBM process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086058-AEEA-6242-8DFA-A1B878A24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CBM® visualized</a:t>
            </a:r>
            <a:endParaRPr lang="en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FF085-2C15-5A42-BCC1-D9288AEE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404" y="4472488"/>
            <a:ext cx="4724400" cy="1156916"/>
          </a:xfrm>
          <a:prstGeom prst="rect">
            <a:avLst/>
          </a:prstGeom>
          <a:solidFill>
            <a:srgbClr val="FF9C00"/>
          </a:solidFill>
          <a:ln>
            <a:noFill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36">
            <a:extLst>
              <a:ext uri="{FF2B5EF4-FFF2-40B4-BE49-F238E27FC236}">
                <a16:creationId xmlns:a16="http://schemas.microsoft.com/office/drawing/2014/main" id="{EF7A351C-074D-DE47-91B2-8337C1B65DE2}"/>
              </a:ext>
            </a:extLst>
          </p:cNvPr>
          <p:cNvGrpSpPr>
            <a:grpSpLocks/>
          </p:cNvGrpSpPr>
          <p:nvPr/>
        </p:nvGrpSpPr>
        <p:grpSpPr bwMode="auto">
          <a:xfrm>
            <a:off x="6290404" y="5073779"/>
            <a:ext cx="4687887" cy="609600"/>
            <a:chOff x="2209800" y="5257800"/>
            <a:chExt cx="4688337" cy="609600"/>
          </a:xfrm>
        </p:grpSpPr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75F9351F-90C1-CF4B-96EC-F38D25450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6962" y="5279501"/>
              <a:ext cx="2631175" cy="587899"/>
              <a:chOff x="4266962" y="5279501"/>
              <a:chExt cx="2631175" cy="587899"/>
            </a:xfrm>
          </p:grpSpPr>
          <p:grpSp>
            <p:nvGrpSpPr>
              <p:cNvPr id="19" name="Group 11">
                <a:extLst>
                  <a:ext uri="{FF2B5EF4-FFF2-40B4-BE49-F238E27FC236}">
                    <a16:creationId xmlns:a16="http://schemas.microsoft.com/office/drawing/2014/main" id="{1E605048-D00B-0A47-ADB3-6E30C2B20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6962" y="5279501"/>
                <a:ext cx="2326137" cy="585025"/>
                <a:chOff x="4266962" y="5279501"/>
                <a:chExt cx="2326137" cy="585025"/>
              </a:xfrm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6BAD078-06F4-A745-B452-7BA22CD46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6131" y="5280025"/>
                  <a:ext cx="157177" cy="569912"/>
                </a:xfrm>
                <a:custGeom>
                  <a:avLst/>
                  <a:gdLst>
                    <a:gd name="T0" fmla="*/ 157177 w 156979"/>
                    <a:gd name="T1" fmla="*/ 569912 h 570756"/>
                    <a:gd name="T2" fmla="*/ 142888 w 156979"/>
                    <a:gd name="T3" fmla="*/ 527169 h 570756"/>
                    <a:gd name="T4" fmla="*/ 128599 w 156979"/>
                    <a:gd name="T5" fmla="*/ 470178 h 570756"/>
                    <a:gd name="T6" fmla="*/ 0 w 156979"/>
                    <a:gd name="T7" fmla="*/ 398938 h 570756"/>
                    <a:gd name="T8" fmla="*/ 28578 w 156979"/>
                    <a:gd name="T9" fmla="*/ 128230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1E5EFD24-DCB7-EF4E-8081-6235FD932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4289" y="5308600"/>
                  <a:ext cx="88909" cy="555625"/>
                </a:xfrm>
                <a:custGeom>
                  <a:avLst/>
                  <a:gdLst>
                    <a:gd name="T0" fmla="*/ 18716 w 90379"/>
                    <a:gd name="T1" fmla="*/ 555625 h 556488"/>
                    <a:gd name="T2" fmla="*/ 32753 w 90379"/>
                    <a:gd name="T3" fmla="*/ 512885 h 556488"/>
                    <a:gd name="T4" fmla="*/ 88909 w 90379"/>
                    <a:gd name="T5" fmla="*/ 427404 h 556488"/>
                    <a:gd name="T6" fmla="*/ 74870 w 90379"/>
                    <a:gd name="T7" fmla="*/ 384664 h 556488"/>
                    <a:gd name="T8" fmla="*/ 18716 w 90379"/>
                    <a:gd name="T9" fmla="*/ 327677 h 556488"/>
                    <a:gd name="T10" fmla="*/ 32753 w 90379"/>
                    <a:gd name="T11" fmla="*/ 242196 h 556488"/>
                    <a:gd name="T12" fmla="*/ 74870 w 90379"/>
                    <a:gd name="T13" fmla="*/ 213702 h 556488"/>
                    <a:gd name="T14" fmla="*/ 88909 w 90379"/>
                    <a:gd name="T15" fmla="*/ 170962 h 556488"/>
                    <a:gd name="T16" fmla="*/ 74870 w 90379"/>
                    <a:gd name="T17" fmla="*/ 71234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795AF34B-0A86-D14B-B115-5CE83943B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073" y="5394325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B1378D4A-B3F9-D441-BC6D-FE864502A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653" y="5451475"/>
                  <a:ext cx="57156" cy="398462"/>
                </a:xfrm>
                <a:custGeom>
                  <a:avLst/>
                  <a:gdLst>
                    <a:gd name="T0" fmla="*/ 0 w 57083"/>
                    <a:gd name="T1" fmla="*/ 398462 h 399529"/>
                    <a:gd name="T2" fmla="*/ 14289 w 57083"/>
                    <a:gd name="T3" fmla="*/ 298847 h 399529"/>
                    <a:gd name="T4" fmla="*/ 57156 w 57083"/>
                    <a:gd name="T5" fmla="*/ 142308 h 399529"/>
                    <a:gd name="T6" fmla="*/ 42867 w 57083"/>
                    <a:gd name="T7" fmla="*/ 56923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69579B4-7F3E-1947-A04C-67D0A9D93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397" y="5437187"/>
                  <a:ext cx="85733" cy="427038"/>
                </a:xfrm>
                <a:custGeom>
                  <a:avLst/>
                  <a:gdLst>
                    <a:gd name="T0" fmla="*/ 28578 w 85625"/>
                    <a:gd name="T1" fmla="*/ 427038 h 428067"/>
                    <a:gd name="T2" fmla="*/ 57155 w 85625"/>
                    <a:gd name="T3" fmla="*/ 327396 h 428067"/>
                    <a:gd name="T4" fmla="*/ 85733 w 85625"/>
                    <a:gd name="T5" fmla="*/ 284692 h 428067"/>
                    <a:gd name="T6" fmla="*/ 42866 w 85625"/>
                    <a:gd name="T7" fmla="*/ 85407 h 428067"/>
                    <a:gd name="T8" fmla="*/ 42866 w 85625"/>
                    <a:gd name="T9" fmla="*/ 85407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EA55D4F1-73A0-A244-8D45-63A8EA679C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572000" y="5282375"/>
                <a:ext cx="2326137" cy="585025"/>
                <a:chOff x="4266962" y="5279501"/>
                <a:chExt cx="2326137" cy="585025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8C4B9EE-C383-4F44-A5FB-45DEF36AC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5696" y="5302551"/>
                  <a:ext cx="157177" cy="547687"/>
                </a:xfrm>
                <a:custGeom>
                  <a:avLst/>
                  <a:gdLst>
                    <a:gd name="T0" fmla="*/ 157177 w 156979"/>
                    <a:gd name="T1" fmla="*/ 547687 h 570756"/>
                    <a:gd name="T2" fmla="*/ 142888 w 156979"/>
                    <a:gd name="T3" fmla="*/ 506611 h 570756"/>
                    <a:gd name="T4" fmla="*/ 128599 w 156979"/>
                    <a:gd name="T5" fmla="*/ 451842 h 570756"/>
                    <a:gd name="T6" fmla="*/ 0 w 156979"/>
                    <a:gd name="T7" fmla="*/ 383381 h 570756"/>
                    <a:gd name="T8" fmla="*/ 28578 w 156979"/>
                    <a:gd name="T9" fmla="*/ 123229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66C447ED-6895-5A40-AEFB-296C869BA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3854" y="5308901"/>
                  <a:ext cx="88909" cy="555625"/>
                </a:xfrm>
                <a:custGeom>
                  <a:avLst/>
                  <a:gdLst>
                    <a:gd name="T0" fmla="*/ 18716 w 90379"/>
                    <a:gd name="T1" fmla="*/ 555625 h 556488"/>
                    <a:gd name="T2" fmla="*/ 32753 w 90379"/>
                    <a:gd name="T3" fmla="*/ 512885 h 556488"/>
                    <a:gd name="T4" fmla="*/ 88909 w 90379"/>
                    <a:gd name="T5" fmla="*/ 427404 h 556488"/>
                    <a:gd name="T6" fmla="*/ 74870 w 90379"/>
                    <a:gd name="T7" fmla="*/ 384664 h 556488"/>
                    <a:gd name="T8" fmla="*/ 18716 w 90379"/>
                    <a:gd name="T9" fmla="*/ 327677 h 556488"/>
                    <a:gd name="T10" fmla="*/ 32753 w 90379"/>
                    <a:gd name="T11" fmla="*/ 242196 h 556488"/>
                    <a:gd name="T12" fmla="*/ 74870 w 90379"/>
                    <a:gd name="T13" fmla="*/ 213702 h 556488"/>
                    <a:gd name="T14" fmla="*/ 88909 w 90379"/>
                    <a:gd name="T15" fmla="*/ 170962 h 556488"/>
                    <a:gd name="T16" fmla="*/ 74870 w 90379"/>
                    <a:gd name="T17" fmla="*/ 71234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7E13163-1352-8342-AE39-F89D2A565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1638" y="5394626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C47F9AA-9475-714E-8363-F517504FC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218" y="5451776"/>
                  <a:ext cx="57156" cy="398462"/>
                </a:xfrm>
                <a:custGeom>
                  <a:avLst/>
                  <a:gdLst>
                    <a:gd name="T0" fmla="*/ 0 w 57083"/>
                    <a:gd name="T1" fmla="*/ 398462 h 399529"/>
                    <a:gd name="T2" fmla="*/ 14289 w 57083"/>
                    <a:gd name="T3" fmla="*/ 298847 h 399529"/>
                    <a:gd name="T4" fmla="*/ 57156 w 57083"/>
                    <a:gd name="T5" fmla="*/ 142308 h 399529"/>
                    <a:gd name="T6" fmla="*/ 42867 w 57083"/>
                    <a:gd name="T7" fmla="*/ 56923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F74B7F48-E686-9944-BC29-B2AC7CA6C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962" y="5437488"/>
                  <a:ext cx="85733" cy="427038"/>
                </a:xfrm>
                <a:custGeom>
                  <a:avLst/>
                  <a:gdLst>
                    <a:gd name="T0" fmla="*/ 28578 w 85625"/>
                    <a:gd name="T1" fmla="*/ 427038 h 428067"/>
                    <a:gd name="T2" fmla="*/ 57155 w 85625"/>
                    <a:gd name="T3" fmla="*/ 327396 h 428067"/>
                    <a:gd name="T4" fmla="*/ 85733 w 85625"/>
                    <a:gd name="T5" fmla="*/ 284692 h 428067"/>
                    <a:gd name="T6" fmla="*/ 42866 w 85625"/>
                    <a:gd name="T7" fmla="*/ 85407 h 428067"/>
                    <a:gd name="T8" fmla="*/ 42866 w 85625"/>
                    <a:gd name="T9" fmla="*/ 85407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2663DDAC-1556-6A47-9F81-173241397FE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09800" y="5257800"/>
              <a:ext cx="2631175" cy="587899"/>
              <a:chOff x="4266962" y="5279501"/>
              <a:chExt cx="2631175" cy="587899"/>
            </a:xfrm>
          </p:grpSpPr>
          <p:grpSp>
            <p:nvGrpSpPr>
              <p:cNvPr id="7" name="Group 11">
                <a:extLst>
                  <a:ext uri="{FF2B5EF4-FFF2-40B4-BE49-F238E27FC236}">
                    <a16:creationId xmlns:a16="http://schemas.microsoft.com/office/drawing/2014/main" id="{9A3C5631-E880-4F42-A06B-15903CEAAC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6962" y="5279501"/>
                <a:ext cx="2326137" cy="585025"/>
                <a:chOff x="4266962" y="5279501"/>
                <a:chExt cx="2326137" cy="585025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E8F9146A-5CEF-D349-8548-1AE965051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6131" y="5279501"/>
                  <a:ext cx="157177" cy="561975"/>
                </a:xfrm>
                <a:custGeom>
                  <a:avLst/>
                  <a:gdLst>
                    <a:gd name="T0" fmla="*/ 157177 w 156979"/>
                    <a:gd name="T1" fmla="*/ 561975 h 570756"/>
                    <a:gd name="T2" fmla="*/ 142888 w 156979"/>
                    <a:gd name="T3" fmla="*/ 519828 h 570756"/>
                    <a:gd name="T4" fmla="*/ 128599 w 156979"/>
                    <a:gd name="T5" fmla="*/ 463630 h 570756"/>
                    <a:gd name="T6" fmla="*/ 0 w 156979"/>
                    <a:gd name="T7" fmla="*/ 393382 h 570756"/>
                    <a:gd name="T8" fmla="*/ 28578 w 156979"/>
                    <a:gd name="T9" fmla="*/ 126444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728A85A3-5292-8E4F-B858-573C8EE0F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4289" y="5308076"/>
                  <a:ext cx="88909" cy="533400"/>
                </a:xfrm>
                <a:custGeom>
                  <a:avLst/>
                  <a:gdLst>
                    <a:gd name="T0" fmla="*/ 18716 w 90379"/>
                    <a:gd name="T1" fmla="*/ 533400 h 556488"/>
                    <a:gd name="T2" fmla="*/ 32753 w 90379"/>
                    <a:gd name="T3" fmla="*/ 492370 h 556488"/>
                    <a:gd name="T4" fmla="*/ 88909 w 90379"/>
                    <a:gd name="T5" fmla="*/ 410308 h 556488"/>
                    <a:gd name="T6" fmla="*/ 74870 w 90379"/>
                    <a:gd name="T7" fmla="*/ 369277 h 556488"/>
                    <a:gd name="T8" fmla="*/ 18716 w 90379"/>
                    <a:gd name="T9" fmla="*/ 314570 h 556488"/>
                    <a:gd name="T10" fmla="*/ 32753 w 90379"/>
                    <a:gd name="T11" fmla="*/ 232508 h 556488"/>
                    <a:gd name="T12" fmla="*/ 74870 w 90379"/>
                    <a:gd name="T13" fmla="*/ 205154 h 556488"/>
                    <a:gd name="T14" fmla="*/ 88909 w 90379"/>
                    <a:gd name="T15" fmla="*/ 164124 h 556488"/>
                    <a:gd name="T16" fmla="*/ 74870 w 90379"/>
                    <a:gd name="T17" fmla="*/ 68385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904E5F52-E4BF-334D-A876-C2B41F4A3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073" y="5393801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6831FFE-DCF6-334E-8FCF-F2F2B3FA0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653" y="5450951"/>
                  <a:ext cx="57156" cy="390525"/>
                </a:xfrm>
                <a:custGeom>
                  <a:avLst/>
                  <a:gdLst>
                    <a:gd name="T0" fmla="*/ 0 w 57083"/>
                    <a:gd name="T1" fmla="*/ 390525 h 399529"/>
                    <a:gd name="T2" fmla="*/ 14289 w 57083"/>
                    <a:gd name="T3" fmla="*/ 292894 h 399529"/>
                    <a:gd name="T4" fmla="*/ 57156 w 57083"/>
                    <a:gd name="T5" fmla="*/ 139473 h 399529"/>
                    <a:gd name="T6" fmla="*/ 42867 w 57083"/>
                    <a:gd name="T7" fmla="*/ 55789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7437E7E-4EA3-4642-A9BE-3299B39B8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397" y="5436663"/>
                  <a:ext cx="85733" cy="404813"/>
                </a:xfrm>
                <a:custGeom>
                  <a:avLst/>
                  <a:gdLst>
                    <a:gd name="T0" fmla="*/ 28578 w 85625"/>
                    <a:gd name="T1" fmla="*/ 404813 h 428067"/>
                    <a:gd name="T2" fmla="*/ 57155 w 85625"/>
                    <a:gd name="T3" fmla="*/ 310357 h 428067"/>
                    <a:gd name="T4" fmla="*/ 85733 w 85625"/>
                    <a:gd name="T5" fmla="*/ 269875 h 428067"/>
                    <a:gd name="T6" fmla="*/ 42866 w 85625"/>
                    <a:gd name="T7" fmla="*/ 80962 h 428067"/>
                    <a:gd name="T8" fmla="*/ 42866 w 85625"/>
                    <a:gd name="T9" fmla="*/ 80962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05912011-FC7E-704B-B159-436FD093EE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572000" y="5282375"/>
                <a:ext cx="2326137" cy="585025"/>
                <a:chOff x="4266962" y="5279501"/>
                <a:chExt cx="2326137" cy="585025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93F3917-2A98-0748-B44F-2DF205E60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5696" y="5279802"/>
                  <a:ext cx="157177" cy="569912"/>
                </a:xfrm>
                <a:custGeom>
                  <a:avLst/>
                  <a:gdLst>
                    <a:gd name="T0" fmla="*/ 157177 w 156979"/>
                    <a:gd name="T1" fmla="*/ 569912 h 570756"/>
                    <a:gd name="T2" fmla="*/ 142888 w 156979"/>
                    <a:gd name="T3" fmla="*/ 527169 h 570756"/>
                    <a:gd name="T4" fmla="*/ 128599 w 156979"/>
                    <a:gd name="T5" fmla="*/ 470178 h 570756"/>
                    <a:gd name="T6" fmla="*/ 0 w 156979"/>
                    <a:gd name="T7" fmla="*/ 398938 h 570756"/>
                    <a:gd name="T8" fmla="*/ 28578 w 156979"/>
                    <a:gd name="T9" fmla="*/ 128230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2ED29A71-ABDC-3143-9742-C34DE964E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3854" y="5308377"/>
                  <a:ext cx="88909" cy="555625"/>
                </a:xfrm>
                <a:custGeom>
                  <a:avLst/>
                  <a:gdLst>
                    <a:gd name="T0" fmla="*/ 18716 w 90379"/>
                    <a:gd name="T1" fmla="*/ 555625 h 556488"/>
                    <a:gd name="T2" fmla="*/ 32753 w 90379"/>
                    <a:gd name="T3" fmla="*/ 512885 h 556488"/>
                    <a:gd name="T4" fmla="*/ 88909 w 90379"/>
                    <a:gd name="T5" fmla="*/ 427404 h 556488"/>
                    <a:gd name="T6" fmla="*/ 74870 w 90379"/>
                    <a:gd name="T7" fmla="*/ 384664 h 556488"/>
                    <a:gd name="T8" fmla="*/ 18716 w 90379"/>
                    <a:gd name="T9" fmla="*/ 327677 h 556488"/>
                    <a:gd name="T10" fmla="*/ 32753 w 90379"/>
                    <a:gd name="T11" fmla="*/ 242196 h 556488"/>
                    <a:gd name="T12" fmla="*/ 74870 w 90379"/>
                    <a:gd name="T13" fmla="*/ 213702 h 556488"/>
                    <a:gd name="T14" fmla="*/ 88909 w 90379"/>
                    <a:gd name="T15" fmla="*/ 170962 h 556488"/>
                    <a:gd name="T16" fmla="*/ 74870 w 90379"/>
                    <a:gd name="T17" fmla="*/ 71234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C13917E2-21CE-FE4D-9F1F-BAE3A00D0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1638" y="5394102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2EBD88C-B62F-CB4A-A270-BB200774D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218" y="5451252"/>
                  <a:ext cx="57156" cy="398462"/>
                </a:xfrm>
                <a:custGeom>
                  <a:avLst/>
                  <a:gdLst>
                    <a:gd name="T0" fmla="*/ 0 w 57083"/>
                    <a:gd name="T1" fmla="*/ 398462 h 399529"/>
                    <a:gd name="T2" fmla="*/ 14289 w 57083"/>
                    <a:gd name="T3" fmla="*/ 298847 h 399529"/>
                    <a:gd name="T4" fmla="*/ 57156 w 57083"/>
                    <a:gd name="T5" fmla="*/ 142308 h 399529"/>
                    <a:gd name="T6" fmla="*/ 42867 w 57083"/>
                    <a:gd name="T7" fmla="*/ 56923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411C64D7-E94B-0F41-9ABD-773BAEBA7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962" y="5436964"/>
                  <a:ext cx="85733" cy="427038"/>
                </a:xfrm>
                <a:custGeom>
                  <a:avLst/>
                  <a:gdLst>
                    <a:gd name="T0" fmla="*/ 28578 w 85625"/>
                    <a:gd name="T1" fmla="*/ 427038 h 428067"/>
                    <a:gd name="T2" fmla="*/ 57155 w 85625"/>
                    <a:gd name="T3" fmla="*/ 327396 h 428067"/>
                    <a:gd name="T4" fmla="*/ 85733 w 85625"/>
                    <a:gd name="T5" fmla="*/ 284692 h 428067"/>
                    <a:gd name="T6" fmla="*/ 42866 w 85625"/>
                    <a:gd name="T7" fmla="*/ 85407 h 428067"/>
                    <a:gd name="T8" fmla="*/ 42866 w 85625"/>
                    <a:gd name="T9" fmla="*/ 85407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94CEA32-45CF-6044-AC76-9E4A31910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816" y="4865816"/>
            <a:ext cx="4724400" cy="762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94CA2-4790-604C-A423-BAB8136ECD15}"/>
              </a:ext>
            </a:extLst>
          </p:cNvPr>
          <p:cNvSpPr/>
          <p:nvPr/>
        </p:nvSpPr>
        <p:spPr>
          <a:xfrm>
            <a:off x="6290404" y="1670178"/>
            <a:ext cx="4724400" cy="2802309"/>
          </a:xfrm>
          <a:prstGeom prst="rect">
            <a:avLst/>
          </a:prstGeom>
          <a:solidFill>
            <a:srgbClr val="E87A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AA7EC91-6A4B-A04F-89BF-93C18DD1B91E}"/>
              </a:ext>
            </a:extLst>
          </p:cNvPr>
          <p:cNvGrpSpPr/>
          <p:nvPr/>
        </p:nvGrpSpPr>
        <p:grpSpPr>
          <a:xfrm>
            <a:off x="1177196" y="2816827"/>
            <a:ext cx="5575170" cy="1827233"/>
            <a:chOff x="1177196" y="3176398"/>
            <a:chExt cx="5575170" cy="182723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85A8623-5D17-C84B-BF5D-734888414621}"/>
                </a:ext>
              </a:extLst>
            </p:cNvPr>
            <p:cNvCxnSpPr>
              <a:cxnSpLocks noChangeShapeType="1"/>
              <a:stCxn id="37" idx="3"/>
            </p:cNvCxnSpPr>
            <p:nvPr/>
          </p:nvCxnSpPr>
          <p:spPr bwMode="auto">
            <a:xfrm>
              <a:off x="4782064" y="3361064"/>
              <a:ext cx="1970302" cy="164256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FFC3DE-283A-204D-831A-763734ED5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196" y="3176398"/>
              <a:ext cx="36048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sz="1800" dirty="0">
                  <a:latin typeface="Lato" panose="020F0502020204030203" pitchFamily="34" charset="77"/>
                </a:rPr>
                <a:t>0,3-0,7 μm Electroless Cu or Ni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397728A-7265-3B44-AC4D-F983CECD2657}"/>
              </a:ext>
            </a:extLst>
          </p:cNvPr>
          <p:cNvGrpSpPr/>
          <p:nvPr/>
        </p:nvGrpSpPr>
        <p:grpSpPr>
          <a:xfrm>
            <a:off x="1313167" y="2157850"/>
            <a:ext cx="5156252" cy="1632346"/>
            <a:chOff x="1313167" y="2302312"/>
            <a:chExt cx="5156252" cy="163234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8BD3BF-7804-7248-9192-83FB8E9EF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3167" y="2302312"/>
              <a:ext cx="34688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sz="1800" dirty="0">
                  <a:latin typeface="Lato" panose="020F0502020204030203" pitchFamily="34" charset="77"/>
                </a:rPr>
                <a:t>Galvanic plating to desired level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E2473A6-D268-D74C-89C7-01646EC29448}"/>
                </a:ext>
              </a:extLst>
            </p:cNvPr>
            <p:cNvCxnSpPr>
              <a:cxnSpLocks noChangeShapeType="1"/>
              <a:stCxn id="38" idx="3"/>
            </p:cNvCxnSpPr>
            <p:nvPr/>
          </p:nvCxnSpPr>
          <p:spPr bwMode="auto">
            <a:xfrm>
              <a:off x="4782064" y="2486978"/>
              <a:ext cx="1687355" cy="144768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0BB702D-85A6-2442-8787-8ED30E6A8689}"/>
              </a:ext>
            </a:extLst>
          </p:cNvPr>
          <p:cNvGrpSpPr/>
          <p:nvPr/>
        </p:nvGrpSpPr>
        <p:grpSpPr>
          <a:xfrm>
            <a:off x="3111348" y="5621466"/>
            <a:ext cx="7903456" cy="641350"/>
            <a:chOff x="3111348" y="5621466"/>
            <a:chExt cx="7903456" cy="641350"/>
          </a:xfrm>
        </p:grpSpPr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E154AD8D-9A03-AD45-9EC1-C2DDBAD195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1348" y="5840640"/>
              <a:ext cx="16630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Lato" panose="020F0502020204030203" pitchFamily="34" charset="77"/>
                </a:rPr>
                <a:t>Bare substrate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3A64162-111C-D747-81A8-69D8B947B3B0}"/>
                </a:ext>
              </a:extLst>
            </p:cNvPr>
            <p:cNvCxnSpPr>
              <a:cxnSpLocks noChangeShapeType="1"/>
              <a:stCxn id="33" idx="3"/>
            </p:cNvCxnSpPr>
            <p:nvPr/>
          </p:nvCxnSpPr>
          <p:spPr bwMode="auto">
            <a:xfrm>
              <a:off x="4774432" y="6025306"/>
              <a:ext cx="1393734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AFB3674-A484-024F-88C7-D5B904EF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0404" y="5621466"/>
              <a:ext cx="4724400" cy="64135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2E37E1-4939-8343-8532-E68014F7054B}"/>
              </a:ext>
            </a:extLst>
          </p:cNvPr>
          <p:cNvGrpSpPr/>
          <p:nvPr/>
        </p:nvGrpSpPr>
        <p:grpSpPr>
          <a:xfrm>
            <a:off x="1442136" y="5079744"/>
            <a:ext cx="4746603" cy="369332"/>
            <a:chOff x="1442136" y="5281638"/>
            <a:chExt cx="4746603" cy="3693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E1B316-5575-6544-9247-8AE9F4CC8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2136" y="5281638"/>
              <a:ext cx="33384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SE"/>
              </a:defPPr>
              <a:lvl1pPr algn="r">
                <a:defRPr>
                  <a:latin typeface="Lato" panose="020F0502020204030203" pitchFamily="34" charset="77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Polymer structure build-up</a:t>
              </a:r>
            </a:p>
          </p:txBody>
        </p:sp>
        <p:cxnSp>
          <p:nvCxnSpPr>
            <p:cNvPr id="43" name="Straight Arrow Connector 39">
              <a:extLst>
                <a:ext uri="{FF2B5EF4-FFF2-40B4-BE49-F238E27FC236}">
                  <a16:creationId xmlns:a16="http://schemas.microsoft.com/office/drawing/2014/main" id="{E9D9A8C3-9B27-5646-BD7A-01578526C1FB}"/>
                </a:ext>
              </a:extLst>
            </p:cNvPr>
            <p:cNvCxnSpPr>
              <a:cxnSpLocks noChangeShapeType="1"/>
              <a:stCxn id="35" idx="3"/>
            </p:cNvCxnSpPr>
            <p:nvPr/>
          </p:nvCxnSpPr>
          <p:spPr bwMode="auto">
            <a:xfrm flipV="1">
              <a:off x="4780561" y="5466303"/>
              <a:ext cx="1408178" cy="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94A1B8-5BBF-094A-8FBB-8485E77723F2}"/>
              </a:ext>
            </a:extLst>
          </p:cNvPr>
          <p:cNvGrpSpPr/>
          <p:nvPr/>
        </p:nvGrpSpPr>
        <p:grpSpPr>
          <a:xfrm>
            <a:off x="1313167" y="3423406"/>
            <a:ext cx="5109078" cy="1572756"/>
            <a:chOff x="1313167" y="4943088"/>
            <a:chExt cx="5109078" cy="157275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C9957F2-A92A-3948-9B19-F4E619BB4762}"/>
                </a:ext>
              </a:extLst>
            </p:cNvPr>
            <p:cNvCxnSpPr>
              <a:cxnSpLocks noChangeShapeType="1"/>
              <a:stCxn id="45" idx="3"/>
            </p:cNvCxnSpPr>
            <p:nvPr/>
          </p:nvCxnSpPr>
          <p:spPr bwMode="auto">
            <a:xfrm>
              <a:off x="4782064" y="5127754"/>
              <a:ext cx="1640181" cy="138809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6B9A54-B4D2-1D48-A38D-2675D69DF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3167" y="4943088"/>
              <a:ext cx="34688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sz="1800" dirty="0">
                  <a:latin typeface="Lato" panose="020F0502020204030203" pitchFamily="34" charset="77"/>
                </a:rPr>
                <a:t>Activation and reduction of Pd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8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A382-2179-CD44-9CD7-26535E15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Evaluated Rogers PCB materials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183F-04BD-2945-B890-25517106C0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3013"/>
            <a:ext cx="2743200" cy="444500"/>
          </a:xfrm>
        </p:spPr>
        <p:txBody>
          <a:bodyPr/>
          <a:lstStyle/>
          <a:p>
            <a:fld id="{69F60066-6F48-5A42-B592-F11F9179712D}" type="slidenum">
              <a:rPr lang="en-SE" smtClean="0"/>
              <a:pPr/>
              <a:t>41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63EB01-A9AA-754C-AE42-DFB8F1BAF7DB}"/>
              </a:ext>
            </a:extLst>
          </p:cNvPr>
          <p:cNvGraphicFramePr>
            <a:graphicFrameLocks noGrp="1"/>
          </p:cNvGraphicFramePr>
          <p:nvPr/>
        </p:nvGraphicFramePr>
        <p:xfrm>
          <a:off x="2629716" y="1422579"/>
          <a:ext cx="6674539" cy="440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7018">
                  <a:extLst>
                    <a:ext uri="{9D8B030D-6E8A-4147-A177-3AD203B41FA5}">
                      <a16:colId xmlns:a16="http://schemas.microsoft.com/office/drawing/2014/main" val="2231560138"/>
                    </a:ext>
                  </a:extLst>
                </a:gridCol>
                <a:gridCol w="1353043">
                  <a:extLst>
                    <a:ext uri="{9D8B030D-6E8A-4147-A177-3AD203B41FA5}">
                      <a16:colId xmlns:a16="http://schemas.microsoft.com/office/drawing/2014/main" val="451934325"/>
                    </a:ext>
                  </a:extLst>
                </a:gridCol>
                <a:gridCol w="1918166">
                  <a:extLst>
                    <a:ext uri="{9D8B030D-6E8A-4147-A177-3AD203B41FA5}">
                      <a16:colId xmlns:a16="http://schemas.microsoft.com/office/drawing/2014/main" val="3892703771"/>
                    </a:ext>
                  </a:extLst>
                </a:gridCol>
                <a:gridCol w="1626312">
                  <a:extLst>
                    <a:ext uri="{9D8B030D-6E8A-4147-A177-3AD203B41FA5}">
                      <a16:colId xmlns:a16="http://schemas.microsoft.com/office/drawing/2014/main" val="748647385"/>
                    </a:ext>
                  </a:extLst>
                </a:gridCol>
              </a:tblGrid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Rogers base laminates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CBM technology peeltests (N/cm)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SE" sz="1600" b="0" i="0" dirty="0">
                          <a:latin typeface="Lato" panose="020F0502020204030203" pitchFamily="34" charset="77"/>
                        </a:rPr>
                        <a:t>N/mm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Lato" panose="020F0502020204030203" pitchFamily="34" charset="77"/>
                        </a:rPr>
                        <a:t>L</a:t>
                      </a:r>
                      <a:r>
                        <a:rPr lang="en-SE" sz="1600" b="0" i="0" dirty="0">
                          <a:latin typeface="Lato" panose="020F0502020204030203" pitchFamily="34" charset="77"/>
                        </a:rPr>
                        <a:t>bs/in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5150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11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 err="1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Initial values</a:t>
                      </a:r>
                      <a:endParaRPr lang="en-SE" sz="1100" b="0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 marL="90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After 20 s solder shock x3</a:t>
                      </a:r>
                      <a:endParaRPr lang="en-SE" sz="1100" b="0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 marL="90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105°C for 2 weeks</a:t>
                      </a:r>
                      <a:endParaRPr lang="en-SE" sz="1100" b="0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 marL="90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775586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RO3003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20,2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16,3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90187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RO3010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17,2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16,1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17,3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0201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RO4835 10mil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9,2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7,6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07028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RO4835 10,7mil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7,5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71945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CLTE-AT RL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13,9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15,6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6726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CLTE-AT 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02920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CLTE-AT 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10,3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17,2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10,8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80985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RT/duroid 6002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25,3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26,1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26,8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9693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RT/duroid 5880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22,5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22,6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14,3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3526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12,2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10,5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31413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12,9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3166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8.5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65914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94135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TMM10I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08277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AS300C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26,7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20,7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31,1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7961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853A83-53A5-2A47-86F3-190095DEF070}"/>
              </a:ext>
            </a:extLst>
          </p:cNvPr>
          <p:cNvSpPr txBox="1"/>
          <p:nvPr/>
        </p:nvSpPr>
        <p:spPr>
          <a:xfrm>
            <a:off x="3077369" y="5976802"/>
            <a:ext cx="2743200" cy="538609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latin typeface="Lato" panose="020F0502020204030203" pitchFamily="34" charset="77"/>
              </a:rPr>
              <a:t>More or less base material breach</a:t>
            </a:r>
          </a:p>
          <a:p>
            <a:pPr>
              <a:spcAft>
                <a:spcPts val="600"/>
              </a:spcAft>
            </a:pPr>
            <a:r>
              <a:rPr lang="en-GB" sz="1200" dirty="0">
                <a:latin typeface="Lato" panose="020F0502020204030203" pitchFamily="34" charset="77"/>
              </a:rPr>
              <a:t>Only base material breach</a:t>
            </a:r>
            <a:endParaRPr lang="en-SE" sz="1200" dirty="0">
              <a:latin typeface="Lato" panose="020F050202020403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7EDA78-2B54-A641-AC92-FD3F8C094C4C}"/>
              </a:ext>
            </a:extLst>
          </p:cNvPr>
          <p:cNvSpPr/>
          <p:nvPr/>
        </p:nvSpPr>
        <p:spPr>
          <a:xfrm>
            <a:off x="2629717" y="5992634"/>
            <a:ext cx="359502" cy="2357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FAA6F-78EE-AF4A-A751-EFB0D36B212E}"/>
              </a:ext>
            </a:extLst>
          </p:cNvPr>
          <p:cNvSpPr/>
          <p:nvPr/>
        </p:nvSpPr>
        <p:spPr>
          <a:xfrm>
            <a:off x="2629717" y="6265766"/>
            <a:ext cx="359502" cy="2357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73370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045B-FFF3-594F-8929-387C4276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Adhesion test 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25E8-16F9-B24D-B43D-FFCF8EFB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A071F-8E89-F144-AC74-5548825B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42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425005C-33BF-0C42-8B33-C897EFF950D6}"/>
              </a:ext>
            </a:extLst>
          </p:cNvPr>
          <p:cNvSpPr txBox="1"/>
          <p:nvPr/>
        </p:nvSpPr>
        <p:spPr>
          <a:xfrm>
            <a:off x="2413528" y="5582634"/>
            <a:ext cx="706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Average Load/Width  at average value (100 peaks and troughs)		26.1 N/cm</a:t>
            </a:r>
          </a:p>
          <a:p>
            <a:r>
              <a:rPr lang="en-US" sz="1400" dirty="0"/>
              <a:t>Average Load at average value 	 (100 peaks and troughs)		16.6 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4A69656-1A15-724D-AF54-A08CDD6097B6}"/>
              </a:ext>
            </a:extLst>
          </p:cNvPr>
          <p:cNvSpPr txBox="1"/>
          <p:nvPr/>
        </p:nvSpPr>
        <p:spPr>
          <a:xfrm>
            <a:off x="7570640" y="457737"/>
            <a:ext cx="3810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Material:	PA6  (</a:t>
            </a:r>
            <a:r>
              <a:rPr lang="en-US" sz="1400" dirty="0" err="1"/>
              <a:t>Minlon</a:t>
            </a:r>
            <a:r>
              <a:rPr lang="en-US" sz="1400" dirty="0"/>
              <a:t> 73M40), 25 µm Cu strip</a:t>
            </a:r>
          </a:p>
          <a:p>
            <a:r>
              <a:rPr lang="en-US" sz="1400" dirty="0"/>
              <a:t>Pull rate:	25.00 mm/min</a:t>
            </a:r>
          </a:p>
          <a:p>
            <a:r>
              <a:rPr lang="en-US" sz="1400" dirty="0"/>
              <a:t>Strip Width:	6.35 mm</a:t>
            </a:r>
          </a:p>
          <a:p>
            <a:r>
              <a:rPr lang="en-US" sz="1400" dirty="0"/>
              <a:t>Surface:	Rz = 0,15 µm</a:t>
            </a:r>
          </a:p>
          <a:p>
            <a:endParaRPr lang="en-US" sz="1400" dirty="0"/>
          </a:p>
          <a:p>
            <a:r>
              <a:rPr lang="en-US" sz="1400" dirty="0"/>
              <a:t>Peel Test According to IPC 650 Standard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30E8F8B2-BDB4-6A45-8ABC-BE048052E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97" y="1793099"/>
            <a:ext cx="6077014" cy="37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4">
            <a:extLst>
              <a:ext uri="{FF2B5EF4-FFF2-40B4-BE49-F238E27FC236}">
                <a16:creationId xmlns:a16="http://schemas.microsoft.com/office/drawing/2014/main" id="{DCE1FF90-F8E8-8D49-9796-0ED039C9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12" y="1330645"/>
            <a:ext cx="1463135" cy="1437468"/>
          </a:xfrm>
          <a:prstGeom prst="ellips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658CD6-42FA-F645-A56C-BA2372B9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49" r="17249"/>
          <a:stretch/>
        </p:blipFill>
        <p:spPr>
          <a:xfrm>
            <a:off x="9451818" y="1215720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EE7753-D7A1-BA47-94CF-0669606A8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71" r="12671"/>
          <a:stretch/>
        </p:blipFill>
        <p:spPr>
          <a:xfrm>
            <a:off x="5160894" y="4027599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4330D8-EE37-0B4B-9125-DB670BE3D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956" y="4052999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F0D6-7B1D-2C4D-8054-520D845D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CBM solves problems in many areas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BE623-1021-2441-BB83-1EA7E575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2023.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9D523-7FC6-B844-B106-C1699AD6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2296749-EDB9-8648-B386-FA646ED25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228" y="4195490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AD3094-A9FD-BC4A-8CC3-F253D0211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5956" y="1302498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45EFC3-D5C3-254C-BB41-56DA6B30B60C}"/>
              </a:ext>
            </a:extLst>
          </p:cNvPr>
          <p:cNvSpPr txBox="1"/>
          <p:nvPr/>
        </p:nvSpPr>
        <p:spPr>
          <a:xfrm>
            <a:off x="789925" y="2738252"/>
            <a:ext cx="2743200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SE" sz="2000" b="1" dirty="0">
                <a:latin typeface="Lato" panose="020F0502020204030203" pitchFamily="34" charset="77"/>
              </a:rPr>
              <a:t>P</a:t>
            </a:r>
            <a:r>
              <a:rPr lang="sv-SE" sz="2000" b="1" dirty="0" err="1">
                <a:latin typeface="Lato" panose="020F0502020204030203" pitchFamily="34" charset="77"/>
              </a:rPr>
              <a:t>lating</a:t>
            </a:r>
            <a:r>
              <a:rPr lang="sv-SE" sz="2000" b="1" dirty="0">
                <a:latin typeface="Lato" panose="020F0502020204030203" pitchFamily="34" charset="77"/>
              </a:rPr>
              <a:t> on Plastic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for </a:t>
            </a:r>
            <a:r>
              <a:rPr lang="sv-SE" sz="1400" dirty="0" err="1">
                <a:latin typeface="Lato" panose="020F0502020204030203" pitchFamily="34" charset="77"/>
              </a:rPr>
              <a:t>metallization</a:t>
            </a:r>
            <a:r>
              <a:rPr lang="sv-SE" sz="1400" dirty="0">
                <a:latin typeface="Lato" panose="020F0502020204030203" pitchFamily="34" charset="77"/>
              </a:rPr>
              <a:t> on a </a:t>
            </a:r>
            <a:r>
              <a:rPr lang="sv-SE" sz="1400" dirty="0" err="1">
                <a:latin typeface="Lato" panose="020F0502020204030203" pitchFamily="34" charset="77"/>
              </a:rPr>
              <a:t>wide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variety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plastics in a </a:t>
            </a:r>
            <a:r>
              <a:rPr lang="sv-SE" sz="1400" dirty="0" err="1">
                <a:latin typeface="Lato" panose="020F0502020204030203" pitchFamily="34" charset="77"/>
              </a:rPr>
              <a:t>multitude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shapes</a:t>
            </a:r>
            <a:r>
              <a:rPr lang="sv-SE" sz="1400" dirty="0">
                <a:latin typeface="Lato" panose="020F0502020204030203" pitchFamily="34" charset="77"/>
              </a:rPr>
              <a:t>.  </a:t>
            </a:r>
            <a:r>
              <a:rPr lang="sv-SE" sz="1600" dirty="0">
                <a:solidFill>
                  <a:srgbClr val="FF0000"/>
                </a:solidFill>
                <a:latin typeface="Lato" panose="020F0502020204030203" pitchFamily="34" charset="77"/>
              </a:rPr>
              <a:t>No </a:t>
            </a:r>
            <a:r>
              <a:rPr lang="sv-SE" sz="1600" dirty="0" err="1">
                <a:solidFill>
                  <a:srgbClr val="FF0000"/>
                </a:solidFill>
                <a:latin typeface="Lato" panose="020F0502020204030203" pitchFamily="34" charset="77"/>
              </a:rPr>
              <a:t>Cr</a:t>
            </a:r>
            <a:r>
              <a:rPr lang="sv-SE" sz="1600" dirty="0">
                <a:solidFill>
                  <a:srgbClr val="FF0000"/>
                </a:solidFill>
                <a:latin typeface="Lato" panose="020F0502020204030203" pitchFamily="34" charset="77"/>
              </a:rPr>
              <a:t>(VI)</a:t>
            </a:r>
            <a:endParaRPr lang="en-SE" sz="1600" dirty="0">
              <a:solidFill>
                <a:srgbClr val="FF0000"/>
              </a:solidFill>
              <a:latin typeface="Lato" panose="020F0502020204030203" pitchFamily="34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B78416-A82B-7D4F-9781-9F2496C2349D}"/>
              </a:ext>
            </a:extLst>
          </p:cNvPr>
          <p:cNvSpPr txBox="1"/>
          <p:nvPr/>
        </p:nvSpPr>
        <p:spPr>
          <a:xfrm>
            <a:off x="8520343" y="5631244"/>
            <a:ext cx="3067769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SE" sz="2000" b="1" dirty="0">
                <a:latin typeface="Lato" panose="020F0502020204030203" pitchFamily="34" charset="77"/>
              </a:rPr>
              <a:t>Selective 3D metallization</a:t>
            </a:r>
          </a:p>
          <a:p>
            <a:pPr algn="ctr"/>
            <a:r>
              <a:rPr lang="sv-SE" sz="1400" dirty="0">
                <a:latin typeface="Lato" panose="020F0502020204030203" pitchFamily="34" charset="77"/>
              </a:rPr>
              <a:t>No ablation, new materials</a:t>
            </a:r>
            <a:endParaRPr lang="en-SE" sz="1400">
              <a:latin typeface="Lato" panose="020F0502020204030203" pitchFamily="34" charset="77"/>
            </a:endParaRPr>
          </a:p>
          <a:p>
            <a:pPr algn="ctr"/>
            <a:endParaRPr lang="sv-SE" sz="1400" b="1" dirty="0">
              <a:latin typeface="Lato" panose="020F0502020204030203" pitchFamily="34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3D3DD1-D074-534A-BD06-4262D1D92A71}"/>
              </a:ext>
            </a:extLst>
          </p:cNvPr>
          <p:cNvSpPr txBox="1"/>
          <p:nvPr/>
        </p:nvSpPr>
        <p:spPr>
          <a:xfrm>
            <a:off x="4277734" y="2768113"/>
            <a:ext cx="3468092" cy="104644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>
                <a:latin typeface="Lato" panose="020F0502020204030203" pitchFamily="34" charset="77"/>
              </a:rPr>
              <a:t>EMP/</a:t>
            </a:r>
            <a:r>
              <a:rPr lang="en-SE" sz="2000" b="1" dirty="0">
                <a:latin typeface="Lato" panose="020F0502020204030203" pitchFamily="34" charset="77"/>
              </a:rPr>
              <a:t>EMI shielding</a:t>
            </a:r>
            <a:endParaRPr lang="sv-SE" sz="2000" dirty="0">
              <a:latin typeface="Lato" panose="020F0502020204030203" pitchFamily="34" charset="77"/>
            </a:endParaRP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metalization</a:t>
            </a:r>
            <a:r>
              <a:rPr lang="sv-SE" sz="1400" dirty="0">
                <a:latin typeface="Lato" panose="020F0502020204030203" pitchFamily="34" charset="77"/>
              </a:rPr>
              <a:t> on materials </a:t>
            </a:r>
            <a:r>
              <a:rPr lang="sv-SE" sz="1400" dirty="0" err="1">
                <a:latin typeface="Lato" panose="020F0502020204030203" pitchFamily="34" charset="77"/>
              </a:rPr>
              <a:t>ranging</a:t>
            </a:r>
            <a:r>
              <a:rPr lang="sv-SE" sz="1400" dirty="0">
                <a:latin typeface="Lato" panose="020F0502020204030203" pitchFamily="34" charset="77"/>
              </a:rPr>
              <a:t> from </a:t>
            </a:r>
            <a:r>
              <a:rPr lang="sv-SE" sz="1400" dirty="0" err="1">
                <a:latin typeface="Lato" panose="020F0502020204030203" pitchFamily="34" charset="77"/>
              </a:rPr>
              <a:t>micrometer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thick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foils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up</a:t>
            </a:r>
            <a:r>
              <a:rPr lang="sv-SE" sz="1400" dirty="0">
                <a:latin typeface="Lato" panose="020F0502020204030203" pitchFamily="34" charset="77"/>
              </a:rPr>
              <a:t> to </a:t>
            </a:r>
            <a:r>
              <a:rPr lang="sv-SE" sz="1400" dirty="0" err="1">
                <a:latin typeface="Lato" panose="020F0502020204030203" pitchFamily="34" charset="77"/>
              </a:rPr>
              <a:t>large</a:t>
            </a:r>
            <a:r>
              <a:rPr lang="sv-SE" sz="1400" dirty="0">
                <a:latin typeface="Lato" panose="020F0502020204030203" pitchFamily="34" charset="77"/>
              </a:rPr>
              <a:t> 3D </a:t>
            </a:r>
            <a:r>
              <a:rPr lang="sv-SE" sz="1400" dirty="0" err="1">
                <a:latin typeface="Lato" panose="020F0502020204030203" pitchFamily="34" charset="77"/>
              </a:rPr>
              <a:t>structures</a:t>
            </a:r>
            <a:endParaRPr lang="sv-SE" sz="1400" dirty="0">
              <a:latin typeface="Lato" panose="020F05020202040302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06C7AD-9EE3-8241-A96D-7618D01093A8}"/>
              </a:ext>
            </a:extLst>
          </p:cNvPr>
          <p:cNvSpPr txBox="1"/>
          <p:nvPr/>
        </p:nvSpPr>
        <p:spPr>
          <a:xfrm>
            <a:off x="958787" y="5457374"/>
            <a:ext cx="2574338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>
                <a:latin typeface="Lato" panose="020F0502020204030203" pitchFamily="34" charset="77"/>
              </a:rPr>
              <a:t>New materials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for </a:t>
            </a:r>
            <a:r>
              <a:rPr lang="sv-SE" sz="1400" dirty="0" err="1">
                <a:latin typeface="Lato" panose="020F0502020204030203" pitchFamily="34" charset="77"/>
              </a:rPr>
              <a:t>metalization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a </a:t>
            </a:r>
            <a:r>
              <a:rPr lang="sv-SE" sz="1400" dirty="0" err="1">
                <a:latin typeface="Lato" panose="020F0502020204030203" pitchFamily="34" charset="77"/>
              </a:rPr>
              <a:t>multitude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plastics</a:t>
            </a:r>
            <a:endParaRPr lang="en-SE" sz="1400" dirty="0">
              <a:latin typeface="Lato" panose="020F0502020204030203" pitchFamily="34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8566C6-258B-354D-9DF1-4D71074C18F2}"/>
              </a:ext>
            </a:extLst>
          </p:cNvPr>
          <p:cNvSpPr txBox="1"/>
          <p:nvPr/>
        </p:nvSpPr>
        <p:spPr>
          <a:xfrm>
            <a:off x="4277734" y="5443849"/>
            <a:ext cx="322232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 err="1">
                <a:latin typeface="Lato" panose="020F0502020204030203" pitchFamily="34" charset="77"/>
              </a:rPr>
              <a:t>Replace</a:t>
            </a:r>
            <a:r>
              <a:rPr lang="sv-SE" sz="2000" b="1" dirty="0">
                <a:latin typeface="Lato" panose="020F0502020204030203" pitchFamily="34" charset="77"/>
              </a:rPr>
              <a:t> </a:t>
            </a:r>
            <a:r>
              <a:rPr lang="sv-SE" sz="2000" b="1" dirty="0" err="1">
                <a:latin typeface="Lato" panose="020F0502020204030203" pitchFamily="34" charset="77"/>
              </a:rPr>
              <a:t>metal</a:t>
            </a:r>
            <a:r>
              <a:rPr lang="sv-SE" sz="2000" b="1" dirty="0">
                <a:latin typeface="Lato" panose="020F0502020204030203" pitchFamily="34" charset="77"/>
              </a:rPr>
              <a:t> to plastic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the </a:t>
            </a:r>
            <a:r>
              <a:rPr lang="sv-SE" sz="1400" dirty="0" err="1">
                <a:latin typeface="Lato" panose="020F0502020204030203" pitchFamily="34" charset="77"/>
              </a:rPr>
              <a:t>reduction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weight</a:t>
            </a:r>
            <a:r>
              <a:rPr lang="sv-SE" sz="1400" dirty="0">
                <a:latin typeface="Lato" panose="020F0502020204030203" pitchFamily="34" charset="77"/>
              </a:rPr>
              <a:t> by </a:t>
            </a:r>
            <a:r>
              <a:rPr lang="sv-SE" sz="1400" dirty="0" err="1">
                <a:latin typeface="Lato" panose="020F0502020204030203" pitchFamily="34" charset="77"/>
              </a:rPr>
              <a:t>replacing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metals</a:t>
            </a:r>
            <a:r>
              <a:rPr lang="sv-SE" sz="1400" dirty="0">
                <a:latin typeface="Lato" panose="020F0502020204030203" pitchFamily="34" charset="77"/>
              </a:rPr>
              <a:t> to plastics</a:t>
            </a:r>
            <a:endParaRPr lang="en-SE" sz="1400" dirty="0">
              <a:latin typeface="Lato" panose="020F05020202040302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AC0F42-4F32-C545-AE47-9284A6FD4D4E}"/>
              </a:ext>
            </a:extLst>
          </p:cNvPr>
          <p:cNvSpPr txBox="1"/>
          <p:nvPr/>
        </p:nvSpPr>
        <p:spPr>
          <a:xfrm>
            <a:off x="8635030" y="2631970"/>
            <a:ext cx="3073576" cy="12618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>
                <a:latin typeface="Lato" panose="020F0502020204030203" pitchFamily="34" charset="77"/>
              </a:rPr>
              <a:t>PCB </a:t>
            </a:r>
            <a:r>
              <a:rPr lang="sv-SE" sz="2000" b="1" dirty="0" err="1">
                <a:latin typeface="Lato" panose="020F0502020204030203" pitchFamily="34" charset="77"/>
              </a:rPr>
              <a:t>properties</a:t>
            </a:r>
            <a:r>
              <a:rPr lang="en-SE" sz="2000" b="1" dirty="0">
                <a:latin typeface="Lato" panose="020F0502020204030203" pitchFamily="34" charset="77"/>
              </a:rPr>
              <a:t> 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the </a:t>
            </a:r>
            <a:r>
              <a:rPr lang="sv-SE" sz="1400" dirty="0" err="1">
                <a:latin typeface="Lato" panose="020F0502020204030203" pitchFamily="34" charset="77"/>
              </a:rPr>
              <a:t>production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very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advanced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circuit</a:t>
            </a:r>
            <a:r>
              <a:rPr lang="sv-SE" sz="1400" dirty="0">
                <a:latin typeface="Lato" panose="020F0502020204030203" pitchFamily="34" charset="77"/>
              </a:rPr>
              <a:t> boards, </a:t>
            </a:r>
            <a:r>
              <a:rPr lang="sv-SE" sz="1400" dirty="0" err="1">
                <a:latin typeface="Lato" panose="020F0502020204030203" pitchFamily="34" charset="77"/>
              </a:rPr>
              <a:t>high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frequency</a:t>
            </a:r>
            <a:r>
              <a:rPr lang="sv-SE" sz="1400" dirty="0">
                <a:latin typeface="Lato" panose="020F0502020204030203" pitchFamily="34" charset="77"/>
              </a:rPr>
              <a:t>, </a:t>
            </a:r>
            <a:r>
              <a:rPr lang="sv-SE" sz="1400" dirty="0" err="1">
                <a:latin typeface="Lato" panose="020F0502020204030203" pitchFamily="34" charset="77"/>
              </a:rPr>
              <a:t>advanced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patterns</a:t>
            </a:r>
            <a:r>
              <a:rPr lang="sv-SE" sz="1400" dirty="0">
                <a:latin typeface="Lato" panose="020F0502020204030203" pitchFamily="34" charset="77"/>
              </a:rPr>
              <a:t>, </a:t>
            </a:r>
            <a:r>
              <a:rPr lang="sv-SE" sz="1400" dirty="0" err="1">
                <a:latin typeface="Lato" panose="020F0502020204030203" pitchFamily="34" charset="77"/>
              </a:rPr>
              <a:t>narrow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lines</a:t>
            </a:r>
            <a:r>
              <a:rPr lang="sv-SE" sz="1400" dirty="0">
                <a:latin typeface="Lato" panose="020F0502020204030203" pitchFamily="34" charset="77"/>
              </a:rPr>
              <a:t> and </a:t>
            </a:r>
            <a:r>
              <a:rPr lang="sv-SE" sz="1400" dirty="0" err="1">
                <a:latin typeface="Lato" panose="020F0502020204030203" pitchFamily="34" charset="77"/>
              </a:rPr>
              <a:t>spaces</a:t>
            </a:r>
            <a:r>
              <a:rPr lang="sv-SE" sz="1400" dirty="0">
                <a:latin typeface="Lato" panose="020F0502020204030203" pitchFamily="34" charset="77"/>
              </a:rPr>
              <a:t>.</a:t>
            </a:r>
          </a:p>
        </p:txBody>
      </p:sp>
      <p:pic>
        <p:nvPicPr>
          <p:cNvPr id="18" name="Bildobjekt 17" descr="En bild som visar Teckensnitt, logotyp, Grafik, Varumärke&#10;&#10;Automatiskt genererad beskrivning">
            <a:extLst>
              <a:ext uri="{FF2B5EF4-FFF2-40B4-BE49-F238E27FC236}">
                <a16:creationId xmlns:a16="http://schemas.microsoft.com/office/drawing/2014/main" id="{53BA0C73-F809-C449-BD5C-29E3CBCC68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9190" y="6400032"/>
            <a:ext cx="531579" cy="2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619E-BEFA-2048-BEF9-2EE34A78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Surface at the process steps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BC44BD-23FE-CB42-B4B2-5AC006B0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CB0E5-6BF9-8348-AF19-A4920B89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F27552-7D74-BC49-A800-CAC2A716FC05}"/>
              </a:ext>
            </a:extLst>
          </p:cNvPr>
          <p:cNvGrpSpPr/>
          <p:nvPr/>
        </p:nvGrpSpPr>
        <p:grpSpPr>
          <a:xfrm>
            <a:off x="2274766" y="1504047"/>
            <a:ext cx="7219545" cy="2650464"/>
            <a:chOff x="2274766" y="1365482"/>
            <a:chExt cx="7219545" cy="2650464"/>
          </a:xfrm>
        </p:grpSpPr>
        <p:pic>
          <p:nvPicPr>
            <p:cNvPr id="5" name="Bildobjekt 2">
              <a:extLst>
                <a:ext uri="{FF2B5EF4-FFF2-40B4-BE49-F238E27FC236}">
                  <a16:creationId xmlns:a16="http://schemas.microsoft.com/office/drawing/2014/main" id="{2A4A7034-3EDD-264D-9451-70B4069F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74766" y="1365482"/>
              <a:ext cx="7219545" cy="265046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14B3597-9641-0F40-85DF-671084B4406E}"/>
                </a:ext>
              </a:extLst>
            </p:cNvPr>
            <p:cNvSpPr/>
            <p:nvPr/>
          </p:nvSpPr>
          <p:spPr>
            <a:xfrm>
              <a:off x="2862447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A32E31-C2E4-844C-980D-3FD5A85EF70B}"/>
                </a:ext>
              </a:extLst>
            </p:cNvPr>
            <p:cNvSpPr/>
            <p:nvPr/>
          </p:nvSpPr>
          <p:spPr>
            <a:xfrm>
              <a:off x="4056215" y="1522851"/>
              <a:ext cx="409832" cy="40983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A40AA4-B8DA-2A49-93A2-9882B86A4FD9}"/>
                </a:ext>
              </a:extLst>
            </p:cNvPr>
            <p:cNvSpPr/>
            <p:nvPr/>
          </p:nvSpPr>
          <p:spPr>
            <a:xfrm>
              <a:off x="5211259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9FF0B52-DF64-894C-9878-555443A465DC}"/>
                </a:ext>
              </a:extLst>
            </p:cNvPr>
            <p:cNvSpPr/>
            <p:nvPr/>
          </p:nvSpPr>
          <p:spPr>
            <a:xfrm>
              <a:off x="6376862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C5C987-41D9-D547-B837-B29AC4980791}"/>
                </a:ext>
              </a:extLst>
            </p:cNvPr>
            <p:cNvSpPr/>
            <p:nvPr/>
          </p:nvSpPr>
          <p:spPr>
            <a:xfrm>
              <a:off x="7535334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38222F-A8FB-7341-882C-063ACC4C56DA}"/>
                </a:ext>
              </a:extLst>
            </p:cNvPr>
            <p:cNvSpPr/>
            <p:nvPr/>
          </p:nvSpPr>
          <p:spPr>
            <a:xfrm>
              <a:off x="8657715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F59EE8-F3FD-BA41-BB89-25696BE6E4F6}"/>
              </a:ext>
            </a:extLst>
          </p:cNvPr>
          <p:cNvSpPr txBox="1"/>
          <p:nvPr/>
        </p:nvSpPr>
        <p:spPr>
          <a:xfrm>
            <a:off x="1221313" y="4566359"/>
            <a:ext cx="5503596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</a:rPr>
              <a:t>Bare substrate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</a:rPr>
              <a:t>CBM process 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</a:rPr>
              <a:t>application chemistry and exposure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</a:rPr>
              <a:t>Wash (water)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E6CBB-92A3-B44A-A8D4-140306BF0117}"/>
              </a:ext>
            </a:extLst>
          </p:cNvPr>
          <p:cNvSpPr txBox="1"/>
          <p:nvPr/>
        </p:nvSpPr>
        <p:spPr>
          <a:xfrm>
            <a:off x="7184789" y="4566359"/>
            <a:ext cx="3355685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</a:rPr>
              <a:t>Palladium activation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</a:rPr>
              <a:t>Palladium reduction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</a:rPr>
              <a:t>Electroless copper</a:t>
            </a:r>
          </a:p>
        </p:txBody>
      </p:sp>
    </p:spTree>
    <p:extLst>
      <p:ext uri="{BB962C8B-B14F-4D97-AF65-F5344CB8AC3E}">
        <p14:creationId xmlns:p14="http://schemas.microsoft.com/office/powerpoint/2010/main" val="187931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A382-2179-CD44-9CD7-26535E15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Evaluated POP materials.   </a:t>
            </a:r>
            <a:r>
              <a:rPr lang="en-GB" sz="2000" dirty="0"/>
              <a:t> (several non-plating grade)</a:t>
            </a:r>
            <a:endParaRPr lang="en-S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183F-04BD-2945-B890-25517106C0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3013"/>
            <a:ext cx="2743200" cy="444500"/>
          </a:xfrm>
        </p:spPr>
        <p:txBody>
          <a:bodyPr/>
          <a:lstStyle/>
          <a:p>
            <a:fld id="{69F60066-6F48-5A42-B592-F11F9179712D}" type="slidenum">
              <a:rPr lang="en-SE" smtClean="0"/>
              <a:pPr/>
              <a:t>7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63EB01-A9AA-754C-AE42-DFB8F1BAF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106999"/>
              </p:ext>
            </p:extLst>
          </p:nvPr>
        </p:nvGraphicFramePr>
        <p:xfrm>
          <a:off x="1555319" y="947563"/>
          <a:ext cx="8941035" cy="5690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7389">
                  <a:extLst>
                    <a:ext uri="{9D8B030D-6E8A-4147-A177-3AD203B41FA5}">
                      <a16:colId xmlns:a16="http://schemas.microsoft.com/office/drawing/2014/main" val="2231560138"/>
                    </a:ext>
                  </a:extLst>
                </a:gridCol>
                <a:gridCol w="4815281">
                  <a:extLst>
                    <a:ext uri="{9D8B030D-6E8A-4147-A177-3AD203B41FA5}">
                      <a16:colId xmlns:a16="http://schemas.microsoft.com/office/drawing/2014/main" val="451934325"/>
                    </a:ext>
                  </a:extLst>
                </a:gridCol>
                <a:gridCol w="985619">
                  <a:extLst>
                    <a:ext uri="{9D8B030D-6E8A-4147-A177-3AD203B41FA5}">
                      <a16:colId xmlns:a16="http://schemas.microsoft.com/office/drawing/2014/main" val="3892703771"/>
                    </a:ext>
                  </a:extLst>
                </a:gridCol>
                <a:gridCol w="1272746">
                  <a:extLst>
                    <a:ext uri="{9D8B030D-6E8A-4147-A177-3AD203B41FA5}">
                      <a16:colId xmlns:a16="http://schemas.microsoft.com/office/drawing/2014/main" val="748647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Plastic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Product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N/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c</a:t>
                      </a:r>
                      <a:r>
                        <a:rPr lang="en-SE" sz="1400" b="0" i="0">
                          <a:latin typeface="Arial" panose="020B0604020202020204" pitchFamily="34" charset="0"/>
                        </a:rPr>
                        <a:t>m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L</a:t>
                      </a:r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bs/in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85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PC/ABS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Cycoloy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C1200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9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5.1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4775586"/>
                  </a:ext>
                </a:extLst>
              </a:tr>
              <a:tr h="305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PC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1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0.6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87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Novodur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P2MC</a:t>
                      </a:r>
                      <a:br>
                        <a:rPr lang="en-GB" sz="1400" b="0" i="0" dirty="0">
                          <a:latin typeface="Arial" panose="020B0604020202020204" pitchFamily="34" charset="0"/>
                        </a:rPr>
                      </a:b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HI 121 H</a:t>
                      </a:r>
                    </a:p>
                    <a:p>
                      <a:r>
                        <a:rPr lang="en-GB" sz="14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Recycled ABS: 50% LG TR558AI &amp; 50% TERLURAN HI10</a:t>
                      </a:r>
                      <a:endParaRPr lang="en-SE" sz="1400" b="0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15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14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12</a:t>
                      </a:r>
                      <a:endParaRPr lang="en-SE" sz="1400" b="0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8.6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8.0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6.8</a:t>
                      </a:r>
                      <a:endParaRPr lang="en-SE" sz="1400" b="0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901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PLA </a:t>
                      </a:r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filled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with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hemp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Trifilon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 Switch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10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5.7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08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13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7.4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30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30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07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PA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Minlon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73M40 NC</a:t>
                      </a:r>
                    </a:p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Grilon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BS Natural</a:t>
                      </a:r>
                      <a:br>
                        <a:rPr lang="en-GB" sz="1400" b="0" i="0" dirty="0">
                          <a:latin typeface="Arial" panose="020B0604020202020204" pitchFamily="34" charset="0"/>
                        </a:rPr>
                      </a:br>
                      <a:r>
                        <a:rPr lang="en-US" sz="1400" b="0" i="0" dirty="0" err="1">
                          <a:latin typeface="Arial" panose="020B0604020202020204" pitchFamily="34" charset="0"/>
                        </a:rPr>
                        <a:t>Promyde</a:t>
                      </a:r>
                      <a:r>
                        <a:rPr lang="en-US" sz="1400" b="0" i="0" dirty="0">
                          <a:latin typeface="Arial" panose="020B0604020202020204" pitchFamily="34" charset="0"/>
                        </a:rPr>
                        <a:t> B30 NC 100</a:t>
                      </a:r>
                    </a:p>
                    <a:p>
                      <a:r>
                        <a:rPr lang="en-US" sz="1400" b="0" i="0" dirty="0" err="1">
                          <a:latin typeface="Arial" panose="020B0604020202020204" pitchFamily="34" charset="0"/>
                        </a:rPr>
                        <a:t>Badamide</a:t>
                      </a:r>
                      <a:r>
                        <a:rPr lang="en-US" sz="1400" b="0" i="0" dirty="0">
                          <a:latin typeface="Arial" panose="020B0604020202020204" pitchFamily="34" charset="0"/>
                        </a:rPr>
                        <a:t> B70GF30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40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40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20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20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22.8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22.8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11.4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11.4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719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PA 6,6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Leona 91G60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15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646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Grilamid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LV65H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20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11.4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02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TR90 (PA)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40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22.8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57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TPE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20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11.4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80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Ultem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3452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8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94969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853A83-53A5-2A47-86F3-190095DEF070}"/>
              </a:ext>
            </a:extLst>
          </p:cNvPr>
          <p:cNvSpPr txBox="1"/>
          <p:nvPr/>
        </p:nvSpPr>
        <p:spPr>
          <a:xfrm>
            <a:off x="3537584" y="6549928"/>
            <a:ext cx="534677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</a:rPr>
              <a:t>Peel Strength according to IPC-650 and ASTM standard  (1 oz Cu)</a:t>
            </a:r>
            <a:endParaRPr lang="en-S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7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A382-2179-CD44-9CD7-26535E15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Evaluated PCB materials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183F-04BD-2945-B890-25517106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8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63EB01-A9AA-754C-AE42-DFB8F1BAF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199373"/>
              </p:ext>
            </p:extLst>
          </p:nvPr>
        </p:nvGraphicFramePr>
        <p:xfrm>
          <a:off x="1833327" y="1954156"/>
          <a:ext cx="8286127" cy="3012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8073">
                  <a:extLst>
                    <a:ext uri="{9D8B030D-6E8A-4147-A177-3AD203B41FA5}">
                      <a16:colId xmlns:a16="http://schemas.microsoft.com/office/drawing/2014/main" val="2231560138"/>
                    </a:ext>
                  </a:extLst>
                </a:gridCol>
                <a:gridCol w="2446637">
                  <a:extLst>
                    <a:ext uri="{9D8B030D-6E8A-4147-A177-3AD203B41FA5}">
                      <a16:colId xmlns:a16="http://schemas.microsoft.com/office/drawing/2014/main" val="451934325"/>
                    </a:ext>
                  </a:extLst>
                </a:gridCol>
                <a:gridCol w="1334530">
                  <a:extLst>
                    <a:ext uri="{9D8B030D-6E8A-4147-A177-3AD203B41FA5}">
                      <a16:colId xmlns:a16="http://schemas.microsoft.com/office/drawing/2014/main" val="3892703771"/>
                    </a:ext>
                  </a:extLst>
                </a:gridCol>
                <a:gridCol w="1346887">
                  <a:extLst>
                    <a:ext uri="{9D8B030D-6E8A-4147-A177-3AD203B41FA5}">
                      <a16:colId xmlns:a16="http://schemas.microsoft.com/office/drawing/2014/main" val="748647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Plastic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Product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N/</a:t>
                      </a:r>
                      <a:r>
                        <a:rPr lang="sv-SE" sz="1400" b="0" i="0" dirty="0">
                          <a:latin typeface="Lato" panose="020F0502020204030203" pitchFamily="34" charset="77"/>
                        </a:rPr>
                        <a:t>c</a:t>
                      </a:r>
                      <a:r>
                        <a:rPr lang="en-SE" sz="1400" b="0" i="0">
                          <a:latin typeface="Lato" panose="020F0502020204030203" pitchFamily="34" charset="77"/>
                        </a:rPr>
                        <a:t>m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L</a:t>
                      </a: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bs/in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85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Certain epoxy (HFFR4)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15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8.6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477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PTFE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Taconic TLP 5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Taconic TLX 9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 err="1">
                          <a:latin typeface="Lato" panose="020F0502020204030203" pitchFamily="34" charset="77"/>
                        </a:rPr>
                        <a:t>Nelco</a:t>
                      </a: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 N9000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Rogers 3003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Rogers CLTE-MW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25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&gt;5</a:t>
                      </a:r>
                      <a:r>
                        <a:rPr lang="sv-SE" sz="1400" b="0" i="0" dirty="0">
                          <a:latin typeface="Lato" panose="020F0502020204030203" pitchFamily="34" charset="77"/>
                        </a:rPr>
                        <a:t>0</a:t>
                      </a:r>
                      <a:br>
                        <a:rPr lang="en-SE" sz="1400" b="0" i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20</a:t>
                      </a:r>
                      <a:br>
                        <a:rPr lang="en-SE" sz="1400" b="0" i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25</a:t>
                      </a:r>
                      <a:br>
                        <a:rPr lang="en-SE" sz="1400" b="0" i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20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14.3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&gt;28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11.4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14.3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901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LCP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Rogers </a:t>
                      </a:r>
                      <a:r>
                        <a:rPr lang="en-GB" sz="1400" b="0" i="0" dirty="0" err="1">
                          <a:latin typeface="Lato" panose="020F0502020204030203" pitchFamily="34" charset="77"/>
                        </a:rPr>
                        <a:t>Ultralam</a:t>
                      </a: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 3850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10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5.7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30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15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07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COC </a:t>
                      </a: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(Cyclic Olefin Copolymer)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15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7194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E8E0E6-C88D-524C-8F9F-ACBAD0FA19A8}"/>
              </a:ext>
            </a:extLst>
          </p:cNvPr>
          <p:cNvSpPr txBox="1"/>
          <p:nvPr/>
        </p:nvSpPr>
        <p:spPr>
          <a:xfrm>
            <a:off x="3422615" y="5133932"/>
            <a:ext cx="534677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GB" sz="1200" dirty="0">
                <a:latin typeface="Lato" panose="020F0502020204030203" pitchFamily="34" charset="77"/>
              </a:rPr>
              <a:t>Peel Strength according to IPC-TM-650 2.4.8 (1 oz Cu), after solder float</a:t>
            </a:r>
            <a:endParaRPr lang="en-SE" sz="12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619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A9E9-C05A-BA44-8F77-23443899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CBM Process</a:t>
            </a:r>
            <a:r>
              <a:rPr lang="en-SE"/>
              <a:t> </a:t>
            </a:r>
            <a:r>
              <a:rPr lang="en-SE" dirty="0"/>
              <a:t>features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A0239-DA86-934F-BCD9-3182B8F3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81963-8ABC-3A4E-B417-791D1B3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9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609D01-4D13-FC43-8FAA-F507B9EA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713"/>
            <a:ext cx="10413670" cy="36965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“Simple”     	- Apply chemistry and UV light</a:t>
            </a:r>
          </a:p>
          <a:p>
            <a:r>
              <a:rPr lang="en-GB" dirty="0"/>
              <a:t>CBM chemistry 	- Low cost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Applicable on a variety of new materials</a:t>
            </a:r>
            <a:endParaRPr lang="en-GB" sz="1800" dirty="0"/>
          </a:p>
          <a:p>
            <a:r>
              <a:rPr lang="en-GB" dirty="0"/>
              <a:t>Able to metallize very thin, and smooth substrates </a:t>
            </a:r>
          </a:p>
          <a:p>
            <a:r>
              <a:rPr lang="en-GB" dirty="0"/>
              <a:t>High adhesion</a:t>
            </a:r>
          </a:p>
          <a:p>
            <a:r>
              <a:rPr lang="en-GB" dirty="0"/>
              <a:t>Can be installed as parallel line, or other location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94467885"/>
      </p:ext>
    </p:extLst>
  </p:cSld>
  <p:clrMapOvr>
    <a:masterClrMapping/>
  </p:clrMapOvr>
</p:sld>
</file>

<file path=ppt/theme/theme1.xml><?xml version="1.0" encoding="utf-8"?>
<a:theme xmlns:a="http://schemas.openxmlformats.org/drawingml/2006/main" name="Cuptronic">
  <a:themeElements>
    <a:clrScheme name="Cuptronic">
      <a:dk1>
        <a:srgbClr val="323232"/>
      </a:dk1>
      <a:lt1>
        <a:srgbClr val="FFFFFF"/>
      </a:lt1>
      <a:dk2>
        <a:srgbClr val="19317F"/>
      </a:dk2>
      <a:lt2>
        <a:srgbClr val="E6E6E6"/>
      </a:lt2>
      <a:accent1>
        <a:srgbClr val="1236AA"/>
      </a:accent1>
      <a:accent2>
        <a:srgbClr val="FF661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ptronic" id="{FEDEB8AF-4223-914E-A0D1-184FFCB8BFC8}" vid="{0A0685DC-E61D-9147-8667-63CF8EF491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Cuptronic</Template>
  <TotalTime>43565</TotalTime>
  <Words>3217</Words>
  <Application>Microsoft Macintosh PowerPoint</Application>
  <PresentationFormat>Bredbild</PresentationFormat>
  <Paragraphs>605</Paragraphs>
  <Slides>42</Slides>
  <Notes>27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50" baseType="lpstr">
      <vt:lpstr>Lato Medium</vt:lpstr>
      <vt:lpstr>Arial</vt:lpstr>
      <vt:lpstr>Lato Semibold</vt:lpstr>
      <vt:lpstr>Lato</vt:lpstr>
      <vt:lpstr>Arial Narrow</vt:lpstr>
      <vt:lpstr>Neo Sans Std Medium TR</vt:lpstr>
      <vt:lpstr>Calibri</vt:lpstr>
      <vt:lpstr>Cuptronic</vt:lpstr>
      <vt:lpstr>The CBM Process  for POP</vt:lpstr>
      <vt:lpstr>Our unique solution</vt:lpstr>
      <vt:lpstr>Covalent Bonded Metallization</vt:lpstr>
      <vt:lpstr>CBM Process, Adhesion promotion on smooth surface</vt:lpstr>
      <vt:lpstr>CBM solves problems in many areas</vt:lpstr>
      <vt:lpstr>Surface at the process steps</vt:lpstr>
      <vt:lpstr>Evaluated POP materials.    (several non-plating grade)</vt:lpstr>
      <vt:lpstr>Evaluated PCB materials</vt:lpstr>
      <vt:lpstr>CBM Process features</vt:lpstr>
      <vt:lpstr>Process benefits for POP</vt:lpstr>
      <vt:lpstr>Plating On Plastic</vt:lpstr>
      <vt:lpstr>POP problem 1: Health and environment</vt:lpstr>
      <vt:lpstr>POP problem 2: Limited choice of plastics</vt:lpstr>
      <vt:lpstr>Plastics can be chosen for their properties</vt:lpstr>
      <vt:lpstr>Different injection molding parameters</vt:lpstr>
      <vt:lpstr>CBM – in a POP Process</vt:lpstr>
      <vt:lpstr>CBM – in a POP Process</vt:lpstr>
      <vt:lpstr>The CBM Process</vt:lpstr>
      <vt:lpstr>Prototype production unit for a Tier 1 supplier</vt:lpstr>
      <vt:lpstr>PowerPoint-presentation</vt:lpstr>
      <vt:lpstr>Some Projects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2K molding  (under development)</vt:lpstr>
      <vt:lpstr>Completely CR(VI) free POP</vt:lpstr>
      <vt:lpstr>Process sequence for Cr(VI) free plating</vt:lpstr>
      <vt:lpstr>Process sequence for Cr(VI) free plating</vt:lpstr>
      <vt:lpstr>Board members and key shareholders</vt:lpstr>
      <vt:lpstr>END</vt:lpstr>
      <vt:lpstr>EXTRA SLIDES</vt:lpstr>
      <vt:lpstr>CBM® visualized</vt:lpstr>
      <vt:lpstr>Evaluated Rogers PCB materials</vt:lpstr>
      <vt:lpstr>Adhesion test example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Peter Sjobeck</cp:lastModifiedBy>
  <cp:revision>349</cp:revision>
  <dcterms:created xsi:type="dcterms:W3CDTF">2020-12-02T15:37:25Z</dcterms:created>
  <dcterms:modified xsi:type="dcterms:W3CDTF">2023-10-10T11:58:09Z</dcterms:modified>
  <cp:category/>
</cp:coreProperties>
</file>